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s/slide207.xml" ContentType="application/vnd.openxmlformats-officedocument.presentationml.slid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69.xml" ContentType="application/vnd.openxmlformats-officedocument.presentationml.slide+xml"/>
  <Override PartName="/ppt/tableStyles.xml" ContentType="application/vnd.openxmlformats-officedocument.presentationml.tableStyles+xml"/>
  <Override PartName="/ppt/slides/slide147.xml" ContentType="application/vnd.openxmlformats-officedocument.presentationml.slide+xml"/>
  <Override PartName="/ppt/slides/slide158.xml" ContentType="application/vnd.openxmlformats-officedocument.presentationml.slide+xml"/>
  <Override PartName="/ppt/slides/slide194.xml" ContentType="application/vnd.openxmlformats-officedocument.presentationml.slide+xml"/>
  <Override PartName="/ppt/slides/slide210.xml" ContentType="application/vnd.openxmlformats-officedocument.presentationml.slide+xml"/>
  <Override PartName="/ppt/slides/slide99.xml" ContentType="application/vnd.openxmlformats-officedocument.presentationml.slide+xml"/>
  <Override PartName="/ppt/slides/slide136.xml" ContentType="application/vnd.openxmlformats-officedocument.presentationml.slide+xml"/>
  <Override PartName="/ppt/slides/slide183.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215.xml" ContentType="application/vnd.openxmlformats-officedocument.presentationml.slide+xml"/>
  <Override PartName="/ppt/presentation.xml" ContentType="application/vnd.openxmlformats-officedocument.presentationml.presentation.main+xml"/>
  <Override PartName="/ppt/slides/slide22.xml" ContentType="application/vnd.openxmlformats-officedocument.presentationml.slide+xml"/>
  <Override PartName="/ppt/slides/slide199.xml" ContentType="application/vnd.openxmlformats-officedocument.presentationml.slide+xml"/>
  <Override PartName="/ppt/slides/slide204.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slides/slide188.xml" ContentType="application/vnd.openxmlformats-officedocument.presentationml.slide+xml"/>
  <Override PartName="/ppt/slides/slide211.xml" ContentType="application/vnd.openxmlformats-officedocument.presentationml.slide+xml"/>
  <Override PartName="/ppt/slideLayouts/slideLayout21.xml" ContentType="application/vnd.openxmlformats-officedocument.presentationml.slideLayout+xml"/>
  <Override PartName="/ppt/slides/slide119.xml" ContentType="application/vnd.openxmlformats-officedocument.presentationml.slide+xml"/>
  <Override PartName="/ppt/slides/slide148.xml" ContentType="application/vnd.openxmlformats-officedocument.presentationml.slide+xml"/>
  <Override PartName="/ppt/slides/slide166.xml" ContentType="application/vnd.openxmlformats-officedocument.presentationml.slide+xml"/>
  <Override PartName="/ppt/slides/slide177.xml" ContentType="application/vnd.openxmlformats-officedocument.presentationml.slide+xml"/>
  <Override PartName="/ppt/slides/slide195.xml" ContentType="application/vnd.openxmlformats-officedocument.presentationml.slide+xml"/>
  <Override PartName="/ppt/slides/slide200.xml" ContentType="application/vnd.openxmlformats-officedocument.presentationml.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173.xml" ContentType="application/vnd.openxmlformats-officedocument.presentationml.slide+xml"/>
  <Override PartName="/ppt/slides/slide184.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ppt/slides/slide191.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s/slide180.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s/slide209.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89.xml" ContentType="application/vnd.openxmlformats-officedocument.presentationml.slide+xml"/>
  <Override PartName="/ppt/slides/slide205.xml" ContentType="application/vnd.openxmlformats-officedocument.presentationml.slide+xml"/>
  <Override PartName="/ppt/slideLayouts/slideLayout22.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s/slide178.xml" ContentType="application/vnd.openxmlformats-officedocument.presentationml.slide+xml"/>
  <Override PartName="/ppt/slides/slide196.xml" ContentType="application/vnd.openxmlformats-officedocument.presentationml.slide+xml"/>
  <Override PartName="/ppt/slides/slide212.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167.xml" ContentType="application/vnd.openxmlformats-officedocument.presentationml.slide+xml"/>
  <Override PartName="/ppt/slides/slide185.xml" ContentType="application/vnd.openxmlformats-officedocument.presentationml.slide+xml"/>
  <Override PartName="/ppt/slides/slide201.xml" ContentType="application/vnd.openxmlformats-officedocument.presentationml.slide+xml"/>
  <Override PartName="/ppt/notesSlides/notesSlide9.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74.xml" ContentType="application/vnd.openxmlformats-officedocument.presentationml.slide+xml"/>
  <Override PartName="/ppt/slides/slide192.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s/slide181.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170.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s/slide206.xml" ContentType="application/vnd.openxmlformats-officedocument.presentationml.slide+xml"/>
  <Override PartName="/ppt/slideLayouts/slideLayout16.xml" ContentType="application/vnd.openxmlformats-officedocument.presentationml.slideLayout+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s/slide213.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s/slide168.xml" ContentType="application/vnd.openxmlformats-officedocument.presentationml.slide+xml"/>
  <Override PartName="/ppt/slides/slide179.xml" ContentType="application/vnd.openxmlformats-officedocument.presentationml.slide+xml"/>
  <Override PartName="/ppt/slides/slide197.xml" ContentType="application/vnd.openxmlformats-officedocument.presentationml.slide+xml"/>
  <Override PartName="/ppt/slides/slide202.xml" ContentType="application/vnd.openxmlformats-officedocument.presentationml.slide+xml"/>
  <Override PartName="/ppt/slideLayouts/slideLayout12.xml" ContentType="application/vnd.openxmlformats-officedocument.presentationml.slideLayout+xml"/>
  <Override PartName="/ppt/slides/slide139.xml" ContentType="application/vnd.openxmlformats-officedocument.presentationml.slide+xml"/>
  <Override PartName="/ppt/slides/slide157.xml" ContentType="application/vnd.openxmlformats-officedocument.presentationml.slide+xml"/>
  <Override PartName="/ppt/slides/slide186.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slides/slide193.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slides/slide182.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slides/slide214.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slides/slide187.xml" ContentType="application/vnd.openxmlformats-officedocument.presentationml.slide+xml"/>
  <Override PartName="/ppt/slides/slide198.xml" ContentType="application/vnd.openxmlformats-officedocument.presentationml.slide+xml"/>
  <Override PartName="/ppt/slides/slide203.xml" ContentType="application/vnd.openxmlformats-officedocument.presentationml.slide+xml"/>
  <Override PartName="/ppt/slideLayouts/slideLayout20.xml" ContentType="application/vnd.openxmlformats-officedocument.presentationml.slideLayout+xml"/>
  <Override PartName="/ppt/slides/slide129.xml" ContentType="application/vnd.openxmlformats-officedocument.presentationml.slide+xml"/>
  <Override PartName="/ppt/slides/slide176.xml" ContentType="application/vnd.openxmlformats-officedocument.presentationml.slide+xml"/>
  <Override PartName="/ppt/slides/slide118.xml" ContentType="application/vnd.openxmlformats-officedocument.presentationml.slide+xml"/>
  <Override PartName="/ppt/slides/slide165.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90.xml" ContentType="application/vnd.openxmlformats-officedocument.presentationml.slide+xml"/>
  <Override PartName="/ppt/viewProps.xml" ContentType="application/vnd.openxmlformats-officedocument.presentationml.viewProps+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slides/slide208.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slides/slide51.xml" ContentType="application/vnd.openxmlformats-officedocument.presentationml.slide+xml"/>
  <Override PartName="/ppt/slideLayouts/slideLayout1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18"/>
  </p:notesMasterIdLst>
  <p:sldIdLst>
    <p:sldId id="256" r:id="rId3"/>
    <p:sldId id="271"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470" r:id="rId77"/>
    <p:sldId id="469" r:id="rId78"/>
    <p:sldId id="332" r:id="rId79"/>
    <p:sldId id="333" r:id="rId80"/>
    <p:sldId id="334" r:id="rId81"/>
    <p:sldId id="471" r:id="rId82"/>
    <p:sldId id="336" r:id="rId83"/>
    <p:sldId id="335" r:id="rId84"/>
    <p:sldId id="472" r:id="rId85"/>
    <p:sldId id="473" r:id="rId86"/>
    <p:sldId id="338" r:id="rId87"/>
    <p:sldId id="339" r:id="rId88"/>
    <p:sldId id="340" r:id="rId89"/>
    <p:sldId id="341" r:id="rId90"/>
    <p:sldId id="342" r:id="rId91"/>
    <p:sldId id="343" r:id="rId92"/>
    <p:sldId id="344" r:id="rId93"/>
    <p:sldId id="345" r:id="rId94"/>
    <p:sldId id="346" r:id="rId95"/>
    <p:sldId id="347" r:id="rId96"/>
    <p:sldId id="348" r:id="rId97"/>
    <p:sldId id="349" r:id="rId98"/>
    <p:sldId id="350" r:id="rId99"/>
    <p:sldId id="351" r:id="rId100"/>
    <p:sldId id="352" r:id="rId101"/>
    <p:sldId id="353" r:id="rId102"/>
    <p:sldId id="354" r:id="rId103"/>
    <p:sldId id="355" r:id="rId104"/>
    <p:sldId id="356" r:id="rId105"/>
    <p:sldId id="357" r:id="rId106"/>
    <p:sldId id="358" r:id="rId107"/>
    <p:sldId id="359" r:id="rId108"/>
    <p:sldId id="360" r:id="rId109"/>
    <p:sldId id="361" r:id="rId110"/>
    <p:sldId id="362" r:id="rId111"/>
    <p:sldId id="363" r:id="rId112"/>
    <p:sldId id="364" r:id="rId113"/>
    <p:sldId id="365" r:id="rId114"/>
    <p:sldId id="366" r:id="rId115"/>
    <p:sldId id="367" r:id="rId116"/>
    <p:sldId id="368" r:id="rId117"/>
    <p:sldId id="369" r:id="rId118"/>
    <p:sldId id="370" r:id="rId119"/>
    <p:sldId id="371" r:id="rId120"/>
    <p:sldId id="372" r:id="rId121"/>
    <p:sldId id="373" r:id="rId122"/>
    <p:sldId id="374" r:id="rId123"/>
    <p:sldId id="375" r:id="rId124"/>
    <p:sldId id="376" r:id="rId125"/>
    <p:sldId id="377" r:id="rId126"/>
    <p:sldId id="378" r:id="rId127"/>
    <p:sldId id="379" r:id="rId128"/>
    <p:sldId id="380" r:id="rId129"/>
    <p:sldId id="381" r:id="rId130"/>
    <p:sldId id="382" r:id="rId131"/>
    <p:sldId id="383" r:id="rId132"/>
    <p:sldId id="384" r:id="rId133"/>
    <p:sldId id="385" r:id="rId134"/>
    <p:sldId id="386" r:id="rId135"/>
    <p:sldId id="387" r:id="rId136"/>
    <p:sldId id="388" r:id="rId137"/>
    <p:sldId id="389" r:id="rId138"/>
    <p:sldId id="390" r:id="rId139"/>
    <p:sldId id="391" r:id="rId140"/>
    <p:sldId id="392" r:id="rId141"/>
    <p:sldId id="393" r:id="rId142"/>
    <p:sldId id="394" r:id="rId143"/>
    <p:sldId id="395" r:id="rId144"/>
    <p:sldId id="396" r:id="rId145"/>
    <p:sldId id="397" r:id="rId146"/>
    <p:sldId id="398" r:id="rId147"/>
    <p:sldId id="399" r:id="rId148"/>
    <p:sldId id="400" r:id="rId149"/>
    <p:sldId id="401" r:id="rId150"/>
    <p:sldId id="402" r:id="rId151"/>
    <p:sldId id="403" r:id="rId152"/>
    <p:sldId id="404" r:id="rId153"/>
    <p:sldId id="405" r:id="rId154"/>
    <p:sldId id="406" r:id="rId155"/>
    <p:sldId id="407" r:id="rId156"/>
    <p:sldId id="408" r:id="rId157"/>
    <p:sldId id="409" r:id="rId158"/>
    <p:sldId id="410" r:id="rId159"/>
    <p:sldId id="411" r:id="rId160"/>
    <p:sldId id="413" r:id="rId161"/>
    <p:sldId id="412" r:id="rId162"/>
    <p:sldId id="414" r:id="rId163"/>
    <p:sldId id="415" r:id="rId164"/>
    <p:sldId id="416" r:id="rId165"/>
    <p:sldId id="417" r:id="rId166"/>
    <p:sldId id="418" r:id="rId167"/>
    <p:sldId id="419" r:id="rId168"/>
    <p:sldId id="420" r:id="rId169"/>
    <p:sldId id="421" r:id="rId170"/>
    <p:sldId id="422" r:id="rId171"/>
    <p:sldId id="423" r:id="rId172"/>
    <p:sldId id="424" r:id="rId173"/>
    <p:sldId id="425" r:id="rId174"/>
    <p:sldId id="426" r:id="rId175"/>
    <p:sldId id="427" r:id="rId176"/>
    <p:sldId id="428" r:id="rId177"/>
    <p:sldId id="429" r:id="rId178"/>
    <p:sldId id="430" r:id="rId179"/>
    <p:sldId id="431" r:id="rId180"/>
    <p:sldId id="432" r:id="rId181"/>
    <p:sldId id="433" r:id="rId182"/>
    <p:sldId id="434" r:id="rId183"/>
    <p:sldId id="435" r:id="rId184"/>
    <p:sldId id="436" r:id="rId185"/>
    <p:sldId id="437" r:id="rId186"/>
    <p:sldId id="438" r:id="rId187"/>
    <p:sldId id="439" r:id="rId188"/>
    <p:sldId id="440" r:id="rId189"/>
    <p:sldId id="441" r:id="rId190"/>
    <p:sldId id="442" r:id="rId191"/>
    <p:sldId id="443" r:id="rId192"/>
    <p:sldId id="444" r:id="rId193"/>
    <p:sldId id="445" r:id="rId194"/>
    <p:sldId id="446" r:id="rId195"/>
    <p:sldId id="447" r:id="rId196"/>
    <p:sldId id="448" r:id="rId197"/>
    <p:sldId id="449" r:id="rId198"/>
    <p:sldId id="450" r:id="rId199"/>
    <p:sldId id="451" r:id="rId200"/>
    <p:sldId id="452" r:id="rId201"/>
    <p:sldId id="453" r:id="rId202"/>
    <p:sldId id="454" r:id="rId203"/>
    <p:sldId id="455" r:id="rId204"/>
    <p:sldId id="456" r:id="rId205"/>
    <p:sldId id="457" r:id="rId206"/>
    <p:sldId id="458" r:id="rId207"/>
    <p:sldId id="459" r:id="rId208"/>
    <p:sldId id="460" r:id="rId209"/>
    <p:sldId id="461" r:id="rId210"/>
    <p:sldId id="462" r:id="rId211"/>
    <p:sldId id="463" r:id="rId212"/>
    <p:sldId id="464" r:id="rId213"/>
    <p:sldId id="465" r:id="rId214"/>
    <p:sldId id="466" r:id="rId215"/>
    <p:sldId id="467" r:id="rId216"/>
    <p:sldId id="468" r:id="rId2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430" autoAdjust="0"/>
  </p:normalViewPr>
  <p:slideViewPr>
    <p:cSldViewPr snapToGrid="0">
      <p:cViewPr varScale="1">
        <p:scale>
          <a:sx n="81" d="100"/>
          <a:sy n="81" d="100"/>
        </p:scale>
        <p:origin x="-180" y="-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63" Type="http://schemas.openxmlformats.org/officeDocument/2006/relationships/slide" Target="slides/slide61.xml"/><Relationship Id="rId84" Type="http://schemas.openxmlformats.org/officeDocument/2006/relationships/slide" Target="slides/slide82.xml"/><Relationship Id="rId138" Type="http://schemas.openxmlformats.org/officeDocument/2006/relationships/slide" Target="slides/slide136.xml"/><Relationship Id="rId159" Type="http://schemas.openxmlformats.org/officeDocument/2006/relationships/slide" Target="slides/slide157.xml"/><Relationship Id="rId170" Type="http://schemas.openxmlformats.org/officeDocument/2006/relationships/slide" Target="slides/slide168.xml"/><Relationship Id="rId191" Type="http://schemas.openxmlformats.org/officeDocument/2006/relationships/slide" Target="slides/slide189.xml"/><Relationship Id="rId205" Type="http://schemas.openxmlformats.org/officeDocument/2006/relationships/slide" Target="slides/slide203.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53" Type="http://schemas.openxmlformats.org/officeDocument/2006/relationships/slide" Target="slides/slide51.xml"/><Relationship Id="rId74" Type="http://schemas.openxmlformats.org/officeDocument/2006/relationships/slide" Target="slides/slide72.xml"/><Relationship Id="rId128" Type="http://schemas.openxmlformats.org/officeDocument/2006/relationships/slide" Target="slides/slide126.xml"/><Relationship Id="rId149" Type="http://schemas.openxmlformats.org/officeDocument/2006/relationships/slide" Target="slides/slide147.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160" Type="http://schemas.openxmlformats.org/officeDocument/2006/relationships/slide" Target="slides/slide158.xml"/><Relationship Id="rId165" Type="http://schemas.openxmlformats.org/officeDocument/2006/relationships/slide" Target="slides/slide163.xml"/><Relationship Id="rId181" Type="http://schemas.openxmlformats.org/officeDocument/2006/relationships/slide" Target="slides/slide179.xml"/><Relationship Id="rId186" Type="http://schemas.openxmlformats.org/officeDocument/2006/relationships/slide" Target="slides/slide184.xml"/><Relationship Id="rId216" Type="http://schemas.openxmlformats.org/officeDocument/2006/relationships/slide" Target="slides/slide214.xml"/><Relationship Id="rId211" Type="http://schemas.openxmlformats.org/officeDocument/2006/relationships/slide" Target="slides/slide209.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slide" Target="slides/slide137.xml"/><Relationship Id="rId80" Type="http://schemas.openxmlformats.org/officeDocument/2006/relationships/slide" Target="slides/slide78.xml"/><Relationship Id="rId85" Type="http://schemas.openxmlformats.org/officeDocument/2006/relationships/slide" Target="slides/slide83.xml"/><Relationship Id="rId150" Type="http://schemas.openxmlformats.org/officeDocument/2006/relationships/slide" Target="slides/slide148.xml"/><Relationship Id="rId155" Type="http://schemas.openxmlformats.org/officeDocument/2006/relationships/slide" Target="slides/slide153.xml"/><Relationship Id="rId171" Type="http://schemas.openxmlformats.org/officeDocument/2006/relationships/slide" Target="slides/slide169.xml"/><Relationship Id="rId176" Type="http://schemas.openxmlformats.org/officeDocument/2006/relationships/slide" Target="slides/slide174.xml"/><Relationship Id="rId192" Type="http://schemas.openxmlformats.org/officeDocument/2006/relationships/slide" Target="slides/slide190.xml"/><Relationship Id="rId197" Type="http://schemas.openxmlformats.org/officeDocument/2006/relationships/slide" Target="slides/slide195.xml"/><Relationship Id="rId206" Type="http://schemas.openxmlformats.org/officeDocument/2006/relationships/slide" Target="slides/slide204.xml"/><Relationship Id="rId201" Type="http://schemas.openxmlformats.org/officeDocument/2006/relationships/slide" Target="slides/slide199.xml"/><Relationship Id="rId222" Type="http://schemas.openxmlformats.org/officeDocument/2006/relationships/tableStyles" Target="tableStyles.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slide" Target="slides/slide122.xml"/><Relationship Id="rId129" Type="http://schemas.openxmlformats.org/officeDocument/2006/relationships/slide" Target="slides/slide127.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40" Type="http://schemas.openxmlformats.org/officeDocument/2006/relationships/slide" Target="slides/slide138.xml"/><Relationship Id="rId145" Type="http://schemas.openxmlformats.org/officeDocument/2006/relationships/slide" Target="slides/slide143.xml"/><Relationship Id="rId161" Type="http://schemas.openxmlformats.org/officeDocument/2006/relationships/slide" Target="slides/slide159.xml"/><Relationship Id="rId166" Type="http://schemas.openxmlformats.org/officeDocument/2006/relationships/slide" Target="slides/slide164.xml"/><Relationship Id="rId182" Type="http://schemas.openxmlformats.org/officeDocument/2006/relationships/slide" Target="slides/slide180.xml"/><Relationship Id="rId187" Type="http://schemas.openxmlformats.org/officeDocument/2006/relationships/slide" Target="slides/slide185.xml"/><Relationship Id="rId217" Type="http://schemas.openxmlformats.org/officeDocument/2006/relationships/slide" Target="slides/slide215.xml"/><Relationship Id="rId1" Type="http://schemas.openxmlformats.org/officeDocument/2006/relationships/slideMaster" Target="slideMasters/slideMaster1.xml"/><Relationship Id="rId6" Type="http://schemas.openxmlformats.org/officeDocument/2006/relationships/slide" Target="slides/slide4.xml"/><Relationship Id="rId212" Type="http://schemas.openxmlformats.org/officeDocument/2006/relationships/slide" Target="slides/slide210.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119" Type="http://schemas.openxmlformats.org/officeDocument/2006/relationships/slide" Target="slides/slide117.xml"/><Relationship Id="rId44" Type="http://schemas.openxmlformats.org/officeDocument/2006/relationships/slide" Target="slides/slide42.xml"/><Relationship Id="rId60" Type="http://schemas.openxmlformats.org/officeDocument/2006/relationships/slide" Target="slides/slide58.xml"/><Relationship Id="rId65" Type="http://schemas.openxmlformats.org/officeDocument/2006/relationships/slide" Target="slides/slide63.xml"/><Relationship Id="rId81" Type="http://schemas.openxmlformats.org/officeDocument/2006/relationships/slide" Target="slides/slide79.xml"/><Relationship Id="rId86" Type="http://schemas.openxmlformats.org/officeDocument/2006/relationships/slide" Target="slides/slide84.xml"/><Relationship Id="rId130" Type="http://schemas.openxmlformats.org/officeDocument/2006/relationships/slide" Target="slides/slide128.xml"/><Relationship Id="rId135" Type="http://schemas.openxmlformats.org/officeDocument/2006/relationships/slide" Target="slides/slide133.xml"/><Relationship Id="rId151" Type="http://schemas.openxmlformats.org/officeDocument/2006/relationships/slide" Target="slides/slide149.xml"/><Relationship Id="rId156" Type="http://schemas.openxmlformats.org/officeDocument/2006/relationships/slide" Target="slides/slide154.xml"/><Relationship Id="rId177" Type="http://schemas.openxmlformats.org/officeDocument/2006/relationships/slide" Target="slides/slide175.xml"/><Relationship Id="rId198" Type="http://schemas.openxmlformats.org/officeDocument/2006/relationships/slide" Target="slides/slide196.xml"/><Relationship Id="rId172" Type="http://schemas.openxmlformats.org/officeDocument/2006/relationships/slide" Target="slides/slide170.xml"/><Relationship Id="rId193" Type="http://schemas.openxmlformats.org/officeDocument/2006/relationships/slide" Target="slides/slide191.xml"/><Relationship Id="rId202" Type="http://schemas.openxmlformats.org/officeDocument/2006/relationships/slide" Target="slides/slide200.xml"/><Relationship Id="rId207" Type="http://schemas.openxmlformats.org/officeDocument/2006/relationships/slide" Target="slides/slide205.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slide" Target="slides/slide144.xml"/><Relationship Id="rId167" Type="http://schemas.openxmlformats.org/officeDocument/2006/relationships/slide" Target="slides/slide165.xml"/><Relationship Id="rId188" Type="http://schemas.openxmlformats.org/officeDocument/2006/relationships/slide" Target="slides/slide186.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162" Type="http://schemas.openxmlformats.org/officeDocument/2006/relationships/slide" Target="slides/slide160.xml"/><Relationship Id="rId183" Type="http://schemas.openxmlformats.org/officeDocument/2006/relationships/slide" Target="slides/slide181.xml"/><Relationship Id="rId213" Type="http://schemas.openxmlformats.org/officeDocument/2006/relationships/slide" Target="slides/slide211.xml"/><Relationship Id="rId218" Type="http://schemas.openxmlformats.org/officeDocument/2006/relationships/notesMaster" Target="notesMasters/notesMaster1.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157" Type="http://schemas.openxmlformats.org/officeDocument/2006/relationships/slide" Target="slides/slide155.xml"/><Relationship Id="rId178" Type="http://schemas.openxmlformats.org/officeDocument/2006/relationships/slide" Target="slides/slide176.xml"/><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slide" Target="slides/slide150.xml"/><Relationship Id="rId173" Type="http://schemas.openxmlformats.org/officeDocument/2006/relationships/slide" Target="slides/slide171.xml"/><Relationship Id="rId194" Type="http://schemas.openxmlformats.org/officeDocument/2006/relationships/slide" Target="slides/slide192.xml"/><Relationship Id="rId199" Type="http://schemas.openxmlformats.org/officeDocument/2006/relationships/slide" Target="slides/slide197.xml"/><Relationship Id="rId203" Type="http://schemas.openxmlformats.org/officeDocument/2006/relationships/slide" Target="slides/slide201.xml"/><Relationship Id="rId208" Type="http://schemas.openxmlformats.org/officeDocument/2006/relationships/slide" Target="slides/slide206.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168" Type="http://schemas.openxmlformats.org/officeDocument/2006/relationships/slide" Target="slides/slide166.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163" Type="http://schemas.openxmlformats.org/officeDocument/2006/relationships/slide" Target="slides/slide161.xml"/><Relationship Id="rId184" Type="http://schemas.openxmlformats.org/officeDocument/2006/relationships/slide" Target="slides/slide182.xml"/><Relationship Id="rId189" Type="http://schemas.openxmlformats.org/officeDocument/2006/relationships/slide" Target="slides/slide187.xml"/><Relationship Id="rId219" Type="http://schemas.openxmlformats.org/officeDocument/2006/relationships/presProps" Target="presProps.xml"/><Relationship Id="rId3" Type="http://schemas.openxmlformats.org/officeDocument/2006/relationships/slide" Target="slides/slide1.xml"/><Relationship Id="rId214" Type="http://schemas.openxmlformats.org/officeDocument/2006/relationships/slide" Target="slides/slide212.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slide" Target="slides/slide156.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3" Type="http://schemas.openxmlformats.org/officeDocument/2006/relationships/slide" Target="slides/slide151.xml"/><Relationship Id="rId174" Type="http://schemas.openxmlformats.org/officeDocument/2006/relationships/slide" Target="slides/slide172.xml"/><Relationship Id="rId179" Type="http://schemas.openxmlformats.org/officeDocument/2006/relationships/slide" Target="slides/slide177.xml"/><Relationship Id="rId195" Type="http://schemas.openxmlformats.org/officeDocument/2006/relationships/slide" Target="slides/slide193.xml"/><Relationship Id="rId209" Type="http://schemas.openxmlformats.org/officeDocument/2006/relationships/slide" Target="slides/slide207.xml"/><Relationship Id="rId190" Type="http://schemas.openxmlformats.org/officeDocument/2006/relationships/slide" Target="slides/slide188.xml"/><Relationship Id="rId204" Type="http://schemas.openxmlformats.org/officeDocument/2006/relationships/slide" Target="slides/slide202.xml"/><Relationship Id="rId220" Type="http://schemas.openxmlformats.org/officeDocument/2006/relationships/viewProps" Target="viewProps.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43" Type="http://schemas.openxmlformats.org/officeDocument/2006/relationships/slide" Target="slides/slide141.xml"/><Relationship Id="rId148" Type="http://schemas.openxmlformats.org/officeDocument/2006/relationships/slide" Target="slides/slide146.xml"/><Relationship Id="rId164" Type="http://schemas.openxmlformats.org/officeDocument/2006/relationships/slide" Target="slides/slide162.xml"/><Relationship Id="rId169" Type="http://schemas.openxmlformats.org/officeDocument/2006/relationships/slide" Target="slides/slide167.xml"/><Relationship Id="rId185" Type="http://schemas.openxmlformats.org/officeDocument/2006/relationships/slide" Target="slides/slide183.xml"/><Relationship Id="rId4" Type="http://schemas.openxmlformats.org/officeDocument/2006/relationships/slide" Target="slides/slide2.xml"/><Relationship Id="rId9" Type="http://schemas.openxmlformats.org/officeDocument/2006/relationships/slide" Target="slides/slide7.xml"/><Relationship Id="rId180" Type="http://schemas.openxmlformats.org/officeDocument/2006/relationships/slide" Target="slides/slide178.xml"/><Relationship Id="rId210" Type="http://schemas.openxmlformats.org/officeDocument/2006/relationships/slide" Target="slides/slide208.xml"/><Relationship Id="rId215" Type="http://schemas.openxmlformats.org/officeDocument/2006/relationships/slide" Target="slides/slide213.xml"/><Relationship Id="rId26" Type="http://schemas.openxmlformats.org/officeDocument/2006/relationships/slide" Target="slides/slide24.xml"/><Relationship Id="rId47" Type="http://schemas.openxmlformats.org/officeDocument/2006/relationships/slide" Target="slides/slide45.xml"/><Relationship Id="rId68" Type="http://schemas.openxmlformats.org/officeDocument/2006/relationships/slide" Target="slides/slide66.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54" Type="http://schemas.openxmlformats.org/officeDocument/2006/relationships/slide" Target="slides/slide152.xml"/><Relationship Id="rId175" Type="http://schemas.openxmlformats.org/officeDocument/2006/relationships/slide" Target="slides/slide173.xml"/><Relationship Id="rId196" Type="http://schemas.openxmlformats.org/officeDocument/2006/relationships/slide" Target="slides/slide194.xml"/><Relationship Id="rId200" Type="http://schemas.openxmlformats.org/officeDocument/2006/relationships/slide" Target="slides/slide198.xml"/><Relationship Id="rId16" Type="http://schemas.openxmlformats.org/officeDocument/2006/relationships/slide" Target="slides/slide14.xml"/><Relationship Id="rId221" Type="http://schemas.openxmlformats.org/officeDocument/2006/relationships/theme" Target="theme/theme1.xml"/><Relationship Id="rId37" Type="http://schemas.openxmlformats.org/officeDocument/2006/relationships/slide" Target="slides/slide35.xml"/><Relationship Id="rId58" Type="http://schemas.openxmlformats.org/officeDocument/2006/relationships/slide" Target="slides/slide56.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44" Type="http://schemas.openxmlformats.org/officeDocument/2006/relationships/slide" Target="slides/slide14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A59014-CAF5-4E91-949F-372B34B4F7BA}" type="datetimeFigureOut">
              <a:rPr lang="zh-CN" altLang="en-US" smtClean="0"/>
              <a:pPr/>
              <a:t>2015-12-9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492E94-CD00-4C57-8465-B8CDC42B857E}" type="slidenum">
              <a:rPr lang="zh-CN" altLang="en-US" smtClean="0"/>
              <a:pPr/>
              <a:t>‹#›</a:t>
            </a:fld>
            <a:endParaRPr lang="zh-CN" altLang="en-US"/>
          </a:p>
        </p:txBody>
      </p:sp>
    </p:spTree>
    <p:extLst>
      <p:ext uri="{BB962C8B-B14F-4D97-AF65-F5344CB8AC3E}">
        <p14:creationId xmlns="" xmlns:p14="http://schemas.microsoft.com/office/powerpoint/2010/main" val="35575785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1CBB479B-7C2D-43F5-BDD8-FE14A3C96E10}" type="slidenum">
              <a:rPr lang="zh-CN" altLang="en-US" smtClean="0"/>
              <a:pPr/>
              <a:t>17</a:t>
            </a:fld>
            <a:endParaRPr lang="zh-CN" altLang="en-US"/>
          </a:p>
        </p:txBody>
      </p:sp>
    </p:spTree>
    <p:extLst>
      <p:ext uri="{BB962C8B-B14F-4D97-AF65-F5344CB8AC3E}">
        <p14:creationId xmlns="" xmlns:p14="http://schemas.microsoft.com/office/powerpoint/2010/main" val="11763225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bwMode="auto">
          <a:noFill/>
          <a:ln>
            <a:solidFill>
              <a:srgbClr val="000000"/>
            </a:solidFill>
            <a:miter lim="800000"/>
            <a:headEnd/>
            <a:tailEnd/>
          </a:ln>
        </p:spPr>
      </p:sp>
      <p:sp>
        <p:nvSpPr>
          <p:cNvPr id="5939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939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5CFCBA6-7DFB-489A-A146-82D6215323DC}" type="slidenum">
              <a:rPr lang="zh-CN" altLang="en-US" smtClean="0"/>
              <a:pPr/>
              <a:t>213</a:t>
            </a:fld>
            <a:endParaRPr lang="zh-CN" altLang="en-US" smtClean="0"/>
          </a:p>
        </p:txBody>
      </p:sp>
    </p:spTree>
    <p:extLst>
      <p:ext uri="{BB962C8B-B14F-4D97-AF65-F5344CB8AC3E}">
        <p14:creationId xmlns="" xmlns:p14="http://schemas.microsoft.com/office/powerpoint/2010/main" val="22823089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bwMode="auto">
          <a:noFill/>
          <a:ln>
            <a:solidFill>
              <a:srgbClr val="000000"/>
            </a:solidFill>
            <a:miter lim="800000"/>
            <a:headEnd/>
            <a:tailEnd/>
          </a:ln>
        </p:spPr>
      </p:sp>
      <p:sp>
        <p:nvSpPr>
          <p:cNvPr id="56323" name="备注占位符 2"/>
          <p:cNvSpPr>
            <a:spLocks noGrp="1"/>
          </p:cNvSpPr>
          <p:nvPr>
            <p:ph type="body" idx="1"/>
          </p:nvPr>
        </p:nvSpPr>
        <p:spPr bwMode="auto">
          <a:noFill/>
        </p:spPr>
        <p:txBody>
          <a:bodyPr wrap="square" numCol="1" anchor="t" anchorCtr="0" compatLnSpc="1">
            <a:prstTxWarp prst="textNoShape">
              <a:avLst/>
            </a:prstTxWarp>
          </a:bodyPr>
          <a:lstStyle/>
          <a:p>
            <a:r>
              <a:rPr lang="zh-CN" altLang="en-US" smtClean="0"/>
              <a:t>严重者可出现紫绀</a:t>
            </a:r>
          </a:p>
        </p:txBody>
      </p:sp>
      <p:sp>
        <p:nvSpPr>
          <p:cNvPr id="5632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1BB853C-628D-453B-AA19-25BBA8D70C8B}" type="slidenum">
              <a:rPr lang="zh-CN" altLang="en-US" smtClean="0"/>
              <a:pPr/>
              <a:t>72</a:t>
            </a:fld>
            <a:endParaRPr lang="zh-CN" altLang="en-US" smtClean="0"/>
          </a:p>
        </p:txBody>
      </p:sp>
    </p:spTree>
    <p:extLst>
      <p:ext uri="{BB962C8B-B14F-4D97-AF65-F5344CB8AC3E}">
        <p14:creationId xmlns="" xmlns:p14="http://schemas.microsoft.com/office/powerpoint/2010/main" val="3063606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bwMode="auto">
          <a:noFill/>
          <a:ln>
            <a:solidFill>
              <a:srgbClr val="000000"/>
            </a:solidFill>
            <a:miter lim="800000"/>
            <a:headEnd/>
            <a:tailEnd/>
          </a:ln>
        </p:spPr>
      </p:sp>
      <p:sp>
        <p:nvSpPr>
          <p:cNvPr id="56323" name="备注占位符 2"/>
          <p:cNvSpPr>
            <a:spLocks noGrp="1"/>
          </p:cNvSpPr>
          <p:nvPr>
            <p:ph type="body" idx="1"/>
          </p:nvPr>
        </p:nvSpPr>
        <p:spPr bwMode="auto">
          <a:noFill/>
        </p:spPr>
        <p:txBody>
          <a:bodyPr wrap="square" numCol="1" anchor="t" anchorCtr="0" compatLnSpc="1">
            <a:prstTxWarp prst="textNoShape">
              <a:avLst/>
            </a:prstTxWarp>
          </a:bodyPr>
          <a:lstStyle/>
          <a:p>
            <a:r>
              <a:rPr lang="zh-CN" altLang="en-US" smtClean="0"/>
              <a:t>严重者可出现紫绀</a:t>
            </a:r>
          </a:p>
        </p:txBody>
      </p:sp>
      <p:sp>
        <p:nvSpPr>
          <p:cNvPr id="5632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1BB853C-628D-453B-AA19-25BBA8D70C8B}" type="slidenum">
              <a:rPr lang="zh-CN" altLang="en-US" smtClean="0"/>
              <a:pPr/>
              <a:t>73</a:t>
            </a:fld>
            <a:endParaRPr lang="zh-CN" altLang="en-US" smtClean="0"/>
          </a:p>
        </p:txBody>
      </p:sp>
    </p:spTree>
    <p:extLst>
      <p:ext uri="{BB962C8B-B14F-4D97-AF65-F5344CB8AC3E}">
        <p14:creationId xmlns="" xmlns:p14="http://schemas.microsoft.com/office/powerpoint/2010/main" val="25465095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bwMode="auto">
          <a:noFill/>
          <a:ln>
            <a:solidFill>
              <a:srgbClr val="000000"/>
            </a:solidFill>
            <a:miter lim="800000"/>
            <a:headEnd/>
            <a:tailEnd/>
          </a:ln>
        </p:spPr>
      </p:sp>
      <p:sp>
        <p:nvSpPr>
          <p:cNvPr id="57347" name="备注占位符 2"/>
          <p:cNvSpPr>
            <a:spLocks noGrp="1"/>
          </p:cNvSpPr>
          <p:nvPr>
            <p:ph type="body" idx="1"/>
          </p:nvPr>
        </p:nvSpPr>
        <p:spPr bwMode="auto">
          <a:noFill/>
        </p:spPr>
        <p:txBody>
          <a:bodyPr wrap="square" numCol="1" anchor="t" anchorCtr="0" compatLnSpc="1">
            <a:prstTxWarp prst="textNoShape">
              <a:avLst/>
            </a:prstTxWarp>
          </a:bodyPr>
          <a:lstStyle/>
          <a:p>
            <a:r>
              <a:rPr lang="zh-CN" altLang="en-US" dirty="0" smtClean="0"/>
              <a:t>夜间阵发性呼吸困难：急性左心衰患者，常于熟睡中突感胸闷、憋气，被迫坐起、惊恐不安，伴咳嗽，轻者数分钟至数十分钟后症状逐渐缓解，重者，高度气喘、面色青紫、大汗伴哮鸣音，咯粉红色泡沫痰，两肺底湿罗音，心率快，伴奔马律。此称为心源性哮喘。</a:t>
            </a:r>
          </a:p>
        </p:txBody>
      </p:sp>
      <p:sp>
        <p:nvSpPr>
          <p:cNvPr id="5734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6D53DB8-8EAF-4DE2-8A6B-5211F762D303}" type="slidenum">
              <a:rPr lang="zh-CN" altLang="en-US" smtClean="0"/>
              <a:pPr/>
              <a:t>78</a:t>
            </a:fld>
            <a:endParaRPr lang="zh-CN" altLang="en-US" smtClean="0"/>
          </a:p>
        </p:txBody>
      </p:sp>
    </p:spTree>
    <p:extLst>
      <p:ext uri="{BB962C8B-B14F-4D97-AF65-F5344CB8AC3E}">
        <p14:creationId xmlns="" xmlns:p14="http://schemas.microsoft.com/office/powerpoint/2010/main" val="20543653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bwMode="auto">
          <a:noFill/>
          <a:ln>
            <a:solidFill>
              <a:srgbClr val="000000"/>
            </a:solidFill>
            <a:miter lim="800000"/>
            <a:headEnd/>
            <a:tailEnd/>
          </a:ln>
        </p:spPr>
      </p:sp>
      <p:sp>
        <p:nvSpPr>
          <p:cNvPr id="58371" name="备注占位符 2"/>
          <p:cNvSpPr>
            <a:spLocks noGrp="1"/>
          </p:cNvSpPr>
          <p:nvPr>
            <p:ph type="body" idx="1"/>
          </p:nvPr>
        </p:nvSpPr>
        <p:spPr bwMode="auto">
          <a:noFill/>
        </p:spPr>
        <p:txBody>
          <a:bodyPr wrap="square" numCol="1" anchor="t" anchorCtr="0" compatLnSpc="1">
            <a:prstTxWarp prst="textNoShape">
              <a:avLst/>
            </a:prstTxWarp>
          </a:bodyPr>
          <a:lstStyle/>
          <a:p>
            <a:r>
              <a:rPr lang="zh-CN" altLang="en-US" smtClean="0"/>
              <a:t>中毒性呼吸困难：酸中毒大呼吸；有机磷农药中毒等，呼吸中枢抑制，可表现为呼吸表浅、缓慢，可有节律异常。</a:t>
            </a:r>
            <a:endParaRPr lang="en-US" altLang="zh-CN" smtClean="0"/>
          </a:p>
          <a:p>
            <a:r>
              <a:rPr lang="zh-CN" altLang="en-US" smtClean="0"/>
              <a:t>神经性呼吸困难：颅内病变，可表现为呼吸慢而深；</a:t>
            </a:r>
            <a:endParaRPr lang="en-US" altLang="zh-CN" smtClean="0"/>
          </a:p>
          <a:p>
            <a:endParaRPr lang="zh-CN" altLang="en-US" smtClean="0"/>
          </a:p>
        </p:txBody>
      </p:sp>
      <p:sp>
        <p:nvSpPr>
          <p:cNvPr id="5837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F410247-833D-4655-BB15-88B2E73EA0B3}" type="slidenum">
              <a:rPr lang="zh-CN" altLang="en-US" smtClean="0"/>
              <a:pPr/>
              <a:t>79</a:t>
            </a:fld>
            <a:endParaRPr lang="zh-CN" altLang="en-US" smtClean="0"/>
          </a:p>
        </p:txBody>
      </p:sp>
    </p:spTree>
    <p:extLst>
      <p:ext uri="{BB962C8B-B14F-4D97-AF65-F5344CB8AC3E}">
        <p14:creationId xmlns="" xmlns:p14="http://schemas.microsoft.com/office/powerpoint/2010/main" val="32510249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bwMode="auto">
          <a:noFill/>
          <a:ln>
            <a:solidFill>
              <a:srgbClr val="000000"/>
            </a:solidFill>
            <a:miter lim="800000"/>
            <a:headEnd/>
            <a:tailEnd/>
          </a:ln>
        </p:spPr>
      </p:sp>
      <p:sp>
        <p:nvSpPr>
          <p:cNvPr id="58371" name="备注占位符 2"/>
          <p:cNvSpPr>
            <a:spLocks noGrp="1"/>
          </p:cNvSpPr>
          <p:nvPr>
            <p:ph type="body" idx="1"/>
          </p:nvPr>
        </p:nvSpPr>
        <p:spPr bwMode="auto">
          <a:noFill/>
        </p:spPr>
        <p:txBody>
          <a:bodyPr wrap="square" numCol="1" anchor="t" anchorCtr="0" compatLnSpc="1">
            <a:prstTxWarp prst="textNoShape">
              <a:avLst/>
            </a:prstTxWarp>
          </a:bodyPr>
          <a:lstStyle/>
          <a:p>
            <a:r>
              <a:rPr lang="zh-CN" altLang="en-US" smtClean="0"/>
              <a:t>中毒性呼吸困难：酸中毒大呼吸；有机磷农药中毒等，呼吸中枢抑制，可表现为呼吸表浅、缓慢，可有节律异常。</a:t>
            </a:r>
            <a:endParaRPr lang="en-US" altLang="zh-CN" smtClean="0"/>
          </a:p>
          <a:p>
            <a:r>
              <a:rPr lang="zh-CN" altLang="en-US" smtClean="0"/>
              <a:t>神经性呼吸困难：颅内病变，可表现为呼吸慢而深；</a:t>
            </a:r>
            <a:endParaRPr lang="en-US" altLang="zh-CN" smtClean="0"/>
          </a:p>
          <a:p>
            <a:endParaRPr lang="zh-CN" altLang="en-US" smtClean="0"/>
          </a:p>
        </p:txBody>
      </p:sp>
      <p:sp>
        <p:nvSpPr>
          <p:cNvPr id="5837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F410247-833D-4655-BB15-88B2E73EA0B3}" type="slidenum">
              <a:rPr lang="zh-CN" altLang="en-US" smtClean="0"/>
              <a:pPr/>
              <a:t>80</a:t>
            </a:fld>
            <a:endParaRPr lang="zh-CN" altLang="en-US" smtClean="0"/>
          </a:p>
        </p:txBody>
      </p:sp>
    </p:spTree>
    <p:extLst>
      <p:ext uri="{BB962C8B-B14F-4D97-AF65-F5344CB8AC3E}">
        <p14:creationId xmlns="" xmlns:p14="http://schemas.microsoft.com/office/powerpoint/2010/main" val="4077487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B492E94-CD00-4C57-8465-B8CDC42B857E}" type="slidenum">
              <a:rPr lang="zh-CN" altLang="en-US" smtClean="0"/>
              <a:pPr/>
              <a:t>85</a:t>
            </a:fld>
            <a:endParaRPr lang="zh-CN" altLang="en-US"/>
          </a:p>
        </p:txBody>
      </p:sp>
    </p:spTree>
    <p:extLst>
      <p:ext uri="{BB962C8B-B14F-4D97-AF65-F5344CB8AC3E}">
        <p14:creationId xmlns="" xmlns:p14="http://schemas.microsoft.com/office/powerpoint/2010/main" val="23150083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B492E94-CD00-4C57-8465-B8CDC42B857E}" type="slidenum">
              <a:rPr lang="zh-CN" altLang="en-US" smtClean="0"/>
              <a:pPr/>
              <a:t>86</a:t>
            </a:fld>
            <a:endParaRPr lang="zh-CN" altLang="en-US"/>
          </a:p>
        </p:txBody>
      </p:sp>
    </p:spTree>
    <p:extLst>
      <p:ext uri="{BB962C8B-B14F-4D97-AF65-F5344CB8AC3E}">
        <p14:creationId xmlns="" xmlns:p14="http://schemas.microsoft.com/office/powerpoint/2010/main" val="15761355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bwMode="auto">
          <a:noFill/>
          <a:ln>
            <a:solidFill>
              <a:srgbClr val="000000"/>
            </a:solidFill>
            <a:miter lim="800000"/>
            <a:headEnd/>
            <a:tailEnd/>
          </a:ln>
        </p:spPr>
      </p:sp>
      <p:sp>
        <p:nvSpPr>
          <p:cNvPr id="5939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939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5CFCBA6-7DFB-489A-A146-82D6215323DC}" type="slidenum">
              <a:rPr lang="zh-CN" altLang="en-US" smtClean="0"/>
              <a:pPr/>
              <a:t>200</a:t>
            </a:fld>
            <a:endParaRPr lang="zh-CN" altLang="en-US" smtClean="0"/>
          </a:p>
        </p:txBody>
      </p:sp>
    </p:spTree>
    <p:extLst>
      <p:ext uri="{BB962C8B-B14F-4D97-AF65-F5344CB8AC3E}">
        <p14:creationId xmlns="" xmlns:p14="http://schemas.microsoft.com/office/powerpoint/2010/main" val="40230504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C7D3AB0-01C1-4192-8941-79148D051526}" type="datetimeFigureOut">
              <a:rPr lang="zh-CN" altLang="en-US" smtClean="0"/>
              <a:pPr/>
              <a:t>2015-12-9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A36891D-6BF6-406E-9FBF-3AC4285803F3}" type="slidenum">
              <a:rPr lang="zh-CN" altLang="en-US" smtClean="0"/>
              <a:pPr/>
              <a:t>‹#›</a:t>
            </a:fld>
            <a:endParaRPr lang="zh-CN" altLang="en-US"/>
          </a:p>
        </p:txBody>
      </p:sp>
    </p:spTree>
    <p:extLst>
      <p:ext uri="{BB962C8B-B14F-4D97-AF65-F5344CB8AC3E}">
        <p14:creationId xmlns="" xmlns:p14="http://schemas.microsoft.com/office/powerpoint/2010/main" val="33699193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C7D3AB0-01C1-4192-8941-79148D051526}" type="datetimeFigureOut">
              <a:rPr lang="zh-CN" altLang="en-US" smtClean="0"/>
              <a:pPr/>
              <a:t>2015-12-9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A36891D-6BF6-406E-9FBF-3AC4285803F3}" type="slidenum">
              <a:rPr lang="zh-CN" altLang="en-US" smtClean="0"/>
              <a:pPr/>
              <a:t>‹#›</a:t>
            </a:fld>
            <a:endParaRPr lang="zh-CN" altLang="en-US"/>
          </a:p>
        </p:txBody>
      </p:sp>
    </p:spTree>
    <p:extLst>
      <p:ext uri="{BB962C8B-B14F-4D97-AF65-F5344CB8AC3E}">
        <p14:creationId xmlns="" xmlns:p14="http://schemas.microsoft.com/office/powerpoint/2010/main" val="612989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C7D3AB0-01C1-4192-8941-79148D051526}" type="datetimeFigureOut">
              <a:rPr lang="zh-CN" altLang="en-US" smtClean="0"/>
              <a:pPr/>
              <a:t>2015-12-9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A36891D-6BF6-406E-9FBF-3AC4285803F3}" type="slidenum">
              <a:rPr lang="zh-CN" altLang="en-US" smtClean="0"/>
              <a:pPr/>
              <a:t>‹#›</a:t>
            </a:fld>
            <a:endParaRPr lang="zh-CN" altLang="en-US"/>
          </a:p>
        </p:txBody>
      </p:sp>
    </p:spTree>
    <p:extLst>
      <p:ext uri="{BB962C8B-B14F-4D97-AF65-F5344CB8AC3E}">
        <p14:creationId xmlns="" xmlns:p14="http://schemas.microsoft.com/office/powerpoint/2010/main" val="1506293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solidFill>
          <a:srgbClr val="FFFFFF"/>
        </a:solidFill>
        <a:effectLst/>
      </p:bgPr>
    </p:bg>
    <p:spTree>
      <p:nvGrpSpPr>
        <p:cNvPr id="1" name=""/>
        <p:cNvGrpSpPr/>
        <p:nvPr/>
      </p:nvGrpSpPr>
      <p:grpSpPr>
        <a:xfrm>
          <a:off x="0" y="0"/>
          <a:ext cx="0" cy="0"/>
          <a:chOff x="0" y="0"/>
          <a:chExt cx="0" cy="0"/>
        </a:xfrm>
      </p:grpSpPr>
      <p:pic>
        <p:nvPicPr>
          <p:cNvPr id="4" name="Picture 2" descr="21"/>
          <p:cNvPicPr>
            <a:picLocks noChangeAspect="1" noChangeArrowheads="1"/>
          </p:cNvPicPr>
          <p:nvPr userDrawn="1"/>
        </p:nvPicPr>
        <p:blipFill>
          <a:blip r:embed="rId2" cstate="print"/>
          <a:srcRect/>
          <a:stretch>
            <a:fillRect/>
          </a:stretch>
        </p:blipFill>
        <p:spPr bwMode="auto">
          <a:xfrm>
            <a:off x="0" y="6351"/>
            <a:ext cx="12192000" cy="6086475"/>
          </a:xfrm>
          <a:prstGeom prst="rect">
            <a:avLst/>
          </a:prstGeom>
          <a:noFill/>
          <a:ln w="9525">
            <a:noFill/>
            <a:miter lim="800000"/>
            <a:headEnd/>
            <a:tailEnd/>
          </a:ln>
        </p:spPr>
      </p:pic>
      <p:sp>
        <p:nvSpPr>
          <p:cNvPr id="5" name="未知"/>
          <p:cNvSpPr>
            <a:spLocks/>
          </p:cNvSpPr>
          <p:nvPr/>
        </p:nvSpPr>
        <p:spPr bwMode="auto">
          <a:xfrm>
            <a:off x="1" y="1792288"/>
            <a:ext cx="12130617" cy="341312"/>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zh-CN" altLang="en-US" sz="1800" smtClean="0">
              <a:solidFill>
                <a:srgbClr val="046CA6"/>
              </a:solidFill>
              <a:ea typeface="宋体" pitchFamily="2" charset="-122"/>
            </a:endParaRPr>
          </a:p>
        </p:txBody>
      </p:sp>
      <p:grpSp>
        <p:nvGrpSpPr>
          <p:cNvPr id="6" name="Group 4"/>
          <p:cNvGrpSpPr>
            <a:grpSpLocks/>
          </p:cNvGrpSpPr>
          <p:nvPr/>
        </p:nvGrpSpPr>
        <p:grpSpPr bwMode="auto">
          <a:xfrm>
            <a:off x="0" y="0"/>
            <a:ext cx="12192000" cy="2089150"/>
            <a:chOff x="0" y="0"/>
            <a:chExt cx="5760" cy="1316"/>
          </a:xfrm>
        </p:grpSpPr>
        <p:grpSp>
          <p:nvGrpSpPr>
            <p:cNvPr id="7" name="Group 5"/>
            <p:cNvGrpSpPr>
              <a:grpSpLocks/>
            </p:cNvGrpSpPr>
            <p:nvPr userDrawn="1"/>
          </p:nvGrpSpPr>
          <p:grpSpPr bwMode="auto">
            <a:xfrm flipV="1">
              <a:off x="18" y="0"/>
              <a:ext cx="5742" cy="1128"/>
              <a:chOff x="0" y="0"/>
              <a:chExt cx="5760" cy="1680"/>
            </a:xfrm>
          </p:grpSpPr>
          <p:sp>
            <p:nvSpPr>
              <p:cNvPr id="9" name="Rectangle 6"/>
              <p:cNvSpPr>
                <a:spLocks noChangeArrowheads="1"/>
              </p:cNvSpPr>
              <p:nvPr userDrawn="1"/>
            </p:nvSpPr>
            <p:spPr bwMode="auto">
              <a:xfrm>
                <a:off x="0" y="0"/>
                <a:ext cx="5760" cy="1680"/>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zh-CN" altLang="en-US" sz="1800" smtClean="0">
                  <a:solidFill>
                    <a:srgbClr val="046CA6"/>
                  </a:solidFill>
                  <a:ea typeface="宋体" pitchFamily="2" charset="-122"/>
                </a:endParaRPr>
              </a:p>
            </p:txBody>
          </p:sp>
          <p:sp>
            <p:nvSpPr>
              <p:cNvPr id="10" name="Rectangle 7"/>
              <p:cNvSpPr>
                <a:spLocks noChangeArrowheads="1"/>
              </p:cNvSpPr>
              <p:nvPr userDrawn="1"/>
            </p:nvSpPr>
            <p:spPr bwMode="auto">
              <a:xfrm>
                <a:off x="0" y="0"/>
                <a:ext cx="5760" cy="95"/>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zh-CN" altLang="en-US" sz="1800" smtClean="0">
                  <a:solidFill>
                    <a:srgbClr val="046CA6"/>
                  </a:solidFill>
                  <a:ea typeface="宋体" pitchFamily="2" charset="-122"/>
                </a:endParaRPr>
              </a:p>
            </p:txBody>
          </p:sp>
        </p:grpSp>
        <p:sp>
          <p:nvSpPr>
            <p:cNvPr id="8" name="未知"/>
            <p:cNvSpPr>
              <a:spLocks/>
            </p:cNvSpPr>
            <p:nvPr userDrawn="1"/>
          </p:nvSpPr>
          <p:spPr bwMode="auto">
            <a:xfrm>
              <a:off x="0" y="1092"/>
              <a:ext cx="5731" cy="224"/>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tx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zh-CN" altLang="en-US" sz="1800" smtClean="0">
                <a:solidFill>
                  <a:srgbClr val="046CA6"/>
                </a:solidFill>
                <a:ea typeface="宋体" pitchFamily="2" charset="-122"/>
              </a:endParaRPr>
            </a:p>
          </p:txBody>
        </p:sp>
      </p:grpSp>
      <p:grpSp>
        <p:nvGrpSpPr>
          <p:cNvPr id="11" name="Group 9"/>
          <p:cNvGrpSpPr>
            <a:grpSpLocks/>
          </p:cNvGrpSpPr>
          <p:nvPr/>
        </p:nvGrpSpPr>
        <p:grpSpPr bwMode="auto">
          <a:xfrm>
            <a:off x="0" y="4689476"/>
            <a:ext cx="12192000" cy="2168525"/>
            <a:chOff x="0" y="0"/>
            <a:chExt cx="5760" cy="1412"/>
          </a:xfrm>
        </p:grpSpPr>
        <p:grpSp>
          <p:nvGrpSpPr>
            <p:cNvPr id="12" name="Group 10"/>
            <p:cNvGrpSpPr>
              <a:grpSpLocks/>
            </p:cNvGrpSpPr>
            <p:nvPr userDrawn="1"/>
          </p:nvGrpSpPr>
          <p:grpSpPr bwMode="auto">
            <a:xfrm>
              <a:off x="18" y="230"/>
              <a:ext cx="5742" cy="1182"/>
              <a:chOff x="0" y="4"/>
              <a:chExt cx="5760" cy="1676"/>
            </a:xfrm>
          </p:grpSpPr>
          <p:sp>
            <p:nvSpPr>
              <p:cNvPr id="16" name="Rectangle 11"/>
              <p:cNvSpPr>
                <a:spLocks noChangeArrowheads="1"/>
              </p:cNvSpPr>
              <p:nvPr userDrawn="1"/>
            </p:nvSpPr>
            <p:spPr bwMode="auto">
              <a:xfrm>
                <a:off x="0" y="4"/>
                <a:ext cx="5760" cy="1676"/>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zh-CN" altLang="en-US" sz="1800" smtClean="0">
                  <a:solidFill>
                    <a:srgbClr val="046CA6"/>
                  </a:solidFill>
                  <a:ea typeface="宋体" pitchFamily="2" charset="-122"/>
                </a:endParaRPr>
              </a:p>
            </p:txBody>
          </p:sp>
          <p:sp>
            <p:nvSpPr>
              <p:cNvPr id="17" name="Rectangle 12"/>
              <p:cNvSpPr>
                <a:spLocks noChangeArrowheads="1"/>
              </p:cNvSpPr>
              <p:nvPr userDrawn="1"/>
            </p:nvSpPr>
            <p:spPr bwMode="auto">
              <a:xfrm>
                <a:off x="0" y="4"/>
                <a:ext cx="5760" cy="94"/>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zh-CN" altLang="en-US" sz="1800" smtClean="0">
                  <a:solidFill>
                    <a:srgbClr val="046CA6"/>
                  </a:solidFill>
                  <a:ea typeface="宋体" pitchFamily="2" charset="-122"/>
                </a:endParaRPr>
              </a:p>
            </p:txBody>
          </p:sp>
        </p:grpSp>
        <p:grpSp>
          <p:nvGrpSpPr>
            <p:cNvPr id="13" name="Group 13"/>
            <p:cNvGrpSpPr>
              <a:grpSpLocks/>
            </p:cNvGrpSpPr>
            <p:nvPr userDrawn="1"/>
          </p:nvGrpSpPr>
          <p:grpSpPr bwMode="auto">
            <a:xfrm>
              <a:off x="0" y="0"/>
              <a:ext cx="5731" cy="264"/>
              <a:chOff x="0" y="0"/>
              <a:chExt cx="5731" cy="426"/>
            </a:xfrm>
          </p:grpSpPr>
          <p:sp>
            <p:nvSpPr>
              <p:cNvPr id="14" name="未知"/>
              <p:cNvSpPr>
                <a:spLocks/>
              </p:cNvSpPr>
              <p:nvPr userDrawn="1"/>
            </p:nvSpPr>
            <p:spPr bwMode="auto">
              <a:xfrm flipV="1">
                <a:off x="0" y="0"/>
                <a:ext cx="5731" cy="364"/>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zh-CN" altLang="en-US" sz="1800" smtClean="0">
                  <a:solidFill>
                    <a:srgbClr val="046CA6"/>
                  </a:solidFill>
                  <a:ea typeface="宋体" pitchFamily="2" charset="-122"/>
                </a:endParaRPr>
              </a:p>
            </p:txBody>
          </p:sp>
          <p:sp>
            <p:nvSpPr>
              <p:cNvPr id="15" name="未知"/>
              <p:cNvSpPr>
                <a:spLocks/>
              </p:cNvSpPr>
              <p:nvPr userDrawn="1"/>
            </p:nvSpPr>
            <p:spPr bwMode="auto">
              <a:xfrm flipV="1">
                <a:off x="0" y="47"/>
                <a:ext cx="5731" cy="379"/>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accent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zh-CN" altLang="en-US" sz="1800" smtClean="0">
                  <a:solidFill>
                    <a:srgbClr val="046CA6"/>
                  </a:solidFill>
                  <a:ea typeface="宋体" pitchFamily="2" charset="-122"/>
                </a:endParaRPr>
              </a:p>
            </p:txBody>
          </p:sp>
        </p:grpSp>
      </p:grpSp>
      <p:grpSp>
        <p:nvGrpSpPr>
          <p:cNvPr id="18" name="Group 16"/>
          <p:cNvGrpSpPr>
            <a:grpSpLocks/>
          </p:cNvGrpSpPr>
          <p:nvPr/>
        </p:nvGrpSpPr>
        <p:grpSpPr bwMode="auto">
          <a:xfrm>
            <a:off x="0" y="1"/>
            <a:ext cx="12192000" cy="6867525"/>
            <a:chOff x="0" y="0"/>
            <a:chExt cx="5760" cy="4326"/>
          </a:xfrm>
        </p:grpSpPr>
        <p:sp>
          <p:nvSpPr>
            <p:cNvPr id="19" name="AutoShape 17"/>
            <p:cNvSpPr>
              <a:spLocks noChangeArrowheads="1"/>
            </p:cNvSpPr>
            <p:nvPr/>
          </p:nvSpPr>
          <p:spPr bwMode="auto">
            <a:xfrm>
              <a:off x="27" y="24"/>
              <a:ext cx="5709" cy="4272"/>
            </a:xfrm>
            <a:prstGeom prst="roundRect">
              <a:avLst>
                <a:gd name="adj" fmla="val 6227"/>
              </a:avLst>
            </a:prstGeom>
            <a:noFill/>
            <a:ln w="76200" cmpd="sng">
              <a:solidFill>
                <a:schemeClr val="bg1"/>
              </a:solidFill>
              <a:round/>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zh-CN" altLang="en-US" sz="1800" smtClean="0">
                <a:solidFill>
                  <a:srgbClr val="046CA6"/>
                </a:solidFill>
                <a:ea typeface="宋体" pitchFamily="2" charset="-122"/>
              </a:endParaRPr>
            </a:p>
          </p:txBody>
        </p:sp>
        <p:sp>
          <p:nvSpPr>
            <p:cNvPr id="20" name="未知"/>
            <p:cNvSpPr>
              <a:spLocks/>
            </p:cNvSpPr>
            <p:nvPr/>
          </p:nvSpPr>
          <p:spPr bwMode="auto">
            <a:xfrm>
              <a:off x="3"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zh-CN" altLang="en-US" sz="1800" smtClean="0">
                <a:solidFill>
                  <a:srgbClr val="046CA6"/>
                </a:solidFill>
                <a:ea typeface="宋体" pitchFamily="2" charset="-122"/>
              </a:endParaRPr>
            </a:p>
          </p:txBody>
        </p:sp>
        <p:sp>
          <p:nvSpPr>
            <p:cNvPr id="21" name="未知"/>
            <p:cNvSpPr>
              <a:spLocks/>
            </p:cNvSpPr>
            <p:nvPr/>
          </p:nvSpPr>
          <p:spPr bwMode="auto">
            <a:xfrm rot="16191400">
              <a:off x="-47" y="4030"/>
              <a:ext cx="336" cy="242"/>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zh-CN" altLang="en-US" sz="1800" smtClean="0">
                <a:solidFill>
                  <a:srgbClr val="046CA6"/>
                </a:solidFill>
                <a:ea typeface="宋体" pitchFamily="2" charset="-122"/>
              </a:endParaRPr>
            </a:p>
          </p:txBody>
        </p:sp>
        <p:sp>
          <p:nvSpPr>
            <p:cNvPr id="22" name="未知"/>
            <p:cNvSpPr>
              <a:spLocks/>
            </p:cNvSpPr>
            <p:nvPr/>
          </p:nvSpPr>
          <p:spPr bwMode="auto">
            <a:xfrm>
              <a:off x="5520" y="3978"/>
              <a:ext cx="240" cy="348"/>
            </a:xfrm>
            <a:custGeom>
              <a:avLst/>
              <a:gdLst/>
              <a:ahLst/>
              <a:cxnLst>
                <a:cxn ang="0">
                  <a:pos x="246" y="0"/>
                </a:cxn>
                <a:cxn ang="0">
                  <a:pos x="164" y="196"/>
                </a:cxn>
                <a:cxn ang="0">
                  <a:pos x="84" y="282"/>
                </a:cxn>
                <a:cxn ang="0">
                  <a:pos x="0" y="342"/>
                </a:cxn>
                <a:cxn ang="0">
                  <a:pos x="246" y="348"/>
                </a:cxn>
              </a:cxnLst>
              <a:rect l="0" t="0" r="r" b="b"/>
              <a:pathLst>
                <a:path w="246" h="348">
                  <a:moveTo>
                    <a:pt x="246" y="0"/>
                  </a:moveTo>
                  <a:lnTo>
                    <a:pt x="164" y="196"/>
                  </a:lnTo>
                  <a:lnTo>
                    <a:pt x="84" y="282"/>
                  </a:lnTo>
                  <a:lnTo>
                    <a:pt x="0" y="342"/>
                  </a:lnTo>
                  <a:lnTo>
                    <a:pt x="246" y="348"/>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zh-CN" altLang="en-US" sz="1800" smtClean="0">
                <a:solidFill>
                  <a:srgbClr val="046CA6"/>
                </a:solidFill>
                <a:ea typeface="宋体" pitchFamily="2" charset="-122"/>
              </a:endParaRPr>
            </a:p>
          </p:txBody>
        </p:sp>
        <p:sp>
          <p:nvSpPr>
            <p:cNvPr id="23" name="未知"/>
            <p:cNvSpPr>
              <a:spLocks/>
            </p:cNvSpPr>
            <p:nvPr/>
          </p:nvSpPr>
          <p:spPr bwMode="auto">
            <a:xfrm rot="5400000">
              <a:off x="5472"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zh-CN" altLang="en-US" sz="1800" smtClean="0">
                <a:solidFill>
                  <a:srgbClr val="046CA6"/>
                </a:solidFill>
                <a:ea typeface="宋体" pitchFamily="2" charset="-122"/>
              </a:endParaRPr>
            </a:p>
          </p:txBody>
        </p:sp>
      </p:grpSp>
      <p:pic>
        <p:nvPicPr>
          <p:cNvPr id="24" name="Picture 24"/>
          <p:cNvPicPr>
            <a:picLocks noChangeAspect="1" noChangeArrowheads="1"/>
          </p:cNvPicPr>
          <p:nvPr/>
        </p:nvPicPr>
        <p:blipFill>
          <a:blip r:embed="rId3" cstate="print"/>
          <a:srcRect/>
          <a:stretch>
            <a:fillRect/>
          </a:stretch>
        </p:blipFill>
        <p:spPr bwMode="auto">
          <a:xfrm>
            <a:off x="431801" y="333376"/>
            <a:ext cx="8640233" cy="1038225"/>
          </a:xfrm>
          <a:prstGeom prst="rect">
            <a:avLst/>
          </a:prstGeom>
          <a:noFill/>
          <a:ln w="9525">
            <a:noFill/>
            <a:miter lim="800000"/>
            <a:headEnd/>
            <a:tailEnd/>
          </a:ln>
        </p:spPr>
      </p:pic>
      <p:sp>
        <p:nvSpPr>
          <p:cNvPr id="2070" name="Rectangle 22"/>
          <p:cNvSpPr>
            <a:spLocks noGrp="1" noChangeArrowheads="1"/>
          </p:cNvSpPr>
          <p:nvPr>
            <p:ph type="ctrTitle"/>
          </p:nvPr>
        </p:nvSpPr>
        <p:spPr>
          <a:xfrm>
            <a:off x="431800" y="2276475"/>
            <a:ext cx="6908800" cy="2286000"/>
          </a:xfrm>
        </p:spPr>
        <p:txBody>
          <a:bodyPr/>
          <a:lstStyle>
            <a:lvl1pPr algn="l">
              <a:defRPr sz="4000" b="1"/>
            </a:lvl1pPr>
          </a:lstStyle>
          <a:p>
            <a:r>
              <a:rPr lang="zh-CN" altLang="en-US"/>
              <a:t>单击此处编辑母版标题样式</a:t>
            </a:r>
          </a:p>
        </p:txBody>
      </p:sp>
      <p:sp>
        <p:nvSpPr>
          <p:cNvPr id="2071" name="Rectangle 23"/>
          <p:cNvSpPr>
            <a:spLocks noGrp="1" noChangeArrowheads="1"/>
          </p:cNvSpPr>
          <p:nvPr>
            <p:ph type="subTitle" idx="1"/>
          </p:nvPr>
        </p:nvSpPr>
        <p:spPr>
          <a:xfrm>
            <a:off x="2133600" y="5410200"/>
            <a:ext cx="8432800" cy="533400"/>
          </a:xfrm>
        </p:spPr>
        <p:txBody>
          <a:bodyPr/>
          <a:lstStyle>
            <a:lvl1pPr marL="0" indent="0" algn="ctr">
              <a:buFont typeface="Wingdings" pitchFamily="2" charset="2"/>
              <a:buNone/>
              <a:defRPr sz="1800" b="0">
                <a:solidFill>
                  <a:schemeClr val="bg1"/>
                </a:solidFill>
              </a:defRPr>
            </a:lvl1pPr>
          </a:lstStyle>
          <a:p>
            <a:r>
              <a:rPr lang="zh-CN" altLang="en-US"/>
              <a:t>单击此处编辑母版副标题样式</a:t>
            </a:r>
          </a:p>
        </p:txBody>
      </p:sp>
    </p:spTree>
    <p:extLst>
      <p:ext uri="{BB962C8B-B14F-4D97-AF65-F5344CB8AC3E}">
        <p14:creationId xmlns="" xmlns:p14="http://schemas.microsoft.com/office/powerpoint/2010/main" val="10296602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380960" y="1214422"/>
            <a:ext cx="11480800" cy="4876800"/>
          </a:xfrm>
        </p:spPr>
        <p:txBody>
          <a:bodyPr/>
          <a:lstStyle>
            <a:lvl1pPr>
              <a:defRPr b="0">
                <a:solidFill>
                  <a:schemeClr val="tx2"/>
                </a:solidFill>
              </a:defRPr>
            </a:lvl1pPr>
            <a:lvl2pPr>
              <a:defRPr>
                <a:latin typeface="楷体_GB2312" pitchFamily="49" charset="-122"/>
                <a:ea typeface="楷体_GB2312" pitchFamily="49" charset="-122"/>
              </a:defRPr>
            </a:lvl2pPr>
            <a:lvl3pPr>
              <a:defRPr>
                <a:latin typeface="楷体_GB2312" pitchFamily="49" charset="-122"/>
                <a:ea typeface="楷体_GB2312" pitchFamily="49" charset="-122"/>
              </a:defRPr>
            </a:lvl3pPr>
            <a:lvl4pPr>
              <a:defRPr>
                <a:latin typeface="楷体_GB2312" pitchFamily="49" charset="-122"/>
                <a:ea typeface="楷体_GB2312" pitchFamily="49" charset="-122"/>
              </a:defRPr>
            </a:lvl4pPr>
            <a:lvl5pPr>
              <a:buFont typeface="Arial" pitchFamily="34" charset="0"/>
              <a:buChar char="▪"/>
              <a:defRPr>
                <a:solidFill>
                  <a:srgbClr val="00B050"/>
                </a:solidFill>
                <a:latin typeface="楷体_GB2312" pitchFamily="49" charset="-122"/>
                <a:ea typeface="楷体_GB2312" pitchFamily="49"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24DF849F-5046-4F1A-9940-026294735800}" type="slidenum">
              <a:rPr lang="zh-CN" altLang="en-US">
                <a:solidFill>
                  <a:srgbClr val="046CA6"/>
                </a:solidFill>
              </a:rPr>
              <a:pPr>
                <a:defRPr/>
              </a:pPr>
              <a:t>‹#›</a:t>
            </a:fld>
            <a:endParaRPr lang="en-US">
              <a:solidFill>
                <a:srgbClr val="046CA6"/>
              </a:solidFill>
            </a:endParaRPr>
          </a:p>
        </p:txBody>
      </p:sp>
      <p:sp>
        <p:nvSpPr>
          <p:cNvPr id="5" name="Rectangle 9"/>
          <p:cNvSpPr>
            <a:spLocks noGrp="1" noChangeArrowheads="1"/>
          </p:cNvSpPr>
          <p:nvPr>
            <p:ph type="dt" sz="half" idx="11"/>
          </p:nvPr>
        </p:nvSpPr>
        <p:spPr>
          <a:ln/>
        </p:spPr>
        <p:txBody>
          <a:bodyPr/>
          <a:lstStyle>
            <a:lvl1pPr>
              <a:defRPr/>
            </a:lvl1pPr>
          </a:lstStyle>
          <a:p>
            <a:pPr>
              <a:defRPr/>
            </a:pPr>
            <a:r>
              <a:rPr lang="en-US">
                <a:solidFill>
                  <a:srgbClr val="FFFFFF"/>
                </a:solidFill>
              </a:rPr>
              <a:t>www.pumpress.com.cn</a:t>
            </a:r>
          </a:p>
        </p:txBody>
      </p:sp>
    </p:spTree>
    <p:extLst>
      <p:ext uri="{BB962C8B-B14F-4D97-AF65-F5344CB8AC3E}">
        <p14:creationId xmlns="" xmlns:p14="http://schemas.microsoft.com/office/powerpoint/2010/main" val="6544431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sldNum" sz="quarter" idx="10"/>
          </p:nvPr>
        </p:nvSpPr>
        <p:spPr>
          <a:ln/>
        </p:spPr>
        <p:txBody>
          <a:bodyPr/>
          <a:lstStyle>
            <a:lvl1pPr>
              <a:defRPr/>
            </a:lvl1pPr>
          </a:lstStyle>
          <a:p>
            <a:pPr>
              <a:defRPr/>
            </a:pPr>
            <a:fld id="{7CA8BB49-4459-4EBB-8153-504CE561DED3}" type="slidenum">
              <a:rPr lang="zh-CN" altLang="en-US">
                <a:solidFill>
                  <a:srgbClr val="046CA6"/>
                </a:solidFill>
              </a:rPr>
              <a:pPr>
                <a:defRPr/>
              </a:pPr>
              <a:t>‹#›</a:t>
            </a:fld>
            <a:endParaRPr lang="en-US">
              <a:solidFill>
                <a:srgbClr val="046CA6"/>
              </a:solidFill>
            </a:endParaRPr>
          </a:p>
        </p:txBody>
      </p:sp>
      <p:sp>
        <p:nvSpPr>
          <p:cNvPr id="5" name="Rectangle 9"/>
          <p:cNvSpPr>
            <a:spLocks noGrp="1" noChangeArrowheads="1"/>
          </p:cNvSpPr>
          <p:nvPr>
            <p:ph type="dt" sz="half" idx="11"/>
          </p:nvPr>
        </p:nvSpPr>
        <p:spPr>
          <a:ln/>
        </p:spPr>
        <p:txBody>
          <a:bodyPr/>
          <a:lstStyle>
            <a:lvl1pPr>
              <a:defRPr/>
            </a:lvl1pPr>
          </a:lstStyle>
          <a:p>
            <a:pPr>
              <a:defRPr/>
            </a:pPr>
            <a:r>
              <a:rPr lang="en-US">
                <a:solidFill>
                  <a:srgbClr val="FFFFFF"/>
                </a:solidFill>
              </a:rPr>
              <a:t>www.pumpress.com.cn</a:t>
            </a:r>
          </a:p>
        </p:txBody>
      </p:sp>
    </p:spTree>
    <p:extLst>
      <p:ext uri="{BB962C8B-B14F-4D97-AF65-F5344CB8AC3E}">
        <p14:creationId xmlns="" xmlns:p14="http://schemas.microsoft.com/office/powerpoint/2010/main" val="38836428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06400" y="1371600"/>
            <a:ext cx="56388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48400" y="1371600"/>
            <a:ext cx="56388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sldNum" sz="quarter" idx="10"/>
          </p:nvPr>
        </p:nvSpPr>
        <p:spPr>
          <a:ln/>
        </p:spPr>
        <p:txBody>
          <a:bodyPr/>
          <a:lstStyle>
            <a:lvl1pPr>
              <a:defRPr/>
            </a:lvl1pPr>
          </a:lstStyle>
          <a:p>
            <a:pPr>
              <a:defRPr/>
            </a:pPr>
            <a:fld id="{D6C21EC5-4D7E-48D1-A80B-B11EB60C8914}" type="slidenum">
              <a:rPr lang="zh-CN" altLang="en-US">
                <a:solidFill>
                  <a:srgbClr val="046CA6"/>
                </a:solidFill>
              </a:rPr>
              <a:pPr>
                <a:defRPr/>
              </a:pPr>
              <a:t>‹#›</a:t>
            </a:fld>
            <a:endParaRPr lang="en-US">
              <a:solidFill>
                <a:srgbClr val="046CA6"/>
              </a:solidFill>
            </a:endParaRPr>
          </a:p>
        </p:txBody>
      </p:sp>
      <p:sp>
        <p:nvSpPr>
          <p:cNvPr id="6" name="Rectangle 9"/>
          <p:cNvSpPr>
            <a:spLocks noGrp="1" noChangeArrowheads="1"/>
          </p:cNvSpPr>
          <p:nvPr>
            <p:ph type="dt" sz="half" idx="11"/>
          </p:nvPr>
        </p:nvSpPr>
        <p:spPr>
          <a:ln/>
        </p:spPr>
        <p:txBody>
          <a:bodyPr/>
          <a:lstStyle>
            <a:lvl1pPr>
              <a:defRPr/>
            </a:lvl1pPr>
          </a:lstStyle>
          <a:p>
            <a:pPr>
              <a:defRPr/>
            </a:pPr>
            <a:r>
              <a:rPr lang="en-US">
                <a:solidFill>
                  <a:srgbClr val="FFFFFF"/>
                </a:solidFill>
              </a:rPr>
              <a:t>www.pumpress.com.cn</a:t>
            </a:r>
          </a:p>
        </p:txBody>
      </p:sp>
    </p:spTree>
    <p:extLst>
      <p:ext uri="{BB962C8B-B14F-4D97-AF65-F5344CB8AC3E}">
        <p14:creationId xmlns="" xmlns:p14="http://schemas.microsoft.com/office/powerpoint/2010/main" val="7707656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sldNum" sz="quarter" idx="10"/>
          </p:nvPr>
        </p:nvSpPr>
        <p:spPr>
          <a:ln/>
        </p:spPr>
        <p:txBody>
          <a:bodyPr/>
          <a:lstStyle>
            <a:lvl1pPr>
              <a:defRPr/>
            </a:lvl1pPr>
          </a:lstStyle>
          <a:p>
            <a:pPr>
              <a:defRPr/>
            </a:pPr>
            <a:fld id="{339A1A8D-9A3D-473C-9728-7375EA2AAEFD}" type="slidenum">
              <a:rPr lang="zh-CN" altLang="en-US">
                <a:solidFill>
                  <a:srgbClr val="046CA6"/>
                </a:solidFill>
              </a:rPr>
              <a:pPr>
                <a:defRPr/>
              </a:pPr>
              <a:t>‹#›</a:t>
            </a:fld>
            <a:endParaRPr lang="en-US">
              <a:solidFill>
                <a:srgbClr val="046CA6"/>
              </a:solidFill>
            </a:endParaRPr>
          </a:p>
        </p:txBody>
      </p:sp>
      <p:sp>
        <p:nvSpPr>
          <p:cNvPr id="8" name="Rectangle 9"/>
          <p:cNvSpPr>
            <a:spLocks noGrp="1" noChangeArrowheads="1"/>
          </p:cNvSpPr>
          <p:nvPr>
            <p:ph type="dt" sz="half" idx="11"/>
          </p:nvPr>
        </p:nvSpPr>
        <p:spPr>
          <a:ln/>
        </p:spPr>
        <p:txBody>
          <a:bodyPr/>
          <a:lstStyle>
            <a:lvl1pPr>
              <a:defRPr/>
            </a:lvl1pPr>
          </a:lstStyle>
          <a:p>
            <a:pPr>
              <a:defRPr/>
            </a:pPr>
            <a:r>
              <a:rPr lang="en-US">
                <a:solidFill>
                  <a:srgbClr val="FFFFFF"/>
                </a:solidFill>
              </a:rPr>
              <a:t>www.pumpress.com.cn</a:t>
            </a:r>
          </a:p>
        </p:txBody>
      </p:sp>
    </p:spTree>
    <p:extLst>
      <p:ext uri="{BB962C8B-B14F-4D97-AF65-F5344CB8AC3E}">
        <p14:creationId xmlns="" xmlns:p14="http://schemas.microsoft.com/office/powerpoint/2010/main" val="15583043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sldNum" sz="quarter" idx="10"/>
          </p:nvPr>
        </p:nvSpPr>
        <p:spPr>
          <a:ln/>
        </p:spPr>
        <p:txBody>
          <a:bodyPr/>
          <a:lstStyle>
            <a:lvl1pPr>
              <a:defRPr/>
            </a:lvl1pPr>
          </a:lstStyle>
          <a:p>
            <a:pPr>
              <a:defRPr/>
            </a:pPr>
            <a:fld id="{6D49C103-EC93-4B62-B670-45890F74BD6E}" type="slidenum">
              <a:rPr lang="zh-CN" altLang="en-US">
                <a:solidFill>
                  <a:srgbClr val="046CA6"/>
                </a:solidFill>
              </a:rPr>
              <a:pPr>
                <a:defRPr/>
              </a:pPr>
              <a:t>‹#›</a:t>
            </a:fld>
            <a:endParaRPr lang="en-US">
              <a:solidFill>
                <a:srgbClr val="046CA6"/>
              </a:solidFill>
            </a:endParaRPr>
          </a:p>
        </p:txBody>
      </p:sp>
      <p:sp>
        <p:nvSpPr>
          <p:cNvPr id="4" name="Rectangle 9"/>
          <p:cNvSpPr>
            <a:spLocks noGrp="1" noChangeArrowheads="1"/>
          </p:cNvSpPr>
          <p:nvPr>
            <p:ph type="dt" sz="half" idx="11"/>
          </p:nvPr>
        </p:nvSpPr>
        <p:spPr>
          <a:ln/>
        </p:spPr>
        <p:txBody>
          <a:bodyPr/>
          <a:lstStyle>
            <a:lvl1pPr>
              <a:defRPr/>
            </a:lvl1pPr>
          </a:lstStyle>
          <a:p>
            <a:pPr>
              <a:defRPr/>
            </a:pPr>
            <a:r>
              <a:rPr lang="en-US">
                <a:solidFill>
                  <a:srgbClr val="FFFFFF"/>
                </a:solidFill>
              </a:rPr>
              <a:t>www.pumpress.com.cn</a:t>
            </a:r>
          </a:p>
        </p:txBody>
      </p:sp>
    </p:spTree>
    <p:extLst>
      <p:ext uri="{BB962C8B-B14F-4D97-AF65-F5344CB8AC3E}">
        <p14:creationId xmlns="" xmlns:p14="http://schemas.microsoft.com/office/powerpoint/2010/main" val="41298052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EFC95597-147C-4D0D-912C-40510801BD0B}" type="slidenum">
              <a:rPr lang="zh-CN" altLang="en-US">
                <a:solidFill>
                  <a:srgbClr val="046CA6"/>
                </a:solidFill>
              </a:rPr>
              <a:pPr>
                <a:defRPr/>
              </a:pPr>
              <a:t>‹#›</a:t>
            </a:fld>
            <a:endParaRPr lang="en-US">
              <a:solidFill>
                <a:srgbClr val="046CA6"/>
              </a:solidFill>
            </a:endParaRPr>
          </a:p>
        </p:txBody>
      </p:sp>
      <p:sp>
        <p:nvSpPr>
          <p:cNvPr id="3" name="Rectangle 9"/>
          <p:cNvSpPr>
            <a:spLocks noGrp="1" noChangeArrowheads="1"/>
          </p:cNvSpPr>
          <p:nvPr>
            <p:ph type="dt" sz="half" idx="11"/>
          </p:nvPr>
        </p:nvSpPr>
        <p:spPr>
          <a:ln/>
        </p:spPr>
        <p:txBody>
          <a:bodyPr/>
          <a:lstStyle>
            <a:lvl1pPr>
              <a:defRPr/>
            </a:lvl1pPr>
          </a:lstStyle>
          <a:p>
            <a:pPr>
              <a:defRPr/>
            </a:pPr>
            <a:r>
              <a:rPr lang="en-US">
                <a:solidFill>
                  <a:srgbClr val="FFFFFF"/>
                </a:solidFill>
              </a:rPr>
              <a:t>www.pumpress.com.cn</a:t>
            </a:r>
          </a:p>
        </p:txBody>
      </p:sp>
    </p:spTree>
    <p:extLst>
      <p:ext uri="{BB962C8B-B14F-4D97-AF65-F5344CB8AC3E}">
        <p14:creationId xmlns="" xmlns:p14="http://schemas.microsoft.com/office/powerpoint/2010/main" val="23989919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BA3EB977-899B-499E-A9A5-A508A0A55891}" type="slidenum">
              <a:rPr lang="zh-CN" altLang="en-US">
                <a:solidFill>
                  <a:srgbClr val="046CA6"/>
                </a:solidFill>
              </a:rPr>
              <a:pPr>
                <a:defRPr/>
              </a:pPr>
              <a:t>‹#›</a:t>
            </a:fld>
            <a:endParaRPr lang="en-US">
              <a:solidFill>
                <a:srgbClr val="046CA6"/>
              </a:solidFill>
            </a:endParaRPr>
          </a:p>
        </p:txBody>
      </p:sp>
      <p:sp>
        <p:nvSpPr>
          <p:cNvPr id="6" name="Rectangle 9"/>
          <p:cNvSpPr>
            <a:spLocks noGrp="1" noChangeArrowheads="1"/>
          </p:cNvSpPr>
          <p:nvPr>
            <p:ph type="dt" sz="half" idx="11"/>
          </p:nvPr>
        </p:nvSpPr>
        <p:spPr>
          <a:ln/>
        </p:spPr>
        <p:txBody>
          <a:bodyPr/>
          <a:lstStyle>
            <a:lvl1pPr>
              <a:defRPr/>
            </a:lvl1pPr>
          </a:lstStyle>
          <a:p>
            <a:pPr>
              <a:defRPr/>
            </a:pPr>
            <a:r>
              <a:rPr lang="en-US">
                <a:solidFill>
                  <a:srgbClr val="FFFFFF"/>
                </a:solidFill>
              </a:rPr>
              <a:t>www.pumpress.com.cn</a:t>
            </a:r>
          </a:p>
        </p:txBody>
      </p:sp>
    </p:spTree>
    <p:extLst>
      <p:ext uri="{BB962C8B-B14F-4D97-AF65-F5344CB8AC3E}">
        <p14:creationId xmlns="" xmlns:p14="http://schemas.microsoft.com/office/powerpoint/2010/main" val="2075095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C7D3AB0-01C1-4192-8941-79148D051526}" type="datetimeFigureOut">
              <a:rPr lang="zh-CN" altLang="en-US" smtClean="0"/>
              <a:pPr/>
              <a:t>2015-12-9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A36891D-6BF6-406E-9FBF-3AC4285803F3}" type="slidenum">
              <a:rPr lang="zh-CN" altLang="en-US" smtClean="0"/>
              <a:pPr/>
              <a:t>‹#›</a:t>
            </a:fld>
            <a:endParaRPr lang="zh-CN" altLang="en-US"/>
          </a:p>
        </p:txBody>
      </p:sp>
    </p:spTree>
    <p:extLst>
      <p:ext uri="{BB962C8B-B14F-4D97-AF65-F5344CB8AC3E}">
        <p14:creationId xmlns="" xmlns:p14="http://schemas.microsoft.com/office/powerpoint/2010/main" val="3928640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F284CC49-FFEE-4929-8096-DACAA954FE7F}" type="slidenum">
              <a:rPr lang="zh-CN" altLang="en-US">
                <a:solidFill>
                  <a:srgbClr val="046CA6"/>
                </a:solidFill>
              </a:rPr>
              <a:pPr>
                <a:defRPr/>
              </a:pPr>
              <a:t>‹#›</a:t>
            </a:fld>
            <a:endParaRPr lang="en-US">
              <a:solidFill>
                <a:srgbClr val="046CA6"/>
              </a:solidFill>
            </a:endParaRPr>
          </a:p>
        </p:txBody>
      </p:sp>
      <p:sp>
        <p:nvSpPr>
          <p:cNvPr id="6" name="Rectangle 9"/>
          <p:cNvSpPr>
            <a:spLocks noGrp="1" noChangeArrowheads="1"/>
          </p:cNvSpPr>
          <p:nvPr>
            <p:ph type="dt" sz="half" idx="11"/>
          </p:nvPr>
        </p:nvSpPr>
        <p:spPr>
          <a:ln/>
        </p:spPr>
        <p:txBody>
          <a:bodyPr/>
          <a:lstStyle>
            <a:lvl1pPr>
              <a:defRPr/>
            </a:lvl1pPr>
          </a:lstStyle>
          <a:p>
            <a:pPr>
              <a:defRPr/>
            </a:pPr>
            <a:r>
              <a:rPr lang="en-US">
                <a:solidFill>
                  <a:srgbClr val="FFFFFF"/>
                </a:solidFill>
              </a:rPr>
              <a:t>www.pumpress.com.cn</a:t>
            </a:r>
          </a:p>
        </p:txBody>
      </p:sp>
    </p:spTree>
    <p:extLst>
      <p:ext uri="{BB962C8B-B14F-4D97-AF65-F5344CB8AC3E}">
        <p14:creationId xmlns="" xmlns:p14="http://schemas.microsoft.com/office/powerpoint/2010/main" val="19189027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91B38B85-46F0-47F5-95C2-4D38CB02412C}" type="slidenum">
              <a:rPr lang="zh-CN" altLang="en-US">
                <a:solidFill>
                  <a:srgbClr val="046CA6"/>
                </a:solidFill>
              </a:rPr>
              <a:pPr>
                <a:defRPr/>
              </a:pPr>
              <a:t>‹#›</a:t>
            </a:fld>
            <a:endParaRPr lang="en-US">
              <a:solidFill>
                <a:srgbClr val="046CA6"/>
              </a:solidFill>
            </a:endParaRPr>
          </a:p>
        </p:txBody>
      </p:sp>
      <p:sp>
        <p:nvSpPr>
          <p:cNvPr id="5" name="Rectangle 9"/>
          <p:cNvSpPr>
            <a:spLocks noGrp="1" noChangeArrowheads="1"/>
          </p:cNvSpPr>
          <p:nvPr>
            <p:ph type="dt" sz="half" idx="11"/>
          </p:nvPr>
        </p:nvSpPr>
        <p:spPr>
          <a:ln/>
        </p:spPr>
        <p:txBody>
          <a:bodyPr/>
          <a:lstStyle>
            <a:lvl1pPr>
              <a:defRPr/>
            </a:lvl1pPr>
          </a:lstStyle>
          <a:p>
            <a:pPr>
              <a:defRPr/>
            </a:pPr>
            <a:r>
              <a:rPr lang="en-US">
                <a:solidFill>
                  <a:srgbClr val="FFFFFF"/>
                </a:solidFill>
              </a:rPr>
              <a:t>www.pumpress.com.cn</a:t>
            </a:r>
          </a:p>
        </p:txBody>
      </p:sp>
    </p:spTree>
    <p:extLst>
      <p:ext uri="{BB962C8B-B14F-4D97-AF65-F5344CB8AC3E}">
        <p14:creationId xmlns="" xmlns:p14="http://schemas.microsoft.com/office/powerpoint/2010/main" val="27696663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17000" y="304800"/>
            <a:ext cx="2870200" cy="5943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06400" y="304800"/>
            <a:ext cx="8407400" cy="5943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518D5339-844B-44F5-BB33-D33087944F4E}" type="slidenum">
              <a:rPr lang="zh-CN" altLang="en-US">
                <a:solidFill>
                  <a:srgbClr val="046CA6"/>
                </a:solidFill>
              </a:rPr>
              <a:pPr>
                <a:defRPr/>
              </a:pPr>
              <a:t>‹#›</a:t>
            </a:fld>
            <a:endParaRPr lang="en-US">
              <a:solidFill>
                <a:srgbClr val="046CA6"/>
              </a:solidFill>
            </a:endParaRPr>
          </a:p>
        </p:txBody>
      </p:sp>
      <p:sp>
        <p:nvSpPr>
          <p:cNvPr id="5" name="Rectangle 9"/>
          <p:cNvSpPr>
            <a:spLocks noGrp="1" noChangeArrowheads="1"/>
          </p:cNvSpPr>
          <p:nvPr>
            <p:ph type="dt" sz="half" idx="11"/>
          </p:nvPr>
        </p:nvSpPr>
        <p:spPr>
          <a:ln/>
        </p:spPr>
        <p:txBody>
          <a:bodyPr/>
          <a:lstStyle>
            <a:lvl1pPr>
              <a:defRPr/>
            </a:lvl1pPr>
          </a:lstStyle>
          <a:p>
            <a:pPr>
              <a:defRPr/>
            </a:pPr>
            <a:r>
              <a:rPr lang="en-US">
                <a:solidFill>
                  <a:srgbClr val="FFFFFF"/>
                </a:solidFill>
              </a:rPr>
              <a:t>www.pumpress.com.cn</a:t>
            </a:r>
          </a:p>
        </p:txBody>
      </p:sp>
    </p:spTree>
    <p:extLst>
      <p:ext uri="{BB962C8B-B14F-4D97-AF65-F5344CB8AC3E}">
        <p14:creationId xmlns="" xmlns:p14="http://schemas.microsoft.com/office/powerpoint/2010/main" val="3479240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3C7D3AB0-01C1-4192-8941-79148D051526}" type="datetimeFigureOut">
              <a:rPr lang="zh-CN" altLang="en-US" smtClean="0"/>
              <a:pPr/>
              <a:t>2015-12-9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A36891D-6BF6-406E-9FBF-3AC4285803F3}" type="slidenum">
              <a:rPr lang="zh-CN" altLang="en-US" smtClean="0"/>
              <a:pPr/>
              <a:t>‹#›</a:t>
            </a:fld>
            <a:endParaRPr lang="zh-CN" altLang="en-US"/>
          </a:p>
        </p:txBody>
      </p:sp>
    </p:spTree>
    <p:extLst>
      <p:ext uri="{BB962C8B-B14F-4D97-AF65-F5344CB8AC3E}">
        <p14:creationId xmlns="" xmlns:p14="http://schemas.microsoft.com/office/powerpoint/2010/main" val="1009805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C7D3AB0-01C1-4192-8941-79148D051526}" type="datetimeFigureOut">
              <a:rPr lang="zh-CN" altLang="en-US" smtClean="0"/>
              <a:pPr/>
              <a:t>2015-12-9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A36891D-6BF6-406E-9FBF-3AC4285803F3}" type="slidenum">
              <a:rPr lang="zh-CN" altLang="en-US" smtClean="0"/>
              <a:pPr/>
              <a:t>‹#›</a:t>
            </a:fld>
            <a:endParaRPr lang="zh-CN" altLang="en-US"/>
          </a:p>
        </p:txBody>
      </p:sp>
    </p:spTree>
    <p:extLst>
      <p:ext uri="{BB962C8B-B14F-4D97-AF65-F5344CB8AC3E}">
        <p14:creationId xmlns="" xmlns:p14="http://schemas.microsoft.com/office/powerpoint/2010/main" val="1587523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C7D3AB0-01C1-4192-8941-79148D051526}" type="datetimeFigureOut">
              <a:rPr lang="zh-CN" altLang="en-US" smtClean="0"/>
              <a:pPr/>
              <a:t>2015-12-9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A36891D-6BF6-406E-9FBF-3AC4285803F3}" type="slidenum">
              <a:rPr lang="zh-CN" altLang="en-US" smtClean="0"/>
              <a:pPr/>
              <a:t>‹#›</a:t>
            </a:fld>
            <a:endParaRPr lang="zh-CN" altLang="en-US"/>
          </a:p>
        </p:txBody>
      </p:sp>
    </p:spTree>
    <p:extLst>
      <p:ext uri="{BB962C8B-B14F-4D97-AF65-F5344CB8AC3E}">
        <p14:creationId xmlns="" xmlns:p14="http://schemas.microsoft.com/office/powerpoint/2010/main" val="1178376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C7D3AB0-01C1-4192-8941-79148D051526}" type="datetimeFigureOut">
              <a:rPr lang="zh-CN" altLang="en-US" smtClean="0"/>
              <a:pPr/>
              <a:t>2015-12-9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A36891D-6BF6-406E-9FBF-3AC4285803F3}" type="slidenum">
              <a:rPr lang="zh-CN" altLang="en-US" smtClean="0"/>
              <a:pPr/>
              <a:t>‹#›</a:t>
            </a:fld>
            <a:endParaRPr lang="zh-CN" altLang="en-US"/>
          </a:p>
        </p:txBody>
      </p:sp>
    </p:spTree>
    <p:extLst>
      <p:ext uri="{BB962C8B-B14F-4D97-AF65-F5344CB8AC3E}">
        <p14:creationId xmlns="" xmlns:p14="http://schemas.microsoft.com/office/powerpoint/2010/main" val="30731911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7D3AB0-01C1-4192-8941-79148D051526}" type="datetimeFigureOut">
              <a:rPr lang="zh-CN" altLang="en-US" smtClean="0"/>
              <a:pPr/>
              <a:t>2015-12-9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A36891D-6BF6-406E-9FBF-3AC4285803F3}" type="slidenum">
              <a:rPr lang="zh-CN" altLang="en-US" smtClean="0"/>
              <a:pPr/>
              <a:t>‹#›</a:t>
            </a:fld>
            <a:endParaRPr lang="zh-CN" altLang="en-US"/>
          </a:p>
        </p:txBody>
      </p:sp>
    </p:spTree>
    <p:extLst>
      <p:ext uri="{BB962C8B-B14F-4D97-AF65-F5344CB8AC3E}">
        <p14:creationId xmlns="" xmlns:p14="http://schemas.microsoft.com/office/powerpoint/2010/main" val="1454416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C7D3AB0-01C1-4192-8941-79148D051526}" type="datetimeFigureOut">
              <a:rPr lang="zh-CN" altLang="en-US" smtClean="0"/>
              <a:pPr/>
              <a:t>2015-12-9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A36891D-6BF6-406E-9FBF-3AC4285803F3}" type="slidenum">
              <a:rPr lang="zh-CN" altLang="en-US" smtClean="0"/>
              <a:pPr/>
              <a:t>‹#›</a:t>
            </a:fld>
            <a:endParaRPr lang="zh-CN" altLang="en-US"/>
          </a:p>
        </p:txBody>
      </p:sp>
    </p:spTree>
    <p:extLst>
      <p:ext uri="{BB962C8B-B14F-4D97-AF65-F5344CB8AC3E}">
        <p14:creationId xmlns="" xmlns:p14="http://schemas.microsoft.com/office/powerpoint/2010/main" val="110945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C7D3AB0-01C1-4192-8941-79148D051526}" type="datetimeFigureOut">
              <a:rPr lang="zh-CN" altLang="en-US" smtClean="0"/>
              <a:pPr/>
              <a:t>2015-12-9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A36891D-6BF6-406E-9FBF-3AC4285803F3}" type="slidenum">
              <a:rPr lang="zh-CN" altLang="en-US" smtClean="0"/>
              <a:pPr/>
              <a:t>‹#›</a:t>
            </a:fld>
            <a:endParaRPr lang="zh-CN" altLang="en-US"/>
          </a:p>
        </p:txBody>
      </p:sp>
    </p:spTree>
    <p:extLst>
      <p:ext uri="{BB962C8B-B14F-4D97-AF65-F5344CB8AC3E}">
        <p14:creationId xmlns="" xmlns:p14="http://schemas.microsoft.com/office/powerpoint/2010/main" val="453298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D3AB0-01C1-4192-8941-79148D051526}" type="datetimeFigureOut">
              <a:rPr lang="zh-CN" altLang="en-US" smtClean="0"/>
              <a:pPr/>
              <a:t>2015-12-9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36891D-6BF6-406E-9FBF-3AC4285803F3}" type="slidenum">
              <a:rPr lang="zh-CN" altLang="en-US" smtClean="0"/>
              <a:pPr/>
              <a:t>‹#›</a:t>
            </a:fld>
            <a:endParaRPr lang="zh-CN" altLang="en-US"/>
          </a:p>
        </p:txBody>
      </p:sp>
    </p:spTree>
    <p:extLst>
      <p:ext uri="{BB962C8B-B14F-4D97-AF65-F5344CB8AC3E}">
        <p14:creationId xmlns="" xmlns:p14="http://schemas.microsoft.com/office/powerpoint/2010/main" val="29784299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026" name="Picture 2" descr="1"/>
          <p:cNvPicPr>
            <a:picLocks noChangeAspect="1" noChangeArrowheads="1"/>
          </p:cNvPicPr>
          <p:nvPr/>
        </p:nvPicPr>
        <p:blipFill>
          <a:blip r:embed="rId13" cstate="print"/>
          <a:srcRect/>
          <a:stretch>
            <a:fillRect/>
          </a:stretch>
        </p:blipFill>
        <p:spPr bwMode="auto">
          <a:xfrm>
            <a:off x="0" y="188913"/>
            <a:ext cx="12192000" cy="1047750"/>
          </a:xfrm>
          <a:prstGeom prst="rect">
            <a:avLst/>
          </a:prstGeom>
          <a:noFill/>
          <a:ln w="9525">
            <a:noFill/>
            <a:miter lim="800000"/>
            <a:headEnd/>
            <a:tailEnd/>
          </a:ln>
        </p:spPr>
      </p:pic>
      <p:sp>
        <p:nvSpPr>
          <p:cNvPr id="1027" name="Rectangle 3"/>
          <p:cNvSpPr>
            <a:spLocks noChangeArrowheads="1"/>
          </p:cNvSpPr>
          <p:nvPr/>
        </p:nvSpPr>
        <p:spPr bwMode="auto">
          <a:xfrm>
            <a:off x="0" y="0"/>
            <a:ext cx="12192000" cy="241300"/>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zh-CN" altLang="en-US" sz="1800" smtClean="0">
              <a:solidFill>
                <a:srgbClr val="046CA6"/>
              </a:solidFill>
              <a:ea typeface="宋体" pitchFamily="2" charset="-122"/>
            </a:endParaRPr>
          </a:p>
        </p:txBody>
      </p:sp>
      <p:sp>
        <p:nvSpPr>
          <p:cNvPr id="1028" name="未知"/>
          <p:cNvSpPr>
            <a:spLocks/>
          </p:cNvSpPr>
          <p:nvPr/>
        </p:nvSpPr>
        <p:spPr bwMode="auto">
          <a:xfrm>
            <a:off x="0" y="950913"/>
            <a:ext cx="12200467" cy="461962"/>
          </a:xfrm>
          <a:custGeom>
            <a:avLst/>
            <a:gdLst/>
            <a:ahLst/>
            <a:cxnLst>
              <a:cxn ang="0">
                <a:pos x="4" y="365"/>
              </a:cxn>
              <a:cxn ang="0">
                <a:pos x="0" y="246"/>
              </a:cxn>
              <a:cxn ang="0">
                <a:pos x="1837" y="32"/>
              </a:cxn>
              <a:cxn ang="0">
                <a:pos x="3970" y="52"/>
              </a:cxn>
              <a:cxn ang="0">
                <a:pos x="5764" y="231"/>
              </a:cxn>
              <a:cxn ang="0">
                <a:pos x="5768" y="366"/>
              </a:cxn>
              <a:cxn ang="0">
                <a:pos x="4" y="365"/>
              </a:cxn>
            </a:cxnLst>
            <a:rect l="0" t="0" r="r" b="b"/>
            <a:pathLst>
              <a:path w="5768" h="366">
                <a:moveTo>
                  <a:pt x="4" y="365"/>
                </a:moveTo>
                <a:lnTo>
                  <a:pt x="0" y="246"/>
                </a:lnTo>
                <a:cubicBezTo>
                  <a:pt x="304" y="192"/>
                  <a:pt x="1175" y="64"/>
                  <a:pt x="1837" y="32"/>
                </a:cubicBezTo>
                <a:cubicBezTo>
                  <a:pt x="2499" y="0"/>
                  <a:pt x="3316" y="19"/>
                  <a:pt x="3970" y="52"/>
                </a:cubicBezTo>
                <a:cubicBezTo>
                  <a:pt x="4624" y="85"/>
                  <a:pt x="5464" y="179"/>
                  <a:pt x="5764" y="231"/>
                </a:cubicBezTo>
                <a:lnTo>
                  <a:pt x="5768" y="366"/>
                </a:lnTo>
                <a:lnTo>
                  <a:pt x="4" y="365"/>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endParaRPr lang="zh-CN" altLang="en-US" sz="1800" smtClean="0">
              <a:solidFill>
                <a:srgbClr val="046CA6"/>
              </a:solidFill>
              <a:ea typeface="宋体" pitchFamily="2" charset="-122"/>
            </a:endParaRPr>
          </a:p>
        </p:txBody>
      </p:sp>
      <p:sp>
        <p:nvSpPr>
          <p:cNvPr id="1029" name="Rectangle 5"/>
          <p:cNvSpPr>
            <a:spLocks noGrp="1" noChangeArrowheads="1"/>
          </p:cNvSpPr>
          <p:nvPr>
            <p:ph type="body" idx="1"/>
          </p:nvPr>
        </p:nvSpPr>
        <p:spPr bwMode="auto">
          <a:xfrm>
            <a:off x="406400" y="1214438"/>
            <a:ext cx="11480800" cy="5033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30" name="Rectangle 6"/>
          <p:cNvSpPr>
            <a:spLocks noGrp="1" noChangeArrowheads="1"/>
          </p:cNvSpPr>
          <p:nvPr>
            <p:ph type="sldNum" sz="quarter" idx="4"/>
          </p:nvPr>
        </p:nvSpPr>
        <p:spPr bwMode="auto">
          <a:xfrm>
            <a:off x="4572000" y="6477001"/>
            <a:ext cx="28448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ea typeface="宋体" pitchFamily="2" charset="-122"/>
              </a:defRPr>
            </a:lvl1pPr>
          </a:lstStyle>
          <a:p>
            <a:pPr fontAlgn="base">
              <a:spcBef>
                <a:spcPct val="0"/>
              </a:spcBef>
              <a:spcAft>
                <a:spcPct val="0"/>
              </a:spcAft>
              <a:defRPr/>
            </a:pPr>
            <a:fld id="{C1629BFB-884E-4A61-936B-5D4F2AEE525C}" type="slidenum">
              <a:rPr lang="zh-CN" altLang="en-US">
                <a:solidFill>
                  <a:srgbClr val="046CA6"/>
                </a:solidFill>
              </a:rPr>
              <a:pPr fontAlgn="base">
                <a:spcBef>
                  <a:spcPct val="0"/>
                </a:spcBef>
                <a:spcAft>
                  <a:spcPct val="0"/>
                </a:spcAft>
                <a:defRPr/>
              </a:pPr>
              <a:t>‹#›</a:t>
            </a:fld>
            <a:endParaRPr lang="en-US">
              <a:solidFill>
                <a:srgbClr val="046CA6"/>
              </a:solidFill>
            </a:endParaRPr>
          </a:p>
        </p:txBody>
      </p:sp>
      <p:sp>
        <p:nvSpPr>
          <p:cNvPr id="1031" name="Rectangle 7"/>
          <p:cNvSpPr>
            <a:spLocks noGrp="1" noChangeArrowheads="1"/>
          </p:cNvSpPr>
          <p:nvPr>
            <p:ph type="title"/>
          </p:nvPr>
        </p:nvSpPr>
        <p:spPr bwMode="auto">
          <a:xfrm>
            <a:off x="190500" y="357188"/>
            <a:ext cx="10769600" cy="5635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2" name="Line 8"/>
          <p:cNvSpPr>
            <a:spLocks noChangeShapeType="1"/>
          </p:cNvSpPr>
          <p:nvPr/>
        </p:nvSpPr>
        <p:spPr bwMode="auto">
          <a:xfrm>
            <a:off x="567267" y="6524625"/>
            <a:ext cx="11137900" cy="0"/>
          </a:xfrm>
          <a:prstGeom prst="line">
            <a:avLst/>
          </a:prstGeom>
          <a:noFill/>
          <a:ln w="9525">
            <a:solidFill>
              <a:schemeClr val="tx1"/>
            </a:solidFill>
            <a:round/>
            <a:headEnd/>
            <a:tailEnd/>
          </a:ln>
        </p:spPr>
        <p:txBody>
          <a:bodyPr/>
          <a:lstStyle/>
          <a:p>
            <a:pPr fontAlgn="base">
              <a:spcBef>
                <a:spcPct val="0"/>
              </a:spcBef>
              <a:spcAft>
                <a:spcPct val="0"/>
              </a:spcAft>
              <a:defRPr/>
            </a:pPr>
            <a:endParaRPr lang="zh-CN" altLang="en-US" sz="1800">
              <a:solidFill>
                <a:srgbClr val="046CA6"/>
              </a:solidFill>
              <a:latin typeface="Arial" charset="0"/>
              <a:ea typeface="宋体" charset="-122"/>
            </a:endParaRPr>
          </a:p>
        </p:txBody>
      </p:sp>
      <p:sp>
        <p:nvSpPr>
          <p:cNvPr id="1033" name="Rectangle 9"/>
          <p:cNvSpPr>
            <a:spLocks noGrp="1" noChangeArrowheads="1"/>
          </p:cNvSpPr>
          <p:nvPr>
            <p:ph type="dt" sz="half" idx="2"/>
          </p:nvPr>
        </p:nvSpPr>
        <p:spPr bwMode="auto">
          <a:xfrm>
            <a:off x="8331200" y="0"/>
            <a:ext cx="3556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chemeClr val="bg1"/>
                </a:solidFill>
                <a:latin typeface="+mn-lt"/>
                <a:ea typeface="宋体" pitchFamily="2" charset="-122"/>
              </a:defRPr>
            </a:lvl1pPr>
          </a:lstStyle>
          <a:p>
            <a:pPr fontAlgn="base">
              <a:spcBef>
                <a:spcPct val="0"/>
              </a:spcBef>
              <a:spcAft>
                <a:spcPct val="0"/>
              </a:spcAft>
              <a:defRPr/>
            </a:pPr>
            <a:r>
              <a:rPr lang="en-US">
                <a:solidFill>
                  <a:srgbClr val="FFFFFF"/>
                </a:solidFill>
              </a:rPr>
              <a:t>www.pumpress.com.cn</a:t>
            </a:r>
          </a:p>
        </p:txBody>
      </p:sp>
      <p:pic>
        <p:nvPicPr>
          <p:cNvPr id="1034" name="Picture 10"/>
          <p:cNvPicPr>
            <a:picLocks noChangeAspect="1" noChangeArrowheads="1"/>
          </p:cNvPicPr>
          <p:nvPr/>
        </p:nvPicPr>
        <p:blipFill>
          <a:blip r:embed="rId14" cstate="print"/>
          <a:srcRect/>
          <a:stretch>
            <a:fillRect/>
          </a:stretch>
        </p:blipFill>
        <p:spPr bwMode="auto">
          <a:xfrm>
            <a:off x="9510185" y="6553200"/>
            <a:ext cx="2161116" cy="260350"/>
          </a:xfrm>
          <a:prstGeom prst="rect">
            <a:avLst/>
          </a:prstGeom>
          <a:noFill/>
          <a:ln w="9525">
            <a:noFill/>
            <a:miter lim="800000"/>
            <a:headEnd/>
            <a:tailEnd/>
          </a:ln>
        </p:spPr>
      </p:pic>
    </p:spTree>
    <p:extLst>
      <p:ext uri="{BB962C8B-B14F-4D97-AF65-F5344CB8AC3E}">
        <p14:creationId xmlns="" xmlns:p14="http://schemas.microsoft.com/office/powerpoint/2010/main" val="2746046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p:txStyles>
    <p:title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Verdana" pitchFamily="34" charset="0"/>
        </a:defRPr>
      </a:lvl2pPr>
      <a:lvl3pPr algn="l" rtl="0" eaLnBrk="0" fontAlgn="base" hangingPunct="0">
        <a:spcBef>
          <a:spcPct val="0"/>
        </a:spcBef>
        <a:spcAft>
          <a:spcPct val="0"/>
        </a:spcAft>
        <a:defRPr sz="3200">
          <a:solidFill>
            <a:schemeClr val="bg1"/>
          </a:solidFill>
          <a:latin typeface="Verdana" pitchFamily="34" charset="0"/>
        </a:defRPr>
      </a:lvl3pPr>
      <a:lvl4pPr algn="l" rtl="0" eaLnBrk="0" fontAlgn="base" hangingPunct="0">
        <a:spcBef>
          <a:spcPct val="0"/>
        </a:spcBef>
        <a:spcAft>
          <a:spcPct val="0"/>
        </a:spcAft>
        <a:defRPr sz="3200">
          <a:solidFill>
            <a:schemeClr val="bg1"/>
          </a:solidFill>
          <a:latin typeface="Verdana" pitchFamily="34" charset="0"/>
        </a:defRPr>
      </a:lvl4pPr>
      <a:lvl5pPr algn="l" rtl="0" eaLnBrk="0" fontAlgn="base" hangingPunct="0">
        <a:spcBef>
          <a:spcPct val="0"/>
        </a:spcBef>
        <a:spcAft>
          <a:spcPct val="0"/>
        </a:spcAft>
        <a:defRPr sz="3200">
          <a:solidFill>
            <a:schemeClr val="bg1"/>
          </a:solidFill>
          <a:latin typeface="Verdana" pitchFamily="34" charset="0"/>
        </a:defRPr>
      </a:lvl5pPr>
      <a:lvl6pPr marL="457200" algn="r" rtl="0" fontAlgn="base">
        <a:spcBef>
          <a:spcPct val="0"/>
        </a:spcBef>
        <a:spcAft>
          <a:spcPct val="0"/>
        </a:spcAft>
        <a:defRPr sz="3200">
          <a:solidFill>
            <a:schemeClr val="bg1"/>
          </a:solidFill>
          <a:latin typeface="Verdana" pitchFamily="34" charset="0"/>
        </a:defRPr>
      </a:lvl6pPr>
      <a:lvl7pPr marL="914400" algn="r" rtl="0" fontAlgn="base">
        <a:spcBef>
          <a:spcPct val="0"/>
        </a:spcBef>
        <a:spcAft>
          <a:spcPct val="0"/>
        </a:spcAft>
        <a:defRPr sz="3200">
          <a:solidFill>
            <a:schemeClr val="bg1"/>
          </a:solidFill>
          <a:latin typeface="Verdana" pitchFamily="34" charset="0"/>
        </a:defRPr>
      </a:lvl7pPr>
      <a:lvl8pPr marL="1371600" algn="r" rtl="0" fontAlgn="base">
        <a:spcBef>
          <a:spcPct val="0"/>
        </a:spcBef>
        <a:spcAft>
          <a:spcPct val="0"/>
        </a:spcAft>
        <a:defRPr sz="3200">
          <a:solidFill>
            <a:schemeClr val="bg1"/>
          </a:solidFill>
          <a:latin typeface="Verdana" pitchFamily="34" charset="0"/>
        </a:defRPr>
      </a:lvl8pPr>
      <a:lvl9pPr marL="1828800" algn="r" rtl="0" fontAlgn="base">
        <a:spcBef>
          <a:spcPct val="0"/>
        </a:spcBef>
        <a:spcAft>
          <a:spcPct val="0"/>
        </a:spcAft>
        <a:defRPr sz="3200">
          <a:solidFill>
            <a:schemeClr val="bg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v"/>
        <a:defRPr sz="3000" b="1">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800">
          <a:solidFill>
            <a:srgbClr val="1D1496"/>
          </a:solidFill>
          <a:latin typeface="Arial" pitchFamily="34" charset="0"/>
        </a:defRPr>
      </a:lvl2pPr>
      <a:lvl3pPr marL="1143000" indent="-228600" algn="l" rtl="0" eaLnBrk="0" fontAlgn="base" hangingPunct="0">
        <a:spcBef>
          <a:spcPct val="20000"/>
        </a:spcBef>
        <a:spcAft>
          <a:spcPct val="0"/>
        </a:spcAft>
        <a:buClr>
          <a:schemeClr val="tx1"/>
        </a:buClr>
        <a:buChar char="•"/>
        <a:defRPr sz="2600">
          <a:solidFill>
            <a:srgbClr val="692AA2"/>
          </a:solidFill>
          <a:latin typeface="Arial" pitchFamily="34" charset="0"/>
        </a:defRPr>
      </a:lvl3pPr>
      <a:lvl4pPr marL="1600200" indent="-228600" algn="l" rtl="0" eaLnBrk="0" fontAlgn="base" hangingPunct="0">
        <a:spcBef>
          <a:spcPct val="20000"/>
        </a:spcBef>
        <a:spcAft>
          <a:spcPct val="0"/>
        </a:spcAft>
        <a:buChar char="–"/>
        <a:defRPr sz="2600">
          <a:solidFill>
            <a:schemeClr val="tx1"/>
          </a:solidFill>
          <a:latin typeface="Arial" pitchFamily="34" charset="0"/>
        </a:defRPr>
      </a:lvl4pPr>
      <a:lvl5pPr marL="2057400" indent="-228600" algn="l" rtl="0" eaLnBrk="0" fontAlgn="base" hangingPunct="0">
        <a:spcBef>
          <a:spcPct val="20000"/>
        </a:spcBef>
        <a:spcAft>
          <a:spcPct val="0"/>
        </a:spcAft>
        <a:buChar char="»"/>
        <a:defRPr sz="26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7.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3.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3.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3.xml"/><Relationship Id="rId4" Type="http://schemas.openxmlformats.org/officeDocument/2006/relationships/image" Target="../media/image27.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hyperlink" Target="http://www.jhnews.com.cn/gb/node/2007-03/21/" TargetMode="External"/><Relationship Id="rId2" Type="http://schemas.openxmlformats.org/officeDocument/2006/relationships/image" Target="../media/image14.jpeg"/><Relationship Id="rId1" Type="http://schemas.openxmlformats.org/officeDocument/2006/relationships/slideLayout" Target="../slideLayouts/slideLayout13.xml"/><Relationship Id="rId4" Type="http://schemas.openxmlformats.org/officeDocument/2006/relationships/image" Target="../media/image15.jpeg"/></Relationships>
</file>

<file path=ppt/slides/_rels/slide5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smtClean="0"/>
              <a:t>第二篇  常见症状</a:t>
            </a:r>
            <a:endParaRPr lang="zh-CN" altLang="en-US" dirty="0"/>
          </a:p>
        </p:txBody>
      </p:sp>
      <p:sp>
        <p:nvSpPr>
          <p:cNvPr id="5" name="副标题 4"/>
          <p:cNvSpPr>
            <a:spLocks noGrp="1"/>
          </p:cNvSpPr>
          <p:nvPr>
            <p:ph type="subTitle" idx="1"/>
          </p:nvPr>
        </p:nvSpPr>
        <p:spPr/>
        <p:txBody>
          <a:bodyPr/>
          <a:lstStyle/>
          <a:p>
            <a:endParaRPr lang="zh-CN" altLang="en-US"/>
          </a:p>
        </p:txBody>
      </p:sp>
    </p:spTree>
    <p:extLst>
      <p:ext uri="{BB962C8B-B14F-4D97-AF65-F5344CB8AC3E}">
        <p14:creationId xmlns="" xmlns:p14="http://schemas.microsoft.com/office/powerpoint/2010/main" val="29749852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五、临床表现</a:t>
            </a:r>
            <a:endParaRPr lang="zh-CN" altLang="en-US" dirty="0"/>
          </a:p>
        </p:txBody>
      </p:sp>
      <p:sp>
        <p:nvSpPr>
          <p:cNvPr id="3" name="内容占位符 2"/>
          <p:cNvSpPr>
            <a:spLocks noGrp="1"/>
          </p:cNvSpPr>
          <p:nvPr>
            <p:ph idx="1"/>
          </p:nvPr>
        </p:nvSpPr>
        <p:spPr>
          <a:xfrm>
            <a:off x="940759" y="1269506"/>
            <a:ext cx="8743067" cy="4876800"/>
          </a:xfrm>
        </p:spPr>
        <p:txBody>
          <a:bodyPr/>
          <a:lstStyle/>
          <a:p>
            <a:pPr lvl="1">
              <a:buNone/>
            </a:pPr>
            <a:r>
              <a:rPr lang="zh-CN" altLang="en-US" dirty="0" smtClean="0"/>
              <a:t>（</a:t>
            </a:r>
            <a:r>
              <a:rPr lang="en-US" altLang="zh-CN" dirty="0" smtClean="0"/>
              <a:t>3</a:t>
            </a:r>
            <a:r>
              <a:rPr lang="zh-CN" altLang="en-US" dirty="0" smtClean="0"/>
              <a:t>）间歇热</a:t>
            </a:r>
            <a:endParaRPr lang="en-US" altLang="zh-CN" dirty="0" smtClean="0"/>
          </a:p>
          <a:p>
            <a:pPr lvl="2"/>
            <a:r>
              <a:rPr lang="zh-CN" altLang="en-US" dirty="0" smtClean="0"/>
              <a:t>高热期与无热期交替出现</a:t>
            </a:r>
            <a:endParaRPr lang="en-US" altLang="zh-CN" dirty="0" smtClean="0"/>
          </a:p>
          <a:p>
            <a:pPr lvl="1">
              <a:buNone/>
            </a:pPr>
            <a:r>
              <a:rPr lang="zh-CN" altLang="en-US" dirty="0" smtClean="0"/>
              <a:t>（</a:t>
            </a:r>
            <a:r>
              <a:rPr lang="en-US" altLang="zh-CN" dirty="0" smtClean="0"/>
              <a:t>4</a:t>
            </a:r>
            <a:r>
              <a:rPr lang="zh-CN" altLang="en-US" dirty="0" smtClean="0"/>
              <a:t>）不规则热</a:t>
            </a:r>
            <a:endParaRPr lang="en-US" altLang="zh-CN" dirty="0" smtClean="0"/>
          </a:p>
          <a:p>
            <a:pPr lvl="2"/>
            <a:r>
              <a:rPr lang="zh-CN" altLang="en-US" dirty="0" smtClean="0"/>
              <a:t>为一种常见热型，体温变动极不规则，高热持续时间不定</a:t>
            </a:r>
            <a:r>
              <a:rPr lang="en-US" altLang="zh-CN" dirty="0" smtClean="0"/>
              <a:t>,</a:t>
            </a:r>
            <a:r>
              <a:rPr lang="zh-CN" altLang="en-US" dirty="0" smtClean="0"/>
              <a:t>每日体温波动的范围也不定</a:t>
            </a:r>
          </a:p>
        </p:txBody>
      </p:sp>
      <p:sp>
        <p:nvSpPr>
          <p:cNvPr id="4" name="日期占位符 3"/>
          <p:cNvSpPr>
            <a:spLocks noGrp="1"/>
          </p:cNvSpPr>
          <p:nvPr>
            <p:ph type="dt" sz="half" idx="11"/>
          </p:nvPr>
        </p:nvSpPr>
        <p:spPr/>
        <p:txBody>
          <a:bodyPr/>
          <a:lstStyle/>
          <a:p>
            <a:pPr>
              <a:defRPr/>
            </a:pPr>
            <a:r>
              <a:rPr lang="en-US" smtClean="0">
                <a:solidFill>
                  <a:srgbClr val="FFFFFF"/>
                </a:solidFill>
              </a:rPr>
              <a:t>www.pumpress.com.cn</a:t>
            </a:r>
            <a:endParaRPr lang="en-US">
              <a:solidFill>
                <a:srgbClr val="FFFFFF"/>
              </a:solidFill>
            </a:endParaRPr>
          </a:p>
        </p:txBody>
      </p:sp>
      <p:pic>
        <p:nvPicPr>
          <p:cNvPr id="5" name="图片 4" descr="D:\科研项目申请\医学部\2014\扫描0001.jpg"/>
          <p:cNvPicPr/>
          <p:nvPr/>
        </p:nvPicPr>
        <p:blipFill>
          <a:blip r:embed="rId2" cstate="print"/>
          <a:srcRect l="6748" t="71502" r="9816" b="6290"/>
          <a:stretch>
            <a:fillRect/>
          </a:stretch>
        </p:blipFill>
        <p:spPr bwMode="auto">
          <a:xfrm>
            <a:off x="1911025" y="3857628"/>
            <a:ext cx="3500462" cy="1214446"/>
          </a:xfrm>
          <a:prstGeom prst="rect">
            <a:avLst/>
          </a:prstGeom>
          <a:noFill/>
          <a:ln w="9525">
            <a:noFill/>
            <a:miter lim="800000"/>
            <a:headEnd/>
            <a:tailEnd/>
          </a:ln>
        </p:spPr>
      </p:pic>
      <p:pic>
        <p:nvPicPr>
          <p:cNvPr id="6" name="图片 5" descr="D:\科研项目申请\医学部\2014\扫描0002.jpg"/>
          <p:cNvPicPr/>
          <p:nvPr/>
        </p:nvPicPr>
        <p:blipFill>
          <a:blip r:embed="rId3" cstate="print"/>
          <a:srcRect l="4220" t="74590" r="9494" b="1776"/>
          <a:stretch>
            <a:fillRect/>
          </a:stretch>
        </p:blipFill>
        <p:spPr bwMode="auto">
          <a:xfrm>
            <a:off x="6049042" y="3871887"/>
            <a:ext cx="3071834" cy="1143008"/>
          </a:xfrm>
          <a:prstGeom prst="rect">
            <a:avLst/>
          </a:prstGeom>
          <a:noFill/>
          <a:ln w="9525">
            <a:noFill/>
            <a:miter lim="800000"/>
            <a:headEnd/>
            <a:tailEnd/>
          </a:ln>
        </p:spPr>
      </p:pic>
      <p:sp>
        <p:nvSpPr>
          <p:cNvPr id="7" name="TextBox 6"/>
          <p:cNvSpPr txBox="1"/>
          <p:nvPr/>
        </p:nvSpPr>
        <p:spPr>
          <a:xfrm>
            <a:off x="2982596" y="5214950"/>
            <a:ext cx="954107" cy="400110"/>
          </a:xfrm>
          <a:prstGeom prst="rect">
            <a:avLst/>
          </a:prstGeom>
          <a:noFill/>
        </p:spPr>
        <p:txBody>
          <a:bodyPr wrap="none" rtlCol="0">
            <a:spAutoFit/>
          </a:bodyPr>
          <a:lstStyle/>
          <a:p>
            <a:pPr fontAlgn="base">
              <a:spcBef>
                <a:spcPct val="0"/>
              </a:spcBef>
              <a:spcAft>
                <a:spcPct val="0"/>
              </a:spcAft>
            </a:pPr>
            <a:r>
              <a:rPr lang="zh-CN" altLang="en-US" sz="2000" dirty="0">
                <a:solidFill>
                  <a:srgbClr val="1D1496"/>
                </a:solidFill>
                <a:latin typeface="隶书" pitchFamily="49" charset="-122"/>
                <a:ea typeface="隶书" pitchFamily="49" charset="-122"/>
              </a:rPr>
              <a:t>间歇热</a:t>
            </a:r>
          </a:p>
        </p:txBody>
      </p:sp>
      <p:sp>
        <p:nvSpPr>
          <p:cNvPr id="8" name="TextBox 7"/>
          <p:cNvSpPr txBox="1"/>
          <p:nvPr/>
        </p:nvSpPr>
        <p:spPr>
          <a:xfrm>
            <a:off x="7112043" y="5214950"/>
            <a:ext cx="1210588" cy="400110"/>
          </a:xfrm>
          <a:prstGeom prst="rect">
            <a:avLst/>
          </a:prstGeom>
          <a:noFill/>
        </p:spPr>
        <p:txBody>
          <a:bodyPr wrap="none" rtlCol="0">
            <a:spAutoFit/>
          </a:bodyPr>
          <a:lstStyle/>
          <a:p>
            <a:pPr fontAlgn="base">
              <a:spcBef>
                <a:spcPct val="0"/>
              </a:spcBef>
              <a:spcAft>
                <a:spcPct val="0"/>
              </a:spcAft>
            </a:pPr>
            <a:r>
              <a:rPr lang="zh-CN" altLang="en-US" sz="2000" dirty="0">
                <a:solidFill>
                  <a:srgbClr val="1D1496"/>
                </a:solidFill>
                <a:latin typeface="隶书" pitchFamily="49" charset="-122"/>
                <a:ea typeface="隶书" pitchFamily="49" charset="-122"/>
              </a:rPr>
              <a:t>不规则热</a:t>
            </a:r>
          </a:p>
        </p:txBody>
      </p:sp>
    </p:spTree>
    <p:extLst>
      <p:ext uri="{BB962C8B-B14F-4D97-AF65-F5344CB8AC3E}">
        <p14:creationId xmlns="" xmlns:p14="http://schemas.microsoft.com/office/powerpoint/2010/main" val="428169351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1"/>
          <p:cNvSpPr>
            <a:spLocks noGrp="1"/>
          </p:cNvSpPr>
          <p:nvPr>
            <p:ph type="title"/>
          </p:nvPr>
        </p:nvSpPr>
        <p:spPr/>
        <p:txBody>
          <a:bodyPr/>
          <a:lstStyle/>
          <a:p>
            <a:r>
              <a:rPr lang="zh-CN" altLang="en-US" b="1" smtClean="0">
                <a:ea typeface="宋体" panose="02010600030101010101" pitchFamily="2" charset="-122"/>
              </a:rPr>
              <a:t>三、病因和临床表现</a:t>
            </a:r>
            <a:endParaRPr lang="zh-CN" altLang="en-US" smtClean="0">
              <a:ea typeface="宋体" panose="02010600030101010101" pitchFamily="2" charset="-122"/>
            </a:endParaRPr>
          </a:p>
        </p:txBody>
      </p:sp>
      <p:sp>
        <p:nvSpPr>
          <p:cNvPr id="6147" name="内容占位符 2"/>
          <p:cNvSpPr>
            <a:spLocks noGrp="1"/>
          </p:cNvSpPr>
          <p:nvPr>
            <p:ph idx="1"/>
          </p:nvPr>
        </p:nvSpPr>
        <p:spPr>
          <a:xfrm>
            <a:off x="0" y="1514884"/>
            <a:ext cx="12057017" cy="4876800"/>
          </a:xfrm>
        </p:spPr>
        <p:txBody>
          <a:bodyPr/>
          <a:lstStyle/>
          <a:p>
            <a:pPr>
              <a:spcBef>
                <a:spcPts val="300"/>
              </a:spcBef>
              <a:buNone/>
            </a:pPr>
            <a:r>
              <a:rPr lang="en-US" altLang="zh-CN" sz="2800" b="1" dirty="0">
                <a:solidFill>
                  <a:srgbClr val="C00000"/>
                </a:solidFill>
                <a:ea typeface="宋体" panose="02010600030101010101" pitchFamily="2" charset="-122"/>
              </a:rPr>
              <a:t> </a:t>
            </a:r>
            <a:r>
              <a:rPr lang="zh-CN" altLang="en-US" sz="2800" dirty="0" smtClean="0">
                <a:solidFill>
                  <a:srgbClr val="C00000"/>
                </a:solidFill>
                <a:ea typeface="宋体" panose="02010600030101010101" pitchFamily="2" charset="-122"/>
              </a:rPr>
              <a:t>（一）血液</a:t>
            </a:r>
            <a:r>
              <a:rPr lang="zh-CN" altLang="en-US" sz="2800" dirty="0">
                <a:solidFill>
                  <a:srgbClr val="C00000"/>
                </a:solidFill>
                <a:ea typeface="宋体" panose="02010600030101010101" pitchFamily="2" charset="-122"/>
              </a:rPr>
              <a:t>中还原血红蛋白含量</a:t>
            </a:r>
            <a:r>
              <a:rPr lang="zh-CN" altLang="en-US" sz="2800" dirty="0" smtClean="0">
                <a:solidFill>
                  <a:srgbClr val="C00000"/>
                </a:solidFill>
                <a:ea typeface="宋体" panose="02010600030101010101" pitchFamily="2" charset="-122"/>
              </a:rPr>
              <a:t>增多（真性发绀）</a:t>
            </a:r>
            <a:endParaRPr lang="zh-CN" altLang="en-US" sz="2800" dirty="0">
              <a:solidFill>
                <a:srgbClr val="C00000"/>
              </a:solidFill>
              <a:ea typeface="宋体" panose="02010600030101010101" pitchFamily="2" charset="-122"/>
            </a:endParaRPr>
          </a:p>
          <a:p>
            <a:pPr lvl="1">
              <a:spcBef>
                <a:spcPts val="300"/>
              </a:spcBef>
              <a:buNone/>
            </a:pPr>
            <a:r>
              <a:rPr lang="en-US" altLang="zh-CN" dirty="0" smtClean="0">
                <a:solidFill>
                  <a:srgbClr val="C00000"/>
                </a:solidFill>
              </a:rPr>
              <a:t>1. </a:t>
            </a:r>
            <a:r>
              <a:rPr lang="zh-CN" altLang="en-US" dirty="0" smtClean="0">
                <a:solidFill>
                  <a:srgbClr val="C00000"/>
                </a:solidFill>
              </a:rPr>
              <a:t>中心性发绀　</a:t>
            </a:r>
            <a:endParaRPr lang="en-US" altLang="zh-CN" dirty="0" smtClean="0">
              <a:solidFill>
                <a:srgbClr val="C00000"/>
              </a:solidFill>
            </a:endParaRPr>
          </a:p>
          <a:p>
            <a:pPr lvl="2">
              <a:spcBef>
                <a:spcPts val="300"/>
              </a:spcBef>
            </a:pPr>
            <a:r>
              <a:rPr lang="zh-CN" altLang="en-US" sz="2800" dirty="0"/>
              <a:t>由于心、肺疾患引起呼吸衰竭，导致动脉血氧饱和度降低所致。</a:t>
            </a:r>
            <a:endParaRPr lang="en-US" altLang="zh-CN" sz="2800" dirty="0"/>
          </a:p>
          <a:p>
            <a:pPr lvl="2">
              <a:spcBef>
                <a:spcPts val="300"/>
              </a:spcBef>
            </a:pPr>
            <a:r>
              <a:rPr lang="zh-CN" altLang="en-US" sz="2800" dirty="0"/>
              <a:t>发绀特点</a:t>
            </a:r>
            <a:endParaRPr lang="en-US" altLang="zh-CN" sz="2800" dirty="0"/>
          </a:p>
          <a:p>
            <a:pPr lvl="3">
              <a:spcBef>
                <a:spcPts val="300"/>
              </a:spcBef>
            </a:pPr>
            <a:r>
              <a:rPr lang="zh-CN" altLang="en-US" sz="2800" dirty="0"/>
              <a:t>为全身性，除四肢及面颊外，也可见于黏膜与躯干皮肤</a:t>
            </a:r>
            <a:endParaRPr lang="en-US" altLang="zh-CN" sz="2800" dirty="0"/>
          </a:p>
          <a:p>
            <a:pPr lvl="3">
              <a:spcBef>
                <a:spcPts val="300"/>
              </a:spcBef>
            </a:pPr>
            <a:r>
              <a:rPr lang="zh-CN" altLang="en-US" sz="2800" dirty="0"/>
              <a:t>发绀部位的皮肤温暖</a:t>
            </a:r>
            <a:endParaRPr lang="en-US" altLang="zh-CN" sz="2800" dirty="0"/>
          </a:p>
          <a:p>
            <a:pPr lvl="2">
              <a:spcBef>
                <a:spcPts val="300"/>
              </a:spcBef>
            </a:pPr>
            <a:r>
              <a:rPr lang="zh-CN" altLang="en-US" sz="2800" dirty="0"/>
              <a:t>病因</a:t>
            </a:r>
          </a:p>
          <a:p>
            <a:pPr lvl="2">
              <a:spcBef>
                <a:spcPts val="300"/>
              </a:spcBef>
              <a:buNone/>
            </a:pPr>
            <a:r>
              <a:rPr lang="zh-CN" altLang="en-US" sz="2800" dirty="0" smtClean="0"/>
              <a:t>（</a:t>
            </a:r>
            <a:r>
              <a:rPr lang="en-US" altLang="zh-CN" sz="2800" dirty="0" smtClean="0"/>
              <a:t>1</a:t>
            </a:r>
            <a:r>
              <a:rPr lang="zh-CN" altLang="en-US" sz="2800" dirty="0" smtClean="0"/>
              <a:t>）肺</a:t>
            </a:r>
            <a:r>
              <a:rPr lang="zh-CN" altLang="en-US" sz="2800" dirty="0"/>
              <a:t>性发绀：见于各种严重的呼吸系统疾病</a:t>
            </a:r>
          </a:p>
          <a:p>
            <a:pPr lvl="2">
              <a:spcBef>
                <a:spcPts val="300"/>
              </a:spcBef>
              <a:buNone/>
            </a:pPr>
            <a:r>
              <a:rPr lang="zh-CN" altLang="en-US" sz="2800" dirty="0" smtClean="0"/>
              <a:t>（</a:t>
            </a:r>
            <a:r>
              <a:rPr lang="en-US" altLang="zh-CN" sz="2800" dirty="0" smtClean="0"/>
              <a:t>2</a:t>
            </a:r>
            <a:r>
              <a:rPr lang="zh-CN" altLang="en-US" sz="2800" dirty="0" smtClean="0"/>
              <a:t>）心性</a:t>
            </a:r>
            <a:r>
              <a:rPr lang="zh-CN" altLang="en-US" sz="2800" dirty="0"/>
              <a:t>混血性发绀：主要见于存在异常通道的发绀型先天性心脏病</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736553141"/>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标题 1"/>
          <p:cNvSpPr>
            <a:spLocks noGrp="1"/>
          </p:cNvSpPr>
          <p:nvPr>
            <p:ph type="title"/>
          </p:nvPr>
        </p:nvSpPr>
        <p:spPr/>
        <p:txBody>
          <a:bodyPr/>
          <a:lstStyle/>
          <a:p>
            <a:r>
              <a:rPr lang="en-US" altLang="zh-CN" b="1" smtClean="0">
                <a:ea typeface="宋体" panose="02010600030101010101" pitchFamily="2" charset="-122"/>
              </a:rPr>
              <a:t>三、</a:t>
            </a:r>
            <a:r>
              <a:rPr lang="zh-CN" altLang="en-US" b="1" smtClean="0">
                <a:ea typeface="宋体" panose="02010600030101010101" pitchFamily="2" charset="-122"/>
              </a:rPr>
              <a:t>病因和临床表现</a:t>
            </a:r>
            <a:endParaRPr lang="zh-CN" altLang="en-US" smtClean="0">
              <a:ea typeface="宋体" panose="02010600030101010101" pitchFamily="2" charset="-122"/>
            </a:endParaRPr>
          </a:p>
        </p:txBody>
      </p:sp>
      <p:sp>
        <p:nvSpPr>
          <p:cNvPr id="7171" name="内容占位符 2"/>
          <p:cNvSpPr>
            <a:spLocks noGrp="1"/>
          </p:cNvSpPr>
          <p:nvPr>
            <p:ph idx="1"/>
          </p:nvPr>
        </p:nvSpPr>
        <p:spPr>
          <a:xfrm>
            <a:off x="190500" y="1449568"/>
            <a:ext cx="9972403" cy="4876800"/>
          </a:xfrm>
        </p:spPr>
        <p:txBody>
          <a:bodyPr/>
          <a:lstStyle/>
          <a:p>
            <a:pPr lvl="1">
              <a:spcBef>
                <a:spcPct val="0"/>
              </a:spcBef>
              <a:buFont typeface="Wingdings" panose="05000000000000000000" pitchFamily="2" charset="2"/>
              <a:buNone/>
            </a:pPr>
            <a:r>
              <a:rPr lang="en-US" altLang="zh-CN" dirty="0" smtClean="0">
                <a:solidFill>
                  <a:srgbClr val="C00000"/>
                </a:solidFill>
              </a:rPr>
              <a:t>2. </a:t>
            </a:r>
            <a:r>
              <a:rPr lang="zh-CN" altLang="en-US" dirty="0" smtClean="0">
                <a:solidFill>
                  <a:srgbClr val="C00000"/>
                </a:solidFill>
              </a:rPr>
              <a:t>周围性发绀</a:t>
            </a:r>
            <a:r>
              <a:rPr lang="zh-CN" altLang="en-US" dirty="0" smtClean="0"/>
              <a:t>　</a:t>
            </a:r>
            <a:endParaRPr lang="en-US" altLang="zh-CN" dirty="0" smtClean="0"/>
          </a:p>
          <a:p>
            <a:pPr lvl="2">
              <a:spcBef>
                <a:spcPct val="0"/>
              </a:spcBef>
            </a:pPr>
            <a:r>
              <a:rPr lang="zh-CN" altLang="en-US" sz="2800" dirty="0"/>
              <a:t>由于周围循环血流障碍所致</a:t>
            </a:r>
            <a:endParaRPr lang="en-US" altLang="zh-CN" sz="2800" dirty="0"/>
          </a:p>
          <a:p>
            <a:pPr lvl="2">
              <a:spcBef>
                <a:spcPct val="0"/>
              </a:spcBef>
            </a:pPr>
            <a:r>
              <a:rPr lang="zh-CN" altLang="en-US" sz="2800" dirty="0"/>
              <a:t>发绀特点</a:t>
            </a:r>
            <a:endParaRPr lang="en-US" altLang="zh-CN" sz="2800" dirty="0"/>
          </a:p>
          <a:p>
            <a:pPr lvl="3">
              <a:spcBef>
                <a:spcPct val="0"/>
              </a:spcBef>
            </a:pPr>
            <a:r>
              <a:rPr lang="zh-CN" altLang="en-US" sz="2800" dirty="0"/>
              <a:t>出现在肢体的下垂部位和末梢部位 </a:t>
            </a:r>
            <a:endParaRPr lang="en-US" altLang="zh-CN" sz="2800" dirty="0"/>
          </a:p>
          <a:p>
            <a:pPr lvl="3">
              <a:spcBef>
                <a:spcPct val="0"/>
              </a:spcBef>
            </a:pPr>
            <a:r>
              <a:rPr lang="zh-CN" altLang="en-US" sz="2800" dirty="0"/>
              <a:t>发绀部位的皮肤发凉，按摩或加温后，皮肤转暖，发绀即可消失</a:t>
            </a:r>
            <a:endParaRPr lang="en-US" altLang="zh-CN" sz="2800" dirty="0"/>
          </a:p>
          <a:p>
            <a:pPr lvl="2">
              <a:spcBef>
                <a:spcPct val="0"/>
              </a:spcBef>
            </a:pPr>
            <a:r>
              <a:rPr lang="zh-CN" altLang="en-US" sz="2800" dirty="0"/>
              <a:t>病因分类</a:t>
            </a:r>
          </a:p>
          <a:p>
            <a:pPr lvl="3">
              <a:spcBef>
                <a:spcPct val="0"/>
              </a:spcBef>
              <a:buFontTx/>
              <a:buNone/>
            </a:pPr>
            <a:r>
              <a:rPr lang="zh-CN" altLang="en-US" sz="2800" dirty="0" smtClean="0"/>
              <a:t>（</a:t>
            </a:r>
            <a:r>
              <a:rPr lang="en-US" altLang="zh-CN" sz="2800" dirty="0" smtClean="0"/>
              <a:t>1</a:t>
            </a:r>
            <a:r>
              <a:rPr lang="zh-CN" altLang="en-US" sz="2800" dirty="0" smtClean="0"/>
              <a:t>）淤血</a:t>
            </a:r>
            <a:r>
              <a:rPr lang="zh-CN" altLang="en-US" sz="2800" dirty="0"/>
              <a:t>性周围性发绀</a:t>
            </a:r>
          </a:p>
          <a:p>
            <a:pPr lvl="3">
              <a:spcBef>
                <a:spcPct val="0"/>
              </a:spcBef>
              <a:buFontTx/>
              <a:buNone/>
            </a:pPr>
            <a:r>
              <a:rPr lang="zh-CN" altLang="en-US" sz="2800" dirty="0" smtClean="0"/>
              <a:t>（</a:t>
            </a:r>
            <a:r>
              <a:rPr lang="en-US" altLang="zh-CN" sz="2800" dirty="0" smtClean="0"/>
              <a:t>2</a:t>
            </a:r>
            <a:r>
              <a:rPr lang="zh-CN" altLang="en-US" sz="2800" dirty="0" smtClean="0"/>
              <a:t>）缺血</a:t>
            </a:r>
            <a:r>
              <a:rPr lang="zh-CN" altLang="en-US" sz="2800" dirty="0"/>
              <a:t>性周围性发绀</a:t>
            </a:r>
          </a:p>
          <a:p>
            <a:pPr lvl="1">
              <a:spcBef>
                <a:spcPct val="0"/>
              </a:spcBef>
              <a:buFont typeface="Wingdings" panose="05000000000000000000" pitchFamily="2" charset="2"/>
              <a:buNone/>
            </a:pPr>
            <a:r>
              <a:rPr lang="en-US" altLang="zh-CN" dirty="0" smtClean="0">
                <a:solidFill>
                  <a:srgbClr val="C00000"/>
                </a:solidFill>
              </a:rPr>
              <a:t>3.</a:t>
            </a:r>
            <a:r>
              <a:rPr lang="zh-CN" altLang="en-US" dirty="0" smtClean="0">
                <a:solidFill>
                  <a:srgbClr val="C00000"/>
                </a:solidFill>
              </a:rPr>
              <a:t>混合性发绀　</a:t>
            </a:r>
            <a:endParaRPr lang="en-US" altLang="zh-CN" dirty="0" smtClean="0">
              <a:solidFill>
                <a:srgbClr val="C00000"/>
              </a:solidFill>
            </a:endParaRPr>
          </a:p>
          <a:p>
            <a:pPr lvl="2">
              <a:spcBef>
                <a:spcPct val="0"/>
              </a:spcBef>
            </a:pPr>
            <a:r>
              <a:rPr lang="zh-CN" altLang="en-US" sz="2800" dirty="0"/>
              <a:t>中心性发绀与周围性发绀并存称为混合性发绀</a:t>
            </a:r>
          </a:p>
          <a:p>
            <a:pPr>
              <a:spcBef>
                <a:spcPct val="0"/>
              </a:spcBef>
            </a:pPr>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4268321260"/>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p:txBody>
          <a:bodyPr/>
          <a:lstStyle/>
          <a:p>
            <a:r>
              <a:rPr lang="zh-CN" altLang="en-US" b="1" smtClean="0">
                <a:ea typeface="宋体" panose="02010600030101010101" pitchFamily="2" charset="-122"/>
              </a:rPr>
              <a:t>三、病因和临床表现</a:t>
            </a:r>
            <a:endParaRPr lang="zh-CN" altLang="en-US" smtClean="0">
              <a:ea typeface="宋体" panose="02010600030101010101" pitchFamily="2" charset="-122"/>
            </a:endParaRPr>
          </a:p>
        </p:txBody>
      </p:sp>
      <p:sp>
        <p:nvSpPr>
          <p:cNvPr id="8195" name="内容占位符 2"/>
          <p:cNvSpPr>
            <a:spLocks noGrp="1"/>
          </p:cNvSpPr>
          <p:nvPr>
            <p:ph idx="1"/>
          </p:nvPr>
        </p:nvSpPr>
        <p:spPr>
          <a:xfrm>
            <a:off x="190499" y="1554072"/>
            <a:ext cx="10468791" cy="4876800"/>
          </a:xfrm>
        </p:spPr>
        <p:txBody>
          <a:bodyPr/>
          <a:lstStyle/>
          <a:p>
            <a:pPr>
              <a:spcBef>
                <a:spcPct val="0"/>
              </a:spcBef>
              <a:buFont typeface="Wingdings" panose="05000000000000000000" pitchFamily="2" charset="2"/>
              <a:buNone/>
            </a:pPr>
            <a:r>
              <a:rPr lang="zh-CN" altLang="en-US" dirty="0" smtClean="0">
                <a:solidFill>
                  <a:srgbClr val="C00000"/>
                </a:solidFill>
                <a:ea typeface="宋体" panose="02010600030101010101" pitchFamily="2" charset="-122"/>
              </a:rPr>
              <a:t>（二）血液中含有异常血红蛋白衍化物</a:t>
            </a:r>
          </a:p>
          <a:p>
            <a:pPr lvl="1">
              <a:spcBef>
                <a:spcPct val="0"/>
              </a:spcBef>
              <a:buFont typeface="Wingdings" panose="05000000000000000000" pitchFamily="2" charset="2"/>
              <a:buNone/>
            </a:pPr>
            <a:r>
              <a:rPr lang="en-US" altLang="zh-CN" dirty="0" smtClean="0">
                <a:solidFill>
                  <a:srgbClr val="0070C0"/>
                </a:solidFill>
              </a:rPr>
              <a:t>1. </a:t>
            </a:r>
            <a:r>
              <a:rPr lang="zh-CN" altLang="en-US" dirty="0" smtClean="0">
                <a:solidFill>
                  <a:srgbClr val="0070C0"/>
                </a:solidFill>
              </a:rPr>
              <a:t>高铁血红蛋白血症</a:t>
            </a:r>
            <a:r>
              <a:rPr lang="zh-CN" altLang="en-US" dirty="0" smtClean="0"/>
              <a:t>　</a:t>
            </a:r>
            <a:endParaRPr lang="en-US" altLang="zh-CN" dirty="0" smtClean="0"/>
          </a:p>
          <a:p>
            <a:pPr lvl="1">
              <a:spcBef>
                <a:spcPct val="0"/>
              </a:spcBef>
              <a:buFont typeface="Wingdings" panose="05000000000000000000" pitchFamily="2" charset="2"/>
              <a:buNone/>
            </a:pPr>
            <a:r>
              <a:rPr lang="zh-CN" altLang="en-US" dirty="0" smtClean="0"/>
              <a:t>（</a:t>
            </a:r>
            <a:r>
              <a:rPr lang="en-US" altLang="zh-CN" dirty="0" smtClean="0"/>
              <a:t>1</a:t>
            </a:r>
            <a:r>
              <a:rPr lang="zh-CN" altLang="en-US" dirty="0" smtClean="0"/>
              <a:t>）先天性</a:t>
            </a:r>
            <a:endParaRPr lang="en-US" altLang="zh-CN" dirty="0" smtClean="0"/>
          </a:p>
          <a:p>
            <a:pPr lvl="2">
              <a:spcBef>
                <a:spcPct val="0"/>
              </a:spcBef>
            </a:pPr>
            <a:r>
              <a:rPr lang="zh-CN" altLang="en-US" dirty="0" smtClean="0"/>
              <a:t>患者自幼即出现发绀，有家族史</a:t>
            </a:r>
            <a:endParaRPr lang="en-US" altLang="zh-CN" dirty="0" smtClean="0"/>
          </a:p>
          <a:p>
            <a:pPr lvl="2">
              <a:spcBef>
                <a:spcPct val="0"/>
              </a:spcBef>
            </a:pPr>
            <a:r>
              <a:rPr lang="zh-CN" altLang="en-US" dirty="0" smtClean="0"/>
              <a:t>心、肺正常</a:t>
            </a:r>
            <a:endParaRPr lang="en-US" altLang="zh-CN" dirty="0" smtClean="0"/>
          </a:p>
          <a:p>
            <a:pPr lvl="2">
              <a:spcBef>
                <a:spcPct val="0"/>
              </a:spcBef>
            </a:pPr>
            <a:r>
              <a:rPr lang="zh-CN" altLang="en-US" dirty="0" smtClean="0"/>
              <a:t>无引起异常血红蛋白的其他原因</a:t>
            </a:r>
            <a:endParaRPr lang="en-US" altLang="zh-CN" dirty="0" smtClean="0"/>
          </a:p>
          <a:p>
            <a:pPr lvl="1">
              <a:spcBef>
                <a:spcPct val="0"/>
              </a:spcBef>
              <a:buFont typeface="Wingdings" panose="05000000000000000000" pitchFamily="2" charset="2"/>
              <a:buNone/>
            </a:pPr>
            <a:r>
              <a:rPr lang="zh-CN" altLang="en-US" dirty="0" smtClean="0"/>
              <a:t>（</a:t>
            </a:r>
            <a:r>
              <a:rPr lang="en-US" altLang="zh-CN" dirty="0" smtClean="0"/>
              <a:t>2</a:t>
            </a:r>
            <a:r>
              <a:rPr lang="zh-CN" altLang="en-US" dirty="0" smtClean="0"/>
              <a:t>）后天获得性</a:t>
            </a:r>
            <a:endParaRPr lang="en-US" altLang="zh-CN" dirty="0" smtClean="0"/>
          </a:p>
          <a:p>
            <a:pPr lvl="2">
              <a:spcBef>
                <a:spcPct val="0"/>
              </a:spcBef>
            </a:pPr>
            <a:r>
              <a:rPr lang="zh-CN" altLang="en-US" dirty="0" smtClean="0"/>
              <a:t>常见于各种化学物质或药物中毒</a:t>
            </a:r>
          </a:p>
          <a:p>
            <a:pPr lvl="1">
              <a:spcBef>
                <a:spcPct val="0"/>
              </a:spcBef>
              <a:buFont typeface="Wingdings" panose="05000000000000000000" pitchFamily="2" charset="2"/>
              <a:buNone/>
            </a:pPr>
            <a:r>
              <a:rPr lang="en-US" altLang="zh-CN" dirty="0" smtClean="0">
                <a:solidFill>
                  <a:srgbClr val="0070C0"/>
                </a:solidFill>
              </a:rPr>
              <a:t>2. </a:t>
            </a:r>
            <a:r>
              <a:rPr lang="zh-CN" altLang="en-US" dirty="0" smtClean="0">
                <a:solidFill>
                  <a:srgbClr val="0070C0"/>
                </a:solidFill>
              </a:rPr>
              <a:t>硫化血红蛋白血症</a:t>
            </a:r>
            <a:endParaRPr lang="en-US" altLang="zh-CN" dirty="0" smtClean="0">
              <a:solidFill>
                <a:srgbClr val="0070C0"/>
              </a:solidFill>
            </a:endParaRPr>
          </a:p>
          <a:p>
            <a:pPr lvl="2">
              <a:spcBef>
                <a:spcPct val="0"/>
              </a:spcBef>
            </a:pPr>
            <a:r>
              <a:rPr lang="zh-CN" altLang="en-US" dirty="0" smtClean="0"/>
              <a:t>服用某些含硫药物或化学品后，血液中硫化血红蛋白达到</a:t>
            </a:r>
            <a:r>
              <a:rPr lang="en-US" altLang="zh-CN" dirty="0" smtClean="0"/>
              <a:t>5g/L</a:t>
            </a:r>
            <a:r>
              <a:rPr lang="zh-CN" altLang="en-US" dirty="0" smtClean="0"/>
              <a:t>即可出现发绀</a:t>
            </a:r>
            <a:endParaRPr lang="en-US" altLang="zh-CN" dirty="0" smtClean="0"/>
          </a:p>
          <a:p>
            <a:pPr>
              <a:spcBef>
                <a:spcPct val="0"/>
              </a:spcBef>
            </a:pPr>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589268277"/>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en-US" altLang="zh-CN" b="1" smtClean="0">
                <a:ea typeface="宋体" panose="02010600030101010101" pitchFamily="2" charset="-122"/>
              </a:rPr>
              <a:t/>
            </a:r>
            <a:br>
              <a:rPr lang="en-US" altLang="zh-CN" b="1" smtClean="0">
                <a:ea typeface="宋体" panose="02010600030101010101" pitchFamily="2" charset="-122"/>
              </a:rPr>
            </a:br>
            <a:r>
              <a:rPr lang="en-US" altLang="zh-CN" b="1" smtClean="0">
                <a:ea typeface="宋体" panose="02010600030101010101" pitchFamily="2" charset="-122"/>
              </a:rPr>
              <a:t>四、</a:t>
            </a:r>
            <a:r>
              <a:rPr lang="zh-CN" altLang="en-US" sz="4000" b="1">
                <a:ea typeface="宋体" panose="02010600030101010101" pitchFamily="2" charset="-122"/>
              </a:rPr>
              <a:t>伴随症状</a:t>
            </a:r>
            <a:r>
              <a:rPr lang="zh-CN" altLang="en-US" smtClean="0">
                <a:ea typeface="宋体" panose="02010600030101010101" pitchFamily="2" charset="-122"/>
              </a:rPr>
              <a:t/>
            </a:r>
            <a:br>
              <a:rPr lang="zh-CN" altLang="en-US" smtClean="0">
                <a:ea typeface="宋体" panose="02010600030101010101" pitchFamily="2" charset="-122"/>
              </a:rPr>
            </a:br>
            <a:endParaRPr lang="zh-CN" altLang="en-US" smtClean="0">
              <a:ea typeface="宋体" panose="02010600030101010101" pitchFamily="2" charset="-122"/>
            </a:endParaRPr>
          </a:p>
        </p:txBody>
      </p:sp>
      <p:sp>
        <p:nvSpPr>
          <p:cNvPr id="9219" name="内容占位符 2"/>
          <p:cNvSpPr>
            <a:spLocks noGrp="1"/>
          </p:cNvSpPr>
          <p:nvPr>
            <p:ph idx="1"/>
          </p:nvPr>
        </p:nvSpPr>
        <p:spPr>
          <a:xfrm>
            <a:off x="635726" y="1723892"/>
            <a:ext cx="8896350" cy="2913424"/>
          </a:xfrm>
        </p:spPr>
        <p:txBody>
          <a:bodyPr/>
          <a:lstStyle/>
          <a:p>
            <a:pPr>
              <a:buFont typeface="Wingdings" panose="05000000000000000000" pitchFamily="2" charset="2"/>
              <a:buNone/>
            </a:pPr>
            <a:r>
              <a:rPr lang="en-US" altLang="zh-CN" b="1" dirty="0" smtClean="0">
                <a:solidFill>
                  <a:srgbClr val="0070C0"/>
                </a:solidFill>
                <a:latin typeface="华文楷体" panose="02010600040101010101" pitchFamily="2" charset="-122"/>
                <a:ea typeface="华文楷体" panose="02010600040101010101" pitchFamily="2" charset="-122"/>
              </a:rPr>
              <a:t>  </a:t>
            </a:r>
            <a:r>
              <a:rPr lang="en-US" altLang="zh-CN" sz="3200" b="1" dirty="0">
                <a:solidFill>
                  <a:srgbClr val="0070C0"/>
                </a:solidFill>
                <a:latin typeface="华文楷体" panose="02010600040101010101" pitchFamily="2" charset="-122"/>
                <a:ea typeface="华文楷体" panose="02010600040101010101" pitchFamily="2" charset="-122"/>
              </a:rPr>
              <a:t>1.</a:t>
            </a:r>
            <a:r>
              <a:rPr lang="zh-CN" altLang="en-US" sz="3200" b="1" dirty="0">
                <a:solidFill>
                  <a:srgbClr val="0070C0"/>
                </a:solidFill>
                <a:latin typeface="华文楷体" panose="02010600040101010101" pitchFamily="2" charset="-122"/>
                <a:ea typeface="华文楷体" panose="02010600040101010101" pitchFamily="2" charset="-122"/>
              </a:rPr>
              <a:t>发绀伴</a:t>
            </a:r>
            <a:r>
              <a:rPr lang="zh-CN" altLang="en-US" sz="3200" b="1" dirty="0">
                <a:solidFill>
                  <a:srgbClr val="C00000"/>
                </a:solidFill>
                <a:latin typeface="华文楷体" panose="02010600040101010101" pitchFamily="2" charset="-122"/>
                <a:ea typeface="华文楷体" panose="02010600040101010101" pitchFamily="2" charset="-122"/>
              </a:rPr>
              <a:t>呼吸困难</a:t>
            </a:r>
          </a:p>
          <a:p>
            <a:pPr>
              <a:buFont typeface="Wingdings" panose="05000000000000000000" pitchFamily="2" charset="2"/>
              <a:buNone/>
            </a:pPr>
            <a:r>
              <a:rPr lang="zh-CN" altLang="en-US" sz="3200" b="1" dirty="0">
                <a:solidFill>
                  <a:srgbClr val="0070C0"/>
                </a:solidFill>
                <a:latin typeface="华文楷体" panose="02010600040101010101" pitchFamily="2" charset="-122"/>
                <a:ea typeface="华文楷体" panose="02010600040101010101" pitchFamily="2" charset="-122"/>
              </a:rPr>
              <a:t>  </a:t>
            </a:r>
            <a:r>
              <a:rPr lang="en-US" altLang="zh-CN" sz="3200" b="1" dirty="0">
                <a:solidFill>
                  <a:srgbClr val="0070C0"/>
                </a:solidFill>
                <a:latin typeface="华文楷体" panose="02010600040101010101" pitchFamily="2" charset="-122"/>
                <a:ea typeface="华文楷体" panose="02010600040101010101" pitchFamily="2" charset="-122"/>
              </a:rPr>
              <a:t>2.</a:t>
            </a:r>
            <a:r>
              <a:rPr lang="zh-CN" altLang="en-US" sz="3200" b="1" dirty="0">
                <a:solidFill>
                  <a:srgbClr val="0070C0"/>
                </a:solidFill>
                <a:latin typeface="华文楷体" panose="02010600040101010101" pitchFamily="2" charset="-122"/>
                <a:ea typeface="华文楷体" panose="02010600040101010101" pitchFamily="2" charset="-122"/>
              </a:rPr>
              <a:t>发绀伴</a:t>
            </a:r>
            <a:r>
              <a:rPr lang="zh-CN" altLang="en-US" sz="3200" b="1" dirty="0">
                <a:solidFill>
                  <a:srgbClr val="C00000"/>
                </a:solidFill>
                <a:latin typeface="华文楷体" panose="02010600040101010101" pitchFamily="2" charset="-122"/>
                <a:ea typeface="华文楷体" panose="02010600040101010101" pitchFamily="2" charset="-122"/>
              </a:rPr>
              <a:t>衰竭状态或意识障碍</a:t>
            </a:r>
          </a:p>
          <a:p>
            <a:pPr>
              <a:buFont typeface="Wingdings" panose="05000000000000000000" pitchFamily="2" charset="2"/>
              <a:buNone/>
            </a:pPr>
            <a:r>
              <a:rPr lang="zh-CN" altLang="en-US" sz="3200" b="1" dirty="0">
                <a:solidFill>
                  <a:srgbClr val="0070C0"/>
                </a:solidFill>
                <a:latin typeface="华文楷体" panose="02010600040101010101" pitchFamily="2" charset="-122"/>
                <a:ea typeface="华文楷体" panose="02010600040101010101" pitchFamily="2" charset="-122"/>
              </a:rPr>
              <a:t>  </a:t>
            </a:r>
            <a:r>
              <a:rPr lang="en-US" altLang="zh-CN" sz="3200" b="1" dirty="0">
                <a:solidFill>
                  <a:srgbClr val="0070C0"/>
                </a:solidFill>
                <a:latin typeface="华文楷体" panose="02010600040101010101" pitchFamily="2" charset="-122"/>
                <a:ea typeface="华文楷体" panose="02010600040101010101" pitchFamily="2" charset="-122"/>
              </a:rPr>
              <a:t>3.</a:t>
            </a:r>
            <a:r>
              <a:rPr lang="zh-CN" altLang="en-US" sz="3200" b="1" dirty="0">
                <a:solidFill>
                  <a:srgbClr val="0070C0"/>
                </a:solidFill>
                <a:latin typeface="华文楷体" panose="02010600040101010101" pitchFamily="2" charset="-122"/>
                <a:ea typeface="华文楷体" panose="02010600040101010101" pitchFamily="2" charset="-122"/>
              </a:rPr>
              <a:t>发绀伴</a:t>
            </a:r>
            <a:r>
              <a:rPr lang="zh-CN" altLang="en-US" sz="3200" b="1" dirty="0">
                <a:solidFill>
                  <a:srgbClr val="C00000"/>
                </a:solidFill>
                <a:latin typeface="华文楷体" panose="02010600040101010101" pitchFamily="2" charset="-122"/>
                <a:ea typeface="华文楷体" panose="02010600040101010101" pitchFamily="2" charset="-122"/>
              </a:rPr>
              <a:t>杵状</a:t>
            </a:r>
            <a:r>
              <a:rPr lang="zh-CN" altLang="en-US" sz="3200" b="1" dirty="0" smtClean="0">
                <a:solidFill>
                  <a:srgbClr val="C00000"/>
                </a:solidFill>
                <a:latin typeface="华文楷体" panose="02010600040101010101" pitchFamily="2" charset="-122"/>
                <a:ea typeface="华文楷体" panose="02010600040101010101" pitchFamily="2" charset="-122"/>
              </a:rPr>
              <a:t>指（趾）</a:t>
            </a:r>
            <a:endParaRPr lang="zh-CN" altLang="en-US" sz="3200" b="1" dirty="0">
              <a:solidFill>
                <a:srgbClr val="C00000"/>
              </a:solidFill>
              <a:latin typeface="华文楷体" panose="02010600040101010101" pitchFamily="2" charset="-122"/>
              <a:ea typeface="华文楷体" panose="0201060004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752503795"/>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1"/>
          <p:cNvSpPr>
            <a:spLocks noGrp="1"/>
          </p:cNvSpPr>
          <p:nvPr>
            <p:ph type="title"/>
          </p:nvPr>
        </p:nvSpPr>
        <p:spPr/>
        <p:txBody>
          <a:bodyPr/>
          <a:lstStyle/>
          <a:p>
            <a:r>
              <a:rPr lang="en-US" altLang="zh-CN" b="1" smtClean="0">
                <a:ea typeface="宋体" panose="02010600030101010101" pitchFamily="2" charset="-122"/>
              </a:rPr>
              <a:t>五、</a:t>
            </a:r>
            <a:r>
              <a:rPr lang="zh-CN" altLang="en-US" b="1" smtClean="0">
                <a:ea typeface="宋体" panose="02010600030101010101" pitchFamily="2" charset="-122"/>
              </a:rPr>
              <a:t>护理评估要点</a:t>
            </a:r>
            <a:endParaRPr lang="zh-CN" altLang="en-US" smtClean="0">
              <a:ea typeface="宋体" panose="02010600030101010101" pitchFamily="2" charset="-122"/>
            </a:endParaRPr>
          </a:p>
        </p:txBody>
      </p:sp>
      <p:sp>
        <p:nvSpPr>
          <p:cNvPr id="10243" name="内容占位符 2"/>
          <p:cNvSpPr>
            <a:spLocks noGrp="1"/>
          </p:cNvSpPr>
          <p:nvPr>
            <p:ph idx="1"/>
          </p:nvPr>
        </p:nvSpPr>
        <p:spPr>
          <a:xfrm>
            <a:off x="764721" y="1462632"/>
            <a:ext cx="8610600" cy="4876800"/>
          </a:xfrm>
        </p:spPr>
        <p:txBody>
          <a:bodyPr/>
          <a:lstStyle/>
          <a:p>
            <a:pPr>
              <a:buFont typeface="Wingdings" panose="05000000000000000000" pitchFamily="2" charset="2"/>
              <a:buNone/>
            </a:pPr>
            <a:r>
              <a:rPr lang="zh-CN" altLang="en-US" dirty="0" smtClean="0">
                <a:solidFill>
                  <a:srgbClr val="C00000"/>
                </a:solidFill>
                <a:ea typeface="宋体" panose="02010600030101010101" pitchFamily="2" charset="-122"/>
              </a:rPr>
              <a:t>（一）主观资料</a:t>
            </a:r>
          </a:p>
          <a:p>
            <a:pPr lvl="1">
              <a:buFont typeface="Wingdings" panose="05000000000000000000" pitchFamily="2" charset="2"/>
              <a:buNone/>
            </a:pPr>
            <a:r>
              <a:rPr lang="en-US" altLang="zh-CN" dirty="0" smtClean="0"/>
              <a:t>1. </a:t>
            </a:r>
            <a:r>
              <a:rPr lang="zh-CN" altLang="en-US" dirty="0" smtClean="0"/>
              <a:t>发绀表现</a:t>
            </a:r>
            <a:endParaRPr lang="en-US" altLang="zh-CN" dirty="0" smtClean="0"/>
          </a:p>
          <a:p>
            <a:pPr lvl="2"/>
            <a:r>
              <a:rPr lang="zh-CN" altLang="en-US" dirty="0" smtClean="0"/>
              <a:t>发绀出现时间、部位、程度</a:t>
            </a:r>
            <a:endParaRPr lang="en-US" altLang="zh-CN" dirty="0" smtClean="0"/>
          </a:p>
          <a:p>
            <a:pPr lvl="2"/>
            <a:r>
              <a:rPr lang="zh-CN" altLang="en-US" dirty="0" smtClean="0"/>
              <a:t>伴随症状</a:t>
            </a:r>
          </a:p>
          <a:p>
            <a:pPr lvl="1">
              <a:buFont typeface="Wingdings" panose="05000000000000000000" pitchFamily="2" charset="2"/>
              <a:buNone/>
            </a:pPr>
            <a:r>
              <a:rPr lang="en-US" altLang="zh-CN" dirty="0" smtClean="0"/>
              <a:t>2. </a:t>
            </a:r>
            <a:r>
              <a:rPr lang="zh-CN" altLang="en-US" dirty="0" smtClean="0"/>
              <a:t>病因　</a:t>
            </a:r>
          </a:p>
          <a:p>
            <a:pPr lvl="1">
              <a:buFont typeface="Wingdings" panose="05000000000000000000" pitchFamily="2" charset="2"/>
              <a:buNone/>
            </a:pPr>
            <a:r>
              <a:rPr lang="en-US" altLang="zh-CN" dirty="0" smtClean="0"/>
              <a:t>3. </a:t>
            </a:r>
            <a:r>
              <a:rPr lang="zh-CN" altLang="en-US" dirty="0" smtClean="0"/>
              <a:t>诊疗、护理情况</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293477300"/>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
          <p:cNvSpPr>
            <a:spLocks noGrp="1"/>
          </p:cNvSpPr>
          <p:nvPr>
            <p:ph type="title"/>
          </p:nvPr>
        </p:nvSpPr>
        <p:spPr/>
        <p:txBody>
          <a:bodyPr/>
          <a:lstStyle/>
          <a:p>
            <a:r>
              <a:rPr lang="zh-CN" altLang="en-US" b="1" smtClean="0">
                <a:ea typeface="宋体" panose="02010600030101010101" pitchFamily="2" charset="-122"/>
              </a:rPr>
              <a:t>五、护理评估要点</a:t>
            </a:r>
            <a:endParaRPr lang="zh-CN" altLang="en-US" smtClean="0">
              <a:ea typeface="宋体" panose="02010600030101010101" pitchFamily="2" charset="-122"/>
            </a:endParaRPr>
          </a:p>
        </p:txBody>
      </p:sp>
      <p:sp>
        <p:nvSpPr>
          <p:cNvPr id="11267" name="内容占位符 2"/>
          <p:cNvSpPr>
            <a:spLocks noGrp="1"/>
          </p:cNvSpPr>
          <p:nvPr>
            <p:ph idx="1"/>
          </p:nvPr>
        </p:nvSpPr>
        <p:spPr>
          <a:xfrm>
            <a:off x="725532" y="1305877"/>
            <a:ext cx="8610600" cy="4876800"/>
          </a:xfrm>
        </p:spPr>
        <p:txBody>
          <a:bodyPr/>
          <a:lstStyle/>
          <a:p>
            <a:pPr>
              <a:buFont typeface="Wingdings" panose="05000000000000000000" pitchFamily="2" charset="2"/>
              <a:buNone/>
            </a:pPr>
            <a:r>
              <a:rPr lang="zh-CN" altLang="en-US" dirty="0" smtClean="0">
                <a:solidFill>
                  <a:srgbClr val="C00000"/>
                </a:solidFill>
                <a:ea typeface="宋体" panose="02010600030101010101" pitchFamily="2" charset="-122"/>
              </a:rPr>
              <a:t>（二）客观资料</a:t>
            </a:r>
          </a:p>
          <a:p>
            <a:pPr lvl="1">
              <a:buFont typeface="Wingdings" panose="05000000000000000000" pitchFamily="2" charset="2"/>
              <a:buNone/>
            </a:pPr>
            <a:r>
              <a:rPr lang="en-US" altLang="zh-CN" dirty="0" smtClean="0"/>
              <a:t>1. </a:t>
            </a:r>
            <a:r>
              <a:rPr lang="zh-CN" altLang="en-US" dirty="0" smtClean="0"/>
              <a:t>身体评估</a:t>
            </a:r>
            <a:endParaRPr lang="en-US" altLang="zh-CN" dirty="0" smtClean="0"/>
          </a:p>
          <a:p>
            <a:pPr lvl="2"/>
            <a:r>
              <a:rPr lang="zh-CN" altLang="en-US" dirty="0" smtClean="0"/>
              <a:t>生命体征</a:t>
            </a:r>
            <a:endParaRPr lang="en-US" altLang="zh-CN" dirty="0" smtClean="0"/>
          </a:p>
          <a:p>
            <a:pPr lvl="2"/>
            <a:r>
              <a:rPr lang="zh-CN" altLang="en-US" dirty="0" smtClean="0"/>
              <a:t>发绀的严重程度、部位、颜色、局部温度 </a:t>
            </a:r>
            <a:endParaRPr lang="en-US" altLang="zh-CN" dirty="0" smtClean="0"/>
          </a:p>
          <a:p>
            <a:pPr lvl="2"/>
            <a:r>
              <a:rPr lang="zh-CN" altLang="en-US" dirty="0" smtClean="0"/>
              <a:t>有无杵状指（趾）</a:t>
            </a:r>
            <a:endParaRPr lang="en-US" altLang="zh-CN" dirty="0" smtClean="0"/>
          </a:p>
          <a:p>
            <a:pPr lvl="2"/>
            <a:r>
              <a:rPr lang="zh-CN" altLang="en-US" dirty="0" smtClean="0"/>
              <a:t>心肺疾病体征等</a:t>
            </a:r>
          </a:p>
          <a:p>
            <a:pPr lvl="1">
              <a:buFont typeface="Wingdings" panose="05000000000000000000" pitchFamily="2" charset="2"/>
              <a:buNone/>
            </a:pPr>
            <a:r>
              <a:rPr lang="en-US" altLang="zh-CN" dirty="0" smtClean="0"/>
              <a:t>2. </a:t>
            </a:r>
            <a:r>
              <a:rPr lang="zh-CN" altLang="en-US" dirty="0" smtClean="0"/>
              <a:t>实验室检查</a:t>
            </a:r>
            <a:endParaRPr lang="en-US" altLang="zh-CN" dirty="0" smtClean="0"/>
          </a:p>
          <a:p>
            <a:pPr lvl="2"/>
            <a:r>
              <a:rPr lang="zh-CN" altLang="en-US" dirty="0" smtClean="0"/>
              <a:t>血液气体分析等</a:t>
            </a:r>
          </a:p>
          <a:p>
            <a:pPr lvl="1">
              <a:buFont typeface="Wingdings" panose="05000000000000000000" pitchFamily="2" charset="2"/>
              <a:buNone/>
            </a:pPr>
            <a:r>
              <a:rPr lang="en-US" altLang="zh-CN" dirty="0" smtClean="0"/>
              <a:t>3. </a:t>
            </a:r>
            <a:r>
              <a:rPr lang="zh-CN" altLang="en-US" dirty="0" smtClean="0"/>
              <a:t>其他检查</a:t>
            </a:r>
            <a:endParaRPr lang="en-US" altLang="zh-CN" dirty="0" smtClean="0"/>
          </a:p>
          <a:p>
            <a:pPr lvl="2"/>
            <a:r>
              <a:rPr lang="zh-CN" altLang="en-US" dirty="0" smtClean="0"/>
              <a:t>胸部影像学检查、肺功能检查、</a:t>
            </a:r>
            <a:r>
              <a:rPr lang="en-US" altLang="zh-CN" dirty="0" smtClean="0"/>
              <a:t>B</a:t>
            </a:r>
            <a:r>
              <a:rPr lang="zh-CN" altLang="en-US" dirty="0" smtClean="0"/>
              <a:t>型超声波检查等　</a:t>
            </a:r>
          </a:p>
          <a:p>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345559229"/>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1"/>
          <p:cNvSpPr>
            <a:spLocks noGrp="1"/>
          </p:cNvSpPr>
          <p:nvPr>
            <p:ph type="title"/>
          </p:nvPr>
        </p:nvSpPr>
        <p:spPr/>
        <p:txBody>
          <a:bodyPr/>
          <a:lstStyle/>
          <a:p>
            <a:r>
              <a:rPr lang="en-US" altLang="zh-CN" b="1" smtClean="0">
                <a:ea typeface="宋体" panose="02010600030101010101" pitchFamily="2" charset="-122"/>
              </a:rPr>
              <a:t>六、</a:t>
            </a:r>
            <a:r>
              <a:rPr lang="zh-CN" altLang="en-US" b="1" smtClean="0">
                <a:ea typeface="宋体" panose="02010600030101010101" pitchFamily="2" charset="-122"/>
              </a:rPr>
              <a:t>相关护理诊断</a:t>
            </a:r>
            <a:endParaRPr lang="zh-CN" altLang="en-US" smtClean="0">
              <a:ea typeface="宋体" panose="02010600030101010101" pitchFamily="2" charset="-122"/>
            </a:endParaRPr>
          </a:p>
        </p:txBody>
      </p:sp>
      <p:sp>
        <p:nvSpPr>
          <p:cNvPr id="12291" name="内容占位符 2"/>
          <p:cNvSpPr>
            <a:spLocks noGrp="1"/>
          </p:cNvSpPr>
          <p:nvPr>
            <p:ph idx="1"/>
          </p:nvPr>
        </p:nvSpPr>
        <p:spPr>
          <a:xfrm>
            <a:off x="607966" y="1632449"/>
            <a:ext cx="10808970" cy="4876800"/>
          </a:xfrm>
        </p:spPr>
        <p:txBody>
          <a:bodyPr/>
          <a:lstStyle/>
          <a:p>
            <a:pPr>
              <a:buFont typeface="Wingdings" panose="05000000000000000000" pitchFamily="2" charset="2"/>
              <a:buNone/>
            </a:pPr>
            <a:r>
              <a:rPr lang="en-US" altLang="zh-CN" sz="3200" dirty="0">
                <a:solidFill>
                  <a:srgbClr val="C00000"/>
                </a:solidFill>
                <a:latin typeface="华文楷体" panose="02010600040101010101" pitchFamily="2" charset="-122"/>
                <a:ea typeface="华文楷体" panose="02010600040101010101" pitchFamily="2" charset="-122"/>
              </a:rPr>
              <a:t>1.</a:t>
            </a:r>
            <a:r>
              <a:rPr lang="zh-CN" altLang="en-US" sz="3200" dirty="0">
                <a:solidFill>
                  <a:srgbClr val="C00000"/>
                </a:solidFill>
                <a:latin typeface="华文楷体" panose="02010600040101010101" pitchFamily="2" charset="-122"/>
                <a:ea typeface="华文楷体" panose="02010600040101010101" pitchFamily="2" charset="-122"/>
              </a:rPr>
              <a:t>气体</a:t>
            </a:r>
            <a:r>
              <a:rPr lang="zh-CN" altLang="en-US" sz="3200" dirty="0" smtClean="0">
                <a:solidFill>
                  <a:srgbClr val="C00000"/>
                </a:solidFill>
                <a:latin typeface="华文楷体" panose="02010600040101010101" pitchFamily="2" charset="-122"/>
                <a:ea typeface="华文楷体" panose="02010600040101010101" pitchFamily="2" charset="-122"/>
              </a:rPr>
              <a:t>交换</a:t>
            </a:r>
            <a:r>
              <a:rPr lang="zh-CN" altLang="en-US" sz="3200" dirty="0">
                <a:solidFill>
                  <a:srgbClr val="C00000"/>
                </a:solidFill>
                <a:latin typeface="华文楷体" panose="02010600040101010101" pitchFamily="2" charset="-122"/>
                <a:ea typeface="华文楷体" panose="02010600040101010101" pitchFamily="2" charset="-122"/>
              </a:rPr>
              <a:t>障碍</a:t>
            </a:r>
            <a:r>
              <a:rPr lang="zh-CN" altLang="en-US" sz="3200" dirty="0" smtClean="0">
                <a:solidFill>
                  <a:srgbClr val="C00000"/>
                </a:solidFill>
                <a:latin typeface="华文楷体" panose="02010600040101010101" pitchFamily="2" charset="-122"/>
                <a:ea typeface="华文楷体" panose="02010600040101010101" pitchFamily="2" charset="-122"/>
              </a:rPr>
              <a:t>：</a:t>
            </a:r>
            <a:r>
              <a:rPr lang="zh-CN" altLang="en-US" sz="3200" dirty="0">
                <a:solidFill>
                  <a:srgbClr val="0070C0"/>
                </a:solidFill>
                <a:latin typeface="华文楷体" panose="02010600040101010101" pitchFamily="2" charset="-122"/>
                <a:ea typeface="华文楷体" panose="02010600040101010101" pitchFamily="2" charset="-122"/>
              </a:rPr>
              <a:t>与心功能不全所致肺淤血有关；与肺部感染所致肺氧合作用不足有关</a:t>
            </a:r>
            <a:r>
              <a:rPr lang="zh-CN" altLang="en-US" sz="3200" dirty="0" smtClean="0">
                <a:solidFill>
                  <a:srgbClr val="0070C0"/>
                </a:solidFill>
                <a:latin typeface="华文楷体" panose="02010600040101010101" pitchFamily="2" charset="-122"/>
                <a:ea typeface="华文楷体" panose="02010600040101010101" pitchFamily="2" charset="-122"/>
              </a:rPr>
              <a:t>等</a:t>
            </a:r>
            <a:endParaRPr lang="zh-CN" altLang="en-US" sz="3200" dirty="0">
              <a:solidFill>
                <a:srgbClr val="00B050"/>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en-US" altLang="zh-CN" sz="3200" dirty="0">
                <a:solidFill>
                  <a:srgbClr val="C00000"/>
                </a:solidFill>
                <a:latin typeface="华文楷体" panose="02010600040101010101" pitchFamily="2" charset="-122"/>
                <a:ea typeface="华文楷体" panose="02010600040101010101" pitchFamily="2" charset="-122"/>
              </a:rPr>
              <a:t>2.</a:t>
            </a:r>
            <a:r>
              <a:rPr lang="zh-CN" altLang="en-US" sz="3200" dirty="0">
                <a:solidFill>
                  <a:srgbClr val="C00000"/>
                </a:solidFill>
                <a:latin typeface="华文楷体" panose="02010600040101010101" pitchFamily="2" charset="-122"/>
                <a:ea typeface="华文楷体" panose="02010600040101010101" pitchFamily="2" charset="-122"/>
              </a:rPr>
              <a:t>低效性呼吸型态：</a:t>
            </a:r>
            <a:r>
              <a:rPr lang="zh-CN" altLang="en-US" sz="3200" dirty="0">
                <a:solidFill>
                  <a:srgbClr val="0070C0"/>
                </a:solidFill>
                <a:latin typeface="华文楷体" panose="02010600040101010101" pitchFamily="2" charset="-122"/>
                <a:ea typeface="华文楷体" panose="02010600040101010101" pitchFamily="2" charset="-122"/>
              </a:rPr>
              <a:t>与气道阻塞致通气功能障碍有关；与气胸所致肺扩张受限有关</a:t>
            </a:r>
            <a:r>
              <a:rPr lang="zh-CN" altLang="en-US" sz="3200" dirty="0" smtClean="0">
                <a:solidFill>
                  <a:srgbClr val="0070C0"/>
                </a:solidFill>
                <a:latin typeface="华文楷体" panose="02010600040101010101" pitchFamily="2" charset="-122"/>
                <a:ea typeface="华文楷体" panose="02010600040101010101" pitchFamily="2" charset="-122"/>
              </a:rPr>
              <a:t>等</a:t>
            </a:r>
            <a:endParaRPr lang="zh-CN" altLang="en-US" sz="3200" dirty="0">
              <a:solidFill>
                <a:srgbClr val="0070C0"/>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en-US" altLang="zh-CN" sz="3200" dirty="0">
                <a:solidFill>
                  <a:srgbClr val="C00000"/>
                </a:solidFill>
                <a:latin typeface="华文楷体" panose="02010600040101010101" pitchFamily="2" charset="-122"/>
                <a:ea typeface="华文楷体" panose="02010600040101010101" pitchFamily="2" charset="-122"/>
              </a:rPr>
              <a:t>3.</a:t>
            </a:r>
            <a:r>
              <a:rPr lang="zh-CN" altLang="en-US" sz="3200" dirty="0">
                <a:solidFill>
                  <a:srgbClr val="C00000"/>
                </a:solidFill>
                <a:latin typeface="华文楷体" panose="02010600040101010101" pitchFamily="2" charset="-122"/>
                <a:ea typeface="华文楷体" panose="02010600040101010101" pitchFamily="2" charset="-122"/>
              </a:rPr>
              <a:t>活动无耐力：</a:t>
            </a:r>
            <a:r>
              <a:rPr lang="zh-CN" altLang="en-US" sz="3200" dirty="0">
                <a:solidFill>
                  <a:srgbClr val="0070C0"/>
                </a:solidFill>
                <a:latin typeface="华文楷体" panose="02010600040101010101" pitchFamily="2" charset="-122"/>
                <a:ea typeface="华文楷体" panose="02010600040101010101" pitchFamily="2" charset="-122"/>
              </a:rPr>
              <a:t>与肺功能不全所致低氧血症有关；与心功能不全所致氧供需失调有关</a:t>
            </a:r>
            <a:r>
              <a:rPr lang="zh-CN" altLang="en-US" sz="3200" dirty="0" smtClean="0">
                <a:solidFill>
                  <a:srgbClr val="0070C0"/>
                </a:solidFill>
                <a:latin typeface="华文楷体" panose="02010600040101010101" pitchFamily="2" charset="-122"/>
                <a:ea typeface="华文楷体" panose="02010600040101010101" pitchFamily="2" charset="-122"/>
              </a:rPr>
              <a:t>等</a:t>
            </a:r>
            <a:endParaRPr lang="zh-CN" altLang="en-US" sz="3200" dirty="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1027825054"/>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1"/>
          <p:cNvSpPr>
            <a:spLocks noGrp="1"/>
          </p:cNvSpPr>
          <p:nvPr>
            <p:ph type="ctrTitle"/>
          </p:nvPr>
        </p:nvSpPr>
        <p:spPr/>
        <p:txBody>
          <a:bodyPr/>
          <a:lstStyle/>
          <a:p>
            <a:r>
              <a:rPr lang="zh-CN" altLang="en-US" sz="3600" dirty="0" smtClean="0">
                <a:latin typeface="+mj-ea"/>
              </a:rPr>
              <a:t>第九章  恶心与呕吐</a:t>
            </a:r>
          </a:p>
        </p:txBody>
      </p:sp>
      <p:sp>
        <p:nvSpPr>
          <p:cNvPr id="3075" name="副标题 2"/>
          <p:cNvSpPr>
            <a:spLocks noGrp="1"/>
          </p:cNvSpPr>
          <p:nvPr>
            <p:ph type="subTitle" idx="1"/>
          </p:nvPr>
        </p:nvSpPr>
        <p:spPr/>
        <p:txBody>
          <a:bodyPr/>
          <a:lstStyle/>
          <a:p>
            <a:endParaRPr lang="zh-CN" altLang="en-US" smtClean="0">
              <a:ea typeface="宋体" panose="02010600030101010101" pitchFamily="2" charset="-122"/>
            </a:endParaRPr>
          </a:p>
        </p:txBody>
      </p:sp>
    </p:spTree>
    <p:extLst>
      <p:ext uri="{BB962C8B-B14F-4D97-AF65-F5344CB8AC3E}">
        <p14:creationId xmlns="" xmlns:p14="http://schemas.microsoft.com/office/powerpoint/2010/main" val="1736184467"/>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标题 1"/>
          <p:cNvSpPr>
            <a:spLocks noGrp="1"/>
          </p:cNvSpPr>
          <p:nvPr>
            <p:ph type="title"/>
          </p:nvPr>
        </p:nvSpPr>
        <p:spPr/>
        <p:txBody>
          <a:bodyPr/>
          <a:lstStyle/>
          <a:p>
            <a:r>
              <a:rPr lang="en-US" altLang="zh-CN" smtClean="0">
                <a:ea typeface="宋体" panose="02010600030101010101" pitchFamily="2" charset="-122"/>
              </a:rPr>
              <a:t>一、</a:t>
            </a:r>
            <a:r>
              <a:rPr lang="zh-CN" altLang="en-US" sz="4000" b="1">
                <a:ea typeface="宋体" panose="02010600030101010101" pitchFamily="2" charset="-122"/>
              </a:rPr>
              <a:t>概述</a:t>
            </a:r>
            <a:endParaRPr lang="zh-CN" altLang="en-US" smtClean="0">
              <a:ea typeface="宋体" panose="02010600030101010101" pitchFamily="2" charset="-122"/>
            </a:endParaRPr>
          </a:p>
        </p:txBody>
      </p:sp>
      <p:sp>
        <p:nvSpPr>
          <p:cNvPr id="4099" name="内容占位符 2"/>
          <p:cNvSpPr>
            <a:spLocks noGrp="1"/>
          </p:cNvSpPr>
          <p:nvPr>
            <p:ph idx="1"/>
          </p:nvPr>
        </p:nvSpPr>
        <p:spPr>
          <a:xfrm>
            <a:off x="669290" y="1371192"/>
            <a:ext cx="10133693" cy="4876800"/>
          </a:xfrm>
        </p:spPr>
        <p:txBody>
          <a:bodyPr/>
          <a:lstStyle/>
          <a:p>
            <a:pPr>
              <a:spcBef>
                <a:spcPts val="300"/>
              </a:spcBef>
            </a:pPr>
            <a:r>
              <a:rPr lang="zh-CN" altLang="en-US" b="1" dirty="0" smtClean="0">
                <a:solidFill>
                  <a:srgbClr val="C00000"/>
                </a:solidFill>
                <a:ea typeface="宋体" panose="02010600030101010101" pitchFamily="2" charset="-122"/>
              </a:rPr>
              <a:t>恶心</a:t>
            </a:r>
            <a:endParaRPr lang="en-US" altLang="zh-CN" b="1" dirty="0" smtClean="0">
              <a:solidFill>
                <a:srgbClr val="C00000"/>
              </a:solidFill>
              <a:ea typeface="宋体" panose="02010600030101010101" pitchFamily="2" charset="-122"/>
            </a:endParaRPr>
          </a:p>
          <a:p>
            <a:pPr lvl="1">
              <a:spcBef>
                <a:spcPts val="300"/>
              </a:spcBef>
            </a:pPr>
            <a:r>
              <a:rPr lang="zh-CN" altLang="en-US" dirty="0" smtClean="0"/>
              <a:t>一种特殊的上腹部不适，是欲将胃内容物经口吐出的感觉</a:t>
            </a:r>
            <a:endParaRPr lang="en-US" altLang="zh-CN" dirty="0" smtClean="0"/>
          </a:p>
          <a:p>
            <a:pPr lvl="1">
              <a:spcBef>
                <a:spcPts val="300"/>
              </a:spcBef>
            </a:pPr>
            <a:r>
              <a:rPr lang="zh-CN" altLang="en-US" dirty="0" smtClean="0"/>
              <a:t>轻度恶心：可有上腹部不适、胀满感觉</a:t>
            </a:r>
            <a:endParaRPr lang="en-US" altLang="zh-CN" dirty="0" smtClean="0"/>
          </a:p>
          <a:p>
            <a:pPr lvl="1">
              <a:spcBef>
                <a:spcPts val="300"/>
              </a:spcBef>
            </a:pPr>
            <a:r>
              <a:rPr lang="zh-CN" altLang="en-US" dirty="0" smtClean="0"/>
              <a:t>严重恶心</a:t>
            </a:r>
            <a:endParaRPr lang="en-US" altLang="zh-CN" dirty="0" smtClean="0"/>
          </a:p>
          <a:p>
            <a:pPr lvl="2">
              <a:spcBef>
                <a:spcPts val="300"/>
              </a:spcBef>
            </a:pPr>
            <a:r>
              <a:rPr lang="zh-CN" altLang="en-US" dirty="0" smtClean="0"/>
              <a:t>常伴有迷走神经功能紊乱的表现：</a:t>
            </a:r>
            <a:r>
              <a:rPr lang="zh-CN" altLang="en-US" dirty="0" smtClean="0">
                <a:solidFill>
                  <a:srgbClr val="00B050"/>
                </a:solidFill>
              </a:rPr>
              <a:t>面色苍白、出汗、流涎、心率改变、血压降低、四肢厥冷等</a:t>
            </a:r>
            <a:endParaRPr lang="en-US" altLang="zh-CN" dirty="0" smtClean="0">
              <a:solidFill>
                <a:srgbClr val="00B050"/>
              </a:solidFill>
            </a:endParaRPr>
          </a:p>
          <a:p>
            <a:pPr lvl="1">
              <a:spcBef>
                <a:spcPts val="300"/>
              </a:spcBef>
            </a:pPr>
            <a:r>
              <a:rPr lang="zh-CN" altLang="en-US" dirty="0" smtClean="0"/>
              <a:t>恶心可为呕吐的前驱症状</a:t>
            </a:r>
            <a:r>
              <a:rPr lang="en-US" altLang="zh-CN" dirty="0" smtClean="0"/>
              <a:t>,</a:t>
            </a:r>
            <a:r>
              <a:rPr lang="zh-CN" altLang="en-US" dirty="0" smtClean="0"/>
              <a:t>也可单独存在</a:t>
            </a:r>
          </a:p>
          <a:p>
            <a:pPr>
              <a:spcBef>
                <a:spcPts val="300"/>
              </a:spcBef>
            </a:pPr>
            <a:r>
              <a:rPr lang="zh-CN" altLang="en-US" b="1" dirty="0" smtClean="0">
                <a:solidFill>
                  <a:srgbClr val="C00000"/>
                </a:solidFill>
                <a:ea typeface="宋体" panose="02010600030101010101" pitchFamily="2" charset="-122"/>
              </a:rPr>
              <a:t>呕吐</a:t>
            </a:r>
            <a:endParaRPr lang="en-US" altLang="zh-CN" b="1" dirty="0" smtClean="0">
              <a:solidFill>
                <a:srgbClr val="C00000"/>
              </a:solidFill>
              <a:ea typeface="宋体" panose="02010600030101010101" pitchFamily="2" charset="-122"/>
            </a:endParaRPr>
          </a:p>
          <a:p>
            <a:pPr lvl="1">
              <a:spcBef>
                <a:spcPts val="300"/>
              </a:spcBef>
            </a:pPr>
            <a:r>
              <a:rPr lang="zh-CN" altLang="en-US" dirty="0" smtClean="0"/>
              <a:t>是将胃或部分小肠内容物不自主地经贲门、食管逆流出口腔的一种复杂的反射动作</a:t>
            </a:r>
          </a:p>
          <a:p>
            <a:pPr>
              <a:spcBef>
                <a:spcPts val="300"/>
              </a:spcBef>
            </a:pPr>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134539852"/>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圆角矩形 82"/>
          <p:cNvSpPr/>
          <p:nvPr/>
        </p:nvSpPr>
        <p:spPr>
          <a:xfrm>
            <a:off x="6132513" y="2786063"/>
            <a:ext cx="4106862" cy="25717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123" name="标题 1"/>
          <p:cNvSpPr>
            <a:spLocks noGrp="1"/>
          </p:cNvSpPr>
          <p:nvPr>
            <p:ph type="title"/>
          </p:nvPr>
        </p:nvSpPr>
        <p:spPr/>
        <p:txBody>
          <a:bodyPr/>
          <a:lstStyle/>
          <a:p>
            <a:r>
              <a:rPr lang="zh-CN" altLang="en-US" dirty="0" smtClean="0">
                <a:ea typeface="宋体" panose="02010600030101010101" pitchFamily="2" charset="-122"/>
              </a:rPr>
              <a:t>二、发生</a:t>
            </a:r>
            <a:r>
              <a:rPr lang="zh-CN" altLang="en-US" dirty="0">
                <a:ea typeface="宋体" panose="02010600030101010101" pitchFamily="2" charset="-122"/>
              </a:rPr>
              <a:t>机制</a:t>
            </a:r>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5" name="圆角矩形 4"/>
          <p:cNvSpPr/>
          <p:nvPr/>
        </p:nvSpPr>
        <p:spPr>
          <a:xfrm>
            <a:off x="1703389" y="1892301"/>
            <a:ext cx="1800225" cy="1014413"/>
          </a:xfrm>
          <a:prstGeom prst="roundRect">
            <a:avLst/>
          </a:prstGeom>
        </p:spPr>
        <p:style>
          <a:lnRef idx="3">
            <a:schemeClr val="lt1"/>
          </a:lnRef>
          <a:fillRef idx="1">
            <a:schemeClr val="dk1"/>
          </a:fillRef>
          <a:effectRef idx="1">
            <a:schemeClr val="dk1"/>
          </a:effectRef>
          <a:fontRef idx="minor">
            <a:schemeClr val="lt1"/>
          </a:fontRef>
        </p:style>
        <p:txBody>
          <a:bodyPr lIns="36000" tIns="36000" rIns="36000" bIns="36000" anchor="ctr"/>
          <a:lstStyle/>
          <a:p>
            <a:pPr algn="ctr">
              <a:defRPr/>
            </a:pPr>
            <a:r>
              <a:rPr lang="zh-CN" altLang="en-US" sz="2000" b="1" dirty="0"/>
              <a:t>心脏、消化系统等内脏器官的刺激</a:t>
            </a:r>
          </a:p>
        </p:txBody>
      </p:sp>
      <p:sp>
        <p:nvSpPr>
          <p:cNvPr id="6" name="圆角矩形 5"/>
          <p:cNvSpPr/>
          <p:nvPr/>
        </p:nvSpPr>
        <p:spPr>
          <a:xfrm>
            <a:off x="4079776" y="2035688"/>
            <a:ext cx="1571636" cy="714380"/>
          </a:xfrm>
          <a:prstGeom prst="roundRect">
            <a:avLst/>
          </a:prstGeom>
        </p:spPr>
        <p:style>
          <a:lnRef idx="0">
            <a:schemeClr val="accent6"/>
          </a:lnRef>
          <a:fillRef idx="3">
            <a:schemeClr val="accent6"/>
          </a:fillRef>
          <a:effectRef idx="3">
            <a:schemeClr val="accent6"/>
          </a:effectRef>
          <a:fontRef idx="minor">
            <a:schemeClr val="lt1"/>
          </a:fontRef>
        </p:style>
        <p:txBody>
          <a:bodyPr lIns="36000" tIns="36000" rIns="36000" bIns="36000" anchor="ctr"/>
          <a:lstStyle/>
          <a:p>
            <a:pPr algn="ctr">
              <a:defRPr/>
            </a:pPr>
            <a:r>
              <a:rPr lang="zh-CN" altLang="en-US" sz="2400" dirty="0"/>
              <a:t>呕吐中枢</a:t>
            </a:r>
          </a:p>
        </p:txBody>
      </p:sp>
      <p:cxnSp>
        <p:nvCxnSpPr>
          <p:cNvPr id="9" name="直接箭头连接符 8"/>
          <p:cNvCxnSpPr>
            <a:stCxn id="5" idx="3"/>
          </p:cNvCxnSpPr>
          <p:nvPr/>
        </p:nvCxnSpPr>
        <p:spPr>
          <a:xfrm flipV="1">
            <a:off x="3503613" y="2392363"/>
            <a:ext cx="576262" cy="635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4" name="圆角矩形 13"/>
          <p:cNvSpPr/>
          <p:nvPr/>
        </p:nvSpPr>
        <p:spPr>
          <a:xfrm>
            <a:off x="4150074" y="1071546"/>
            <a:ext cx="1429330" cy="500066"/>
          </a:xfrm>
          <a:prstGeom prst="roundRect">
            <a:avLst/>
          </a:prstGeom>
        </p:spPr>
        <p:style>
          <a:lnRef idx="0">
            <a:schemeClr val="accent1"/>
          </a:lnRef>
          <a:fillRef idx="3">
            <a:schemeClr val="accent1"/>
          </a:fillRef>
          <a:effectRef idx="3">
            <a:schemeClr val="accent1"/>
          </a:effectRef>
          <a:fontRef idx="minor">
            <a:schemeClr val="lt1"/>
          </a:fontRef>
        </p:style>
        <p:txBody>
          <a:bodyPr lIns="36000" tIns="36000" rIns="36000" bIns="36000" anchor="ctr"/>
          <a:lstStyle/>
          <a:p>
            <a:pPr algn="ctr">
              <a:defRPr/>
            </a:pPr>
            <a:r>
              <a:rPr lang="zh-CN" altLang="en-US" sz="2000" dirty="0"/>
              <a:t>大脑皮层</a:t>
            </a:r>
          </a:p>
        </p:txBody>
      </p:sp>
      <p:sp>
        <p:nvSpPr>
          <p:cNvPr id="23" name="圆角矩形 22"/>
          <p:cNvSpPr/>
          <p:nvPr/>
        </p:nvSpPr>
        <p:spPr>
          <a:xfrm>
            <a:off x="4150074" y="3220956"/>
            <a:ext cx="1429330" cy="714380"/>
          </a:xfrm>
          <a:prstGeom prst="roundRect">
            <a:avLst/>
          </a:prstGeom>
        </p:spPr>
        <p:style>
          <a:lnRef idx="0">
            <a:schemeClr val="accent2"/>
          </a:lnRef>
          <a:fillRef idx="3">
            <a:schemeClr val="accent2"/>
          </a:fillRef>
          <a:effectRef idx="3">
            <a:schemeClr val="accent2"/>
          </a:effectRef>
          <a:fontRef idx="minor">
            <a:schemeClr val="lt1"/>
          </a:fontRef>
        </p:style>
        <p:txBody>
          <a:bodyPr lIns="36000" tIns="36000" rIns="36000" bIns="36000" anchor="ctr"/>
          <a:lstStyle/>
          <a:p>
            <a:pPr algn="ctr">
              <a:defRPr/>
            </a:pPr>
            <a:r>
              <a:rPr lang="zh-CN" altLang="en-US" sz="2000" dirty="0">
                <a:solidFill>
                  <a:srgbClr val="FFFF66"/>
                </a:solidFill>
                <a:latin typeface="隶书" pitchFamily="49" charset="-122"/>
                <a:ea typeface="隶书" pitchFamily="49" charset="-122"/>
              </a:rPr>
              <a:t>化学感受器触发带</a:t>
            </a:r>
          </a:p>
        </p:txBody>
      </p:sp>
      <p:cxnSp>
        <p:nvCxnSpPr>
          <p:cNvPr id="25" name="直接箭头连接符 24"/>
          <p:cNvCxnSpPr/>
          <p:nvPr/>
        </p:nvCxnSpPr>
        <p:spPr>
          <a:xfrm rot="16200000" flipH="1">
            <a:off x="4633119" y="1802606"/>
            <a:ext cx="46355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7" name="直接箭头连接符 36"/>
          <p:cNvCxnSpPr/>
          <p:nvPr/>
        </p:nvCxnSpPr>
        <p:spPr>
          <a:xfrm flipV="1">
            <a:off x="4864100" y="2749550"/>
            <a:ext cx="1588" cy="4714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5" name="直接箭头连接符 34"/>
          <p:cNvCxnSpPr/>
          <p:nvPr/>
        </p:nvCxnSpPr>
        <p:spPr>
          <a:xfrm flipV="1">
            <a:off x="4854576" y="3935413"/>
            <a:ext cx="9525" cy="6477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3" name="圆角矩形 42"/>
          <p:cNvSpPr/>
          <p:nvPr/>
        </p:nvSpPr>
        <p:spPr>
          <a:xfrm>
            <a:off x="7310438" y="2000251"/>
            <a:ext cx="1223962" cy="714375"/>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r>
              <a:rPr lang="zh-CN" altLang="en-US" sz="2400" b="1" dirty="0"/>
              <a:t>  神经、</a:t>
            </a:r>
            <a:endParaRPr lang="en-US" altLang="zh-CN" sz="2400" b="1" dirty="0"/>
          </a:p>
          <a:p>
            <a:pPr algn="ctr">
              <a:defRPr/>
            </a:pPr>
            <a:r>
              <a:rPr lang="zh-CN" altLang="en-US" sz="2400" b="1" dirty="0"/>
              <a:t>  肌肉</a:t>
            </a:r>
          </a:p>
        </p:txBody>
      </p:sp>
      <p:cxnSp>
        <p:nvCxnSpPr>
          <p:cNvPr id="53" name="直接箭头连接符 52"/>
          <p:cNvCxnSpPr>
            <a:endCxn id="43" idx="1"/>
          </p:cNvCxnSpPr>
          <p:nvPr/>
        </p:nvCxnSpPr>
        <p:spPr>
          <a:xfrm>
            <a:off x="5661026" y="2357439"/>
            <a:ext cx="1649413" cy="15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56" name="圆角矩形 55"/>
          <p:cNvSpPr/>
          <p:nvPr/>
        </p:nvSpPr>
        <p:spPr>
          <a:xfrm>
            <a:off x="7739064" y="5857876"/>
            <a:ext cx="904875" cy="428625"/>
          </a:xfrm>
          <a:prstGeom prst="roundRect">
            <a:avLst/>
          </a:prstGeom>
        </p:spPr>
        <p:style>
          <a:lnRef idx="2">
            <a:schemeClr val="accent2"/>
          </a:lnRef>
          <a:fillRef idx="1">
            <a:schemeClr val="lt1"/>
          </a:fillRef>
          <a:effectRef idx="0">
            <a:schemeClr val="accent2"/>
          </a:effectRef>
          <a:fontRef idx="minor">
            <a:schemeClr val="dk1"/>
          </a:fontRef>
        </p:style>
        <p:txBody>
          <a:bodyPr anchor="ctr"/>
          <a:lstStyle/>
          <a:p>
            <a:pPr algn="ctr">
              <a:defRPr/>
            </a:pPr>
            <a:r>
              <a:rPr lang="zh-CN" altLang="en-US" sz="2400" b="1" dirty="0"/>
              <a:t>呕吐</a:t>
            </a:r>
          </a:p>
        </p:txBody>
      </p:sp>
      <p:cxnSp>
        <p:nvCxnSpPr>
          <p:cNvPr id="60" name="直接箭头连接符 59"/>
          <p:cNvCxnSpPr>
            <a:stCxn id="83" idx="2"/>
            <a:endCxn id="56" idx="0"/>
          </p:cNvCxnSpPr>
          <p:nvPr/>
        </p:nvCxnSpPr>
        <p:spPr>
          <a:xfrm rot="16200000" flipH="1">
            <a:off x="7938294" y="5604669"/>
            <a:ext cx="500062" cy="635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63" name="圆角矩形 62"/>
          <p:cNvSpPr/>
          <p:nvPr/>
        </p:nvSpPr>
        <p:spPr>
          <a:xfrm>
            <a:off x="6240463" y="3122614"/>
            <a:ext cx="1223962" cy="1012825"/>
          </a:xfrm>
          <a:prstGeom prst="roundRect">
            <a:avLst/>
          </a:prstGeom>
        </p:spPr>
        <p:style>
          <a:lnRef idx="2">
            <a:schemeClr val="dk1"/>
          </a:lnRef>
          <a:fillRef idx="1">
            <a:schemeClr val="lt1"/>
          </a:fillRef>
          <a:effectRef idx="0">
            <a:schemeClr val="dk1"/>
          </a:effectRef>
          <a:fontRef idx="minor">
            <a:schemeClr val="dk1"/>
          </a:fontRef>
        </p:style>
        <p:txBody>
          <a:bodyPr/>
          <a:lstStyle/>
          <a:p>
            <a:pPr>
              <a:defRPr/>
            </a:pPr>
            <a:r>
              <a:rPr lang="zh-CN" altLang="en-US" dirty="0"/>
              <a:t>幽门关闭</a:t>
            </a:r>
            <a:endParaRPr lang="en-US" altLang="zh-CN" dirty="0"/>
          </a:p>
          <a:p>
            <a:pPr>
              <a:defRPr/>
            </a:pPr>
            <a:r>
              <a:rPr lang="zh-CN" altLang="en-US" dirty="0"/>
              <a:t>胃逆蠕动</a:t>
            </a:r>
            <a:endParaRPr lang="en-US" altLang="zh-CN" dirty="0"/>
          </a:p>
          <a:p>
            <a:pPr>
              <a:defRPr/>
            </a:pPr>
            <a:r>
              <a:rPr lang="zh-CN" altLang="en-US" dirty="0"/>
              <a:t>腹肌收缩</a:t>
            </a:r>
          </a:p>
        </p:txBody>
      </p:sp>
      <p:sp>
        <p:nvSpPr>
          <p:cNvPr id="65" name="圆角矩形 64"/>
          <p:cNvSpPr/>
          <p:nvPr/>
        </p:nvSpPr>
        <p:spPr>
          <a:xfrm>
            <a:off x="6240463" y="4500563"/>
            <a:ext cx="1223962" cy="754062"/>
          </a:xfrm>
          <a:prstGeom prst="roundRect">
            <a:avLst/>
          </a:prstGeom>
        </p:spPr>
        <p:style>
          <a:lnRef idx="2">
            <a:schemeClr val="dk1"/>
          </a:lnRef>
          <a:fillRef idx="1">
            <a:schemeClr val="lt1"/>
          </a:fillRef>
          <a:effectRef idx="0">
            <a:schemeClr val="dk1"/>
          </a:effectRef>
          <a:fontRef idx="minor">
            <a:schemeClr val="dk1"/>
          </a:fontRef>
        </p:style>
        <p:txBody>
          <a:bodyPr/>
          <a:lstStyle/>
          <a:p>
            <a:pPr>
              <a:defRPr/>
            </a:pPr>
            <a:r>
              <a:rPr lang="zh-CN" altLang="en-US" dirty="0"/>
              <a:t>胃内容物排出体外</a:t>
            </a:r>
          </a:p>
        </p:txBody>
      </p:sp>
      <p:cxnSp>
        <p:nvCxnSpPr>
          <p:cNvPr id="67" name="直接箭头连接符 66"/>
          <p:cNvCxnSpPr>
            <a:stCxn id="63" idx="2"/>
            <a:endCxn id="65" idx="0"/>
          </p:cNvCxnSpPr>
          <p:nvPr/>
        </p:nvCxnSpPr>
        <p:spPr>
          <a:xfrm rot="5400000">
            <a:off x="6669088" y="4318000"/>
            <a:ext cx="366712" cy="1588"/>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sp>
        <p:nvSpPr>
          <p:cNvPr id="68" name="圆角矩形 67"/>
          <p:cNvSpPr/>
          <p:nvPr/>
        </p:nvSpPr>
        <p:spPr>
          <a:xfrm>
            <a:off x="7751764" y="3143251"/>
            <a:ext cx="2447925" cy="1012825"/>
          </a:xfrm>
          <a:prstGeom prst="roundRect">
            <a:avLst/>
          </a:prstGeom>
        </p:spPr>
        <p:style>
          <a:lnRef idx="2">
            <a:schemeClr val="dk1"/>
          </a:lnRef>
          <a:fillRef idx="1">
            <a:schemeClr val="lt1"/>
          </a:fillRef>
          <a:effectRef idx="0">
            <a:schemeClr val="dk1"/>
          </a:effectRef>
          <a:fontRef idx="minor">
            <a:schemeClr val="dk1"/>
          </a:fontRef>
        </p:style>
        <p:txBody>
          <a:bodyPr/>
          <a:lstStyle/>
          <a:p>
            <a:pPr>
              <a:defRPr/>
            </a:pPr>
            <a:r>
              <a:rPr lang="zh-CN" altLang="en-US" dirty="0"/>
              <a:t>声门关闭，呼吸停止</a:t>
            </a:r>
            <a:endParaRPr lang="en-US" altLang="zh-CN" dirty="0"/>
          </a:p>
          <a:p>
            <a:pPr>
              <a:defRPr/>
            </a:pPr>
            <a:r>
              <a:rPr lang="zh-CN" altLang="en-US" dirty="0"/>
              <a:t>软腭、舌骨等抬高</a:t>
            </a:r>
            <a:endParaRPr lang="en-US" altLang="zh-CN" dirty="0"/>
          </a:p>
          <a:p>
            <a:pPr>
              <a:defRPr/>
            </a:pPr>
            <a:r>
              <a:rPr lang="zh-CN" altLang="en-US" dirty="0"/>
              <a:t>鼻咽及会厌通道关闭</a:t>
            </a:r>
          </a:p>
        </p:txBody>
      </p:sp>
      <p:sp>
        <p:nvSpPr>
          <p:cNvPr id="69" name="圆角矩形 68"/>
          <p:cNvSpPr/>
          <p:nvPr/>
        </p:nvSpPr>
        <p:spPr>
          <a:xfrm>
            <a:off x="8328025" y="4643439"/>
            <a:ext cx="1296988" cy="485775"/>
          </a:xfrm>
          <a:prstGeom prst="roundRect">
            <a:avLst/>
          </a:prstGeom>
        </p:spPr>
        <p:style>
          <a:lnRef idx="2">
            <a:schemeClr val="dk1"/>
          </a:lnRef>
          <a:fillRef idx="1">
            <a:schemeClr val="lt1"/>
          </a:fillRef>
          <a:effectRef idx="0">
            <a:schemeClr val="dk1"/>
          </a:effectRef>
          <a:fontRef idx="minor">
            <a:schemeClr val="dk1"/>
          </a:fontRef>
        </p:style>
        <p:txBody>
          <a:bodyPr/>
          <a:lstStyle/>
          <a:p>
            <a:pPr algn="ctr">
              <a:defRPr/>
            </a:pPr>
            <a:r>
              <a:rPr lang="zh-CN" altLang="en-US" dirty="0"/>
              <a:t>以防误吸</a:t>
            </a:r>
          </a:p>
        </p:txBody>
      </p:sp>
      <p:cxnSp>
        <p:nvCxnSpPr>
          <p:cNvPr id="70" name="直接箭头连接符 69"/>
          <p:cNvCxnSpPr>
            <a:stCxn id="68" idx="2"/>
            <a:endCxn id="69" idx="0"/>
          </p:cNvCxnSpPr>
          <p:nvPr/>
        </p:nvCxnSpPr>
        <p:spPr>
          <a:xfrm rot="5400000">
            <a:off x="8732044" y="4399756"/>
            <a:ext cx="488950" cy="1588"/>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cxnSp>
        <p:nvCxnSpPr>
          <p:cNvPr id="80" name="直接箭头连接符 79"/>
          <p:cNvCxnSpPr>
            <a:stCxn id="43" idx="2"/>
            <a:endCxn id="63" idx="0"/>
          </p:cNvCxnSpPr>
          <p:nvPr/>
        </p:nvCxnSpPr>
        <p:spPr>
          <a:xfrm rot="5400000">
            <a:off x="7184232" y="2383632"/>
            <a:ext cx="407988" cy="106997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2" name="直接箭头连接符 81"/>
          <p:cNvCxnSpPr>
            <a:stCxn id="43" idx="2"/>
            <a:endCxn id="68" idx="0"/>
          </p:cNvCxnSpPr>
          <p:nvPr/>
        </p:nvCxnSpPr>
        <p:spPr>
          <a:xfrm rot="16200000" flipH="1">
            <a:off x="8235157" y="2402682"/>
            <a:ext cx="428625" cy="105251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6" name="矩形 25"/>
          <p:cNvSpPr/>
          <p:nvPr/>
        </p:nvSpPr>
        <p:spPr>
          <a:xfrm>
            <a:off x="4167188" y="4429125"/>
            <a:ext cx="142875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zh-CN" dirty="0">
              <a:solidFill>
                <a:srgbClr val="800000"/>
              </a:solidFill>
              <a:latin typeface="华文细黑" pitchFamily="2" charset="-122"/>
              <a:ea typeface="华文细黑" pitchFamily="2" charset="-122"/>
            </a:endParaRPr>
          </a:p>
          <a:p>
            <a:pPr algn="ctr">
              <a:defRPr/>
            </a:pPr>
            <a:r>
              <a:rPr lang="zh-CN" altLang="en-US" dirty="0">
                <a:solidFill>
                  <a:srgbClr val="800000"/>
                </a:solidFill>
                <a:latin typeface="华文细黑" pitchFamily="2" charset="-122"/>
                <a:ea typeface="华文细黑" pitchFamily="2" charset="-122"/>
              </a:rPr>
              <a:t>化学物质或药物及内生代谢产物等</a:t>
            </a:r>
          </a:p>
          <a:p>
            <a:pPr algn="ctr">
              <a:defRPr/>
            </a:pPr>
            <a:endParaRPr lang="zh-CN" altLang="en-US" dirty="0"/>
          </a:p>
        </p:txBody>
      </p:sp>
    </p:spTree>
    <p:extLst>
      <p:ext uri="{BB962C8B-B14F-4D97-AF65-F5344CB8AC3E}">
        <p14:creationId xmlns="" xmlns:p14="http://schemas.microsoft.com/office/powerpoint/2010/main" val="17765425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五、临床表现</a:t>
            </a:r>
            <a:endParaRPr lang="zh-CN" altLang="en-US" dirty="0"/>
          </a:p>
        </p:txBody>
      </p:sp>
      <p:sp>
        <p:nvSpPr>
          <p:cNvPr id="3" name="内容占位符 2"/>
          <p:cNvSpPr>
            <a:spLocks noGrp="1"/>
          </p:cNvSpPr>
          <p:nvPr>
            <p:ph idx="1"/>
          </p:nvPr>
        </p:nvSpPr>
        <p:spPr/>
        <p:txBody>
          <a:bodyPr/>
          <a:lstStyle/>
          <a:p>
            <a:pPr>
              <a:buNone/>
            </a:pPr>
            <a:r>
              <a:rPr lang="en-US" altLang="zh-CN" dirty="0" smtClean="0"/>
              <a:t>3.</a:t>
            </a:r>
            <a:r>
              <a:rPr lang="zh-CN" altLang="en-US" dirty="0" smtClean="0"/>
              <a:t>体温下降期　</a:t>
            </a:r>
            <a:endParaRPr lang="en-US" altLang="zh-CN" dirty="0" smtClean="0"/>
          </a:p>
          <a:p>
            <a:pPr lvl="1"/>
            <a:r>
              <a:rPr lang="zh-CN" altLang="en-US" dirty="0" smtClean="0"/>
              <a:t>主要表现出汗多、皮肤潮湿</a:t>
            </a:r>
            <a:endParaRPr lang="en-US" altLang="zh-CN" dirty="0" smtClean="0"/>
          </a:p>
          <a:p>
            <a:pPr lvl="2">
              <a:buNone/>
            </a:pPr>
            <a:r>
              <a:rPr lang="zh-CN" altLang="en-US" dirty="0" smtClean="0"/>
              <a:t>① 骤降型</a:t>
            </a:r>
            <a:endParaRPr lang="en-US" altLang="zh-CN" dirty="0" smtClean="0"/>
          </a:p>
          <a:p>
            <a:pPr lvl="2">
              <a:buNone/>
            </a:pPr>
            <a:r>
              <a:rPr lang="zh-CN" altLang="en-US" dirty="0" smtClean="0"/>
              <a:t>② 缓降型</a:t>
            </a:r>
          </a:p>
          <a:p>
            <a:endParaRPr lang="zh-CN" altLang="en-US" dirty="0"/>
          </a:p>
        </p:txBody>
      </p:sp>
      <p:sp>
        <p:nvSpPr>
          <p:cNvPr id="4" name="日期占位符 3"/>
          <p:cNvSpPr>
            <a:spLocks noGrp="1"/>
          </p:cNvSpPr>
          <p:nvPr>
            <p:ph type="dt" sz="half" idx="11"/>
          </p:nvPr>
        </p:nvSpPr>
        <p:spPr/>
        <p:txBody>
          <a:bodyPr/>
          <a:lstStyle/>
          <a:p>
            <a:pPr>
              <a:defRPr/>
            </a:pPr>
            <a:r>
              <a:rPr lang="en-US" smtClean="0">
                <a:solidFill>
                  <a:srgbClr val="FFFFFF"/>
                </a:solidFill>
              </a:rPr>
              <a:t>www.pumpress.com.cn</a:t>
            </a:r>
            <a:endParaRPr lang="en-US">
              <a:solidFill>
                <a:srgbClr val="FFFFFF"/>
              </a:solidFill>
            </a:endParaRPr>
          </a:p>
        </p:txBody>
      </p:sp>
    </p:spTree>
    <p:extLst>
      <p:ext uri="{BB962C8B-B14F-4D97-AF65-F5344CB8AC3E}">
        <p14:creationId xmlns="" xmlns:p14="http://schemas.microsoft.com/office/powerpoint/2010/main" val="2926843060"/>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1"/>
          <p:cNvSpPr>
            <a:spLocks noGrp="1"/>
          </p:cNvSpPr>
          <p:nvPr>
            <p:ph type="title"/>
          </p:nvPr>
        </p:nvSpPr>
        <p:spPr/>
        <p:txBody>
          <a:bodyPr/>
          <a:lstStyle/>
          <a:p>
            <a:r>
              <a:rPr lang="en-US" altLang="zh-CN" b="1" dirty="0" smtClean="0">
                <a:ea typeface="宋体" panose="02010600030101010101" pitchFamily="2" charset="-122"/>
              </a:rPr>
              <a:t>三、</a:t>
            </a:r>
            <a:r>
              <a:rPr lang="zh-CN" altLang="en-US" b="1" dirty="0" smtClean="0">
                <a:ea typeface="宋体" panose="02010600030101010101" pitchFamily="2" charset="-122"/>
              </a:rPr>
              <a:t>常见病因及临床表现</a:t>
            </a:r>
            <a:endParaRPr lang="zh-CN" altLang="en-US" dirty="0" smtClean="0">
              <a:ea typeface="宋体" panose="02010600030101010101" pitchFamily="2" charset="-122"/>
            </a:endParaRPr>
          </a:p>
        </p:txBody>
      </p:sp>
      <p:sp>
        <p:nvSpPr>
          <p:cNvPr id="6147" name="内容占位符 2"/>
          <p:cNvSpPr>
            <a:spLocks noGrp="1"/>
          </p:cNvSpPr>
          <p:nvPr>
            <p:ph idx="1"/>
          </p:nvPr>
        </p:nvSpPr>
        <p:spPr>
          <a:xfrm>
            <a:off x="718457" y="1214438"/>
            <a:ext cx="9701893" cy="4876800"/>
          </a:xfrm>
        </p:spPr>
        <p:txBody>
          <a:bodyPr/>
          <a:lstStyle/>
          <a:p>
            <a:pPr>
              <a:buFont typeface="Wingdings" panose="05000000000000000000" pitchFamily="2" charset="2"/>
              <a:buNone/>
            </a:pPr>
            <a:r>
              <a:rPr lang="zh-CN" altLang="en-US" dirty="0" smtClean="0">
                <a:solidFill>
                  <a:srgbClr val="C00000"/>
                </a:solidFill>
                <a:ea typeface="宋体" panose="02010600030101010101" pitchFamily="2" charset="-122"/>
              </a:rPr>
              <a:t>（一）中枢性呕吐</a:t>
            </a:r>
          </a:p>
          <a:p>
            <a:pPr lvl="1"/>
            <a:r>
              <a:rPr lang="zh-CN" altLang="en-US" dirty="0" smtClean="0"/>
              <a:t>由于中枢神经系统、化学感受器触发带的刺激引起呕吐中枢兴奋而发生的呕吐</a:t>
            </a:r>
            <a:endParaRPr lang="en-US" altLang="zh-CN" dirty="0" smtClean="0"/>
          </a:p>
          <a:p>
            <a:pPr lvl="1"/>
            <a:r>
              <a:rPr lang="zh-CN" altLang="en-US" dirty="0" smtClean="0"/>
              <a:t>常见病因：</a:t>
            </a:r>
          </a:p>
          <a:p>
            <a:pPr lvl="1">
              <a:buFont typeface="Wingdings" panose="05000000000000000000" pitchFamily="2" charset="2"/>
              <a:buNone/>
            </a:pPr>
            <a:r>
              <a:rPr lang="en-US" altLang="zh-CN" dirty="0" smtClean="0">
                <a:solidFill>
                  <a:srgbClr val="C00000"/>
                </a:solidFill>
              </a:rPr>
              <a:t>   1.</a:t>
            </a:r>
            <a:r>
              <a:rPr lang="zh-CN" altLang="en-US" dirty="0" smtClean="0">
                <a:solidFill>
                  <a:srgbClr val="C00000"/>
                </a:solidFill>
              </a:rPr>
              <a:t>颅内病变</a:t>
            </a:r>
            <a:endParaRPr lang="en-US" altLang="zh-CN" dirty="0" smtClean="0">
              <a:solidFill>
                <a:srgbClr val="C00000"/>
              </a:solidFill>
            </a:endParaRPr>
          </a:p>
          <a:p>
            <a:pPr lvl="2">
              <a:buFontTx/>
              <a:buNone/>
            </a:pPr>
            <a:r>
              <a:rPr lang="zh-CN" altLang="en-US" dirty="0" smtClean="0"/>
              <a:t>①中枢神经系统感染</a:t>
            </a:r>
            <a:endParaRPr lang="en-US" altLang="zh-CN" dirty="0" smtClean="0"/>
          </a:p>
          <a:p>
            <a:pPr lvl="2">
              <a:buFontTx/>
              <a:buNone/>
            </a:pPr>
            <a:r>
              <a:rPr lang="zh-CN" altLang="en-US" dirty="0" smtClean="0"/>
              <a:t>②脑血管病</a:t>
            </a:r>
            <a:endParaRPr lang="en-US" altLang="zh-CN" dirty="0" smtClean="0"/>
          </a:p>
          <a:p>
            <a:pPr lvl="2">
              <a:buFontTx/>
              <a:buNone/>
            </a:pPr>
            <a:r>
              <a:rPr lang="zh-CN" altLang="en-US" dirty="0" smtClean="0"/>
              <a:t>③颅脑外伤</a:t>
            </a:r>
            <a:endParaRPr lang="en-US" altLang="zh-CN" dirty="0" smtClean="0"/>
          </a:p>
          <a:p>
            <a:pPr lvl="2">
              <a:buFontTx/>
              <a:buNone/>
            </a:pPr>
            <a:r>
              <a:rPr lang="zh-CN" altLang="en-US" dirty="0" smtClean="0"/>
              <a:t>④颅内占位性病变</a:t>
            </a:r>
            <a:endParaRPr lang="en-US" altLang="zh-CN" dirty="0" smtClean="0"/>
          </a:p>
          <a:p>
            <a:pPr>
              <a:buFont typeface="Wingdings" panose="05000000000000000000" pitchFamily="2" charset="2"/>
              <a:buNone/>
            </a:pPr>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grpSp>
        <p:nvGrpSpPr>
          <p:cNvPr id="6149" name="组合 6"/>
          <p:cNvGrpSpPr>
            <a:grpSpLocks/>
          </p:cNvGrpSpPr>
          <p:nvPr/>
        </p:nvGrpSpPr>
        <p:grpSpPr bwMode="auto">
          <a:xfrm>
            <a:off x="6680563" y="2860359"/>
            <a:ext cx="2714625" cy="2714625"/>
            <a:chOff x="6143635" y="3853719"/>
            <a:chExt cx="2000274" cy="2566154"/>
          </a:xfrm>
        </p:grpSpPr>
        <p:sp>
          <p:nvSpPr>
            <p:cNvPr id="6" name="圆角矩形 5"/>
            <p:cNvSpPr/>
            <p:nvPr/>
          </p:nvSpPr>
          <p:spPr>
            <a:xfrm>
              <a:off x="6143635" y="4393962"/>
              <a:ext cx="2000274" cy="2025911"/>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spcBef>
                  <a:spcPts val="600"/>
                </a:spcBef>
                <a:buFont typeface="Wingdings" pitchFamily="2" charset="2"/>
                <a:buChar char="Ø"/>
                <a:defRPr/>
              </a:pPr>
              <a:r>
                <a:rPr lang="zh-CN" altLang="en-US" sz="2000" dirty="0">
                  <a:latin typeface="华文楷体" pitchFamily="2" charset="-122"/>
                  <a:ea typeface="华文楷体" pitchFamily="2" charset="-122"/>
                </a:rPr>
                <a:t>呈喷射性而且严重</a:t>
              </a:r>
              <a:endParaRPr lang="en-US" altLang="zh-CN" sz="2000" dirty="0">
                <a:latin typeface="华文楷体" pitchFamily="2" charset="-122"/>
                <a:ea typeface="华文楷体" pitchFamily="2" charset="-122"/>
              </a:endParaRPr>
            </a:p>
            <a:p>
              <a:pPr>
                <a:spcBef>
                  <a:spcPts val="600"/>
                </a:spcBef>
                <a:buFont typeface="Wingdings" pitchFamily="2" charset="2"/>
                <a:buChar char="Ø"/>
                <a:defRPr/>
              </a:pPr>
              <a:r>
                <a:rPr lang="zh-CN" altLang="en-US" sz="2000" dirty="0">
                  <a:latin typeface="华文楷体" pitchFamily="2" charset="-122"/>
                  <a:ea typeface="华文楷体" pitchFamily="2" charset="-122"/>
                </a:rPr>
                <a:t>多不伴有恶心</a:t>
              </a:r>
              <a:endParaRPr lang="en-US" altLang="zh-CN" sz="2000" dirty="0">
                <a:latin typeface="华文楷体" pitchFamily="2" charset="-122"/>
                <a:ea typeface="华文楷体" pitchFamily="2" charset="-122"/>
              </a:endParaRPr>
            </a:p>
            <a:p>
              <a:pPr>
                <a:spcBef>
                  <a:spcPts val="600"/>
                </a:spcBef>
                <a:buFont typeface="Wingdings" pitchFamily="2" charset="2"/>
                <a:buChar char="Ø"/>
                <a:defRPr/>
              </a:pPr>
              <a:r>
                <a:rPr lang="zh-CN" altLang="en-US" sz="2000" dirty="0">
                  <a:latin typeface="华文楷体" pitchFamily="2" charset="-122"/>
                  <a:ea typeface="华文楷体" pitchFamily="2" charset="-122"/>
                </a:rPr>
                <a:t>可伴有剧烈头痛及不同程度的意识障碍</a:t>
              </a:r>
            </a:p>
          </p:txBody>
        </p:sp>
        <p:sp>
          <p:nvSpPr>
            <p:cNvPr id="5" name="圆角矩形 4"/>
            <p:cNvSpPr/>
            <p:nvPr/>
          </p:nvSpPr>
          <p:spPr>
            <a:xfrm>
              <a:off x="6143635" y="3853719"/>
              <a:ext cx="2000274" cy="499724"/>
            </a:xfrm>
            <a:prstGeom prst="roundRect">
              <a:avLst/>
            </a:prstGeom>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2000" dirty="0">
                  <a:solidFill>
                    <a:srgbClr val="692AA2"/>
                  </a:solidFill>
                  <a:latin typeface="黑体" pitchFamily="2" charset="-122"/>
                  <a:ea typeface="黑体" pitchFamily="2" charset="-122"/>
                </a:rPr>
                <a:t>呕吐的特点 </a:t>
              </a:r>
            </a:p>
          </p:txBody>
        </p:sp>
      </p:grpSp>
    </p:spTree>
    <p:extLst>
      <p:ext uri="{BB962C8B-B14F-4D97-AF65-F5344CB8AC3E}">
        <p14:creationId xmlns="" xmlns:p14="http://schemas.microsoft.com/office/powerpoint/2010/main" val="2274719600"/>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标题 1"/>
          <p:cNvSpPr>
            <a:spLocks noGrp="1"/>
          </p:cNvSpPr>
          <p:nvPr>
            <p:ph type="title"/>
          </p:nvPr>
        </p:nvSpPr>
        <p:spPr/>
        <p:txBody>
          <a:bodyPr/>
          <a:lstStyle/>
          <a:p>
            <a:r>
              <a:rPr lang="en-US" altLang="zh-CN" b="1" smtClean="0">
                <a:ea typeface="宋体" panose="02010600030101010101" pitchFamily="2" charset="-122"/>
              </a:rPr>
              <a:t>三、</a:t>
            </a:r>
            <a:r>
              <a:rPr lang="zh-CN" altLang="en-US" b="1" smtClean="0">
                <a:ea typeface="宋体" panose="02010600030101010101" pitchFamily="2" charset="-122"/>
              </a:rPr>
              <a:t>常见病因及临床表现</a:t>
            </a:r>
            <a:endParaRPr lang="zh-CN" altLang="en-US" smtClean="0">
              <a:ea typeface="宋体" panose="02010600030101010101" pitchFamily="2" charset="-122"/>
            </a:endParaRPr>
          </a:p>
        </p:txBody>
      </p:sp>
      <p:sp>
        <p:nvSpPr>
          <p:cNvPr id="7171" name="内容占位符 2"/>
          <p:cNvSpPr>
            <a:spLocks noGrp="1"/>
          </p:cNvSpPr>
          <p:nvPr>
            <p:ph idx="1"/>
          </p:nvPr>
        </p:nvSpPr>
        <p:spPr>
          <a:xfrm>
            <a:off x="1071154" y="1953986"/>
            <a:ext cx="9418320" cy="4876800"/>
          </a:xfrm>
        </p:spPr>
        <p:txBody>
          <a:bodyPr/>
          <a:lstStyle/>
          <a:p>
            <a:pPr lvl="1">
              <a:buFont typeface="Wingdings" panose="05000000000000000000" pitchFamily="2" charset="2"/>
              <a:buNone/>
            </a:pPr>
            <a:r>
              <a:rPr lang="en-US" altLang="zh-CN" dirty="0" smtClean="0">
                <a:solidFill>
                  <a:srgbClr val="C00000"/>
                </a:solidFill>
              </a:rPr>
              <a:t>2.</a:t>
            </a:r>
            <a:r>
              <a:rPr lang="zh-CN" altLang="en-US" dirty="0" smtClean="0">
                <a:solidFill>
                  <a:srgbClr val="C00000"/>
                </a:solidFill>
              </a:rPr>
              <a:t>全身性疾病  </a:t>
            </a:r>
          </a:p>
          <a:p>
            <a:pPr lvl="2"/>
            <a:r>
              <a:rPr lang="zh-CN" altLang="en-US" sz="2800" dirty="0"/>
              <a:t>某些全身性疾病可使化学感受器触发带受刺激</a:t>
            </a:r>
            <a:r>
              <a:rPr lang="en-US" altLang="zh-CN" sz="2800" dirty="0"/>
              <a:t>,</a:t>
            </a:r>
            <a:r>
              <a:rPr lang="zh-CN" altLang="en-US" sz="2800" dirty="0"/>
              <a:t>引起呕吐中枢兴奋而发生恶心、呕吐</a:t>
            </a:r>
            <a:endParaRPr lang="en-US" altLang="zh-CN" sz="2800" dirty="0"/>
          </a:p>
          <a:p>
            <a:pPr lvl="1">
              <a:buFont typeface="Wingdings" panose="05000000000000000000" pitchFamily="2" charset="2"/>
              <a:buNone/>
            </a:pPr>
            <a:r>
              <a:rPr lang="en-US" altLang="zh-CN" dirty="0" smtClean="0">
                <a:solidFill>
                  <a:srgbClr val="C00000"/>
                </a:solidFill>
              </a:rPr>
              <a:t>3.</a:t>
            </a:r>
            <a:r>
              <a:rPr lang="zh-CN" altLang="en-US" dirty="0" smtClean="0">
                <a:solidFill>
                  <a:srgbClr val="C00000"/>
                </a:solidFill>
              </a:rPr>
              <a:t>药物</a:t>
            </a:r>
          </a:p>
          <a:p>
            <a:pPr lvl="1">
              <a:buFont typeface="Wingdings" panose="05000000000000000000" pitchFamily="2" charset="2"/>
              <a:buNone/>
            </a:pPr>
            <a:r>
              <a:rPr lang="en-US" altLang="zh-CN" dirty="0" smtClean="0">
                <a:solidFill>
                  <a:srgbClr val="C00000"/>
                </a:solidFill>
              </a:rPr>
              <a:t>4.</a:t>
            </a:r>
            <a:r>
              <a:rPr lang="zh-CN" altLang="en-US" dirty="0" smtClean="0">
                <a:solidFill>
                  <a:srgbClr val="C00000"/>
                </a:solidFill>
              </a:rPr>
              <a:t>中毒</a:t>
            </a:r>
          </a:p>
          <a:p>
            <a:pPr lvl="1">
              <a:buFont typeface="Wingdings" panose="05000000000000000000" pitchFamily="2" charset="2"/>
              <a:buNone/>
            </a:pPr>
            <a:r>
              <a:rPr lang="en-US" altLang="zh-CN" dirty="0" smtClean="0">
                <a:solidFill>
                  <a:srgbClr val="C00000"/>
                </a:solidFill>
              </a:rPr>
              <a:t>5.</a:t>
            </a:r>
            <a:r>
              <a:rPr lang="zh-CN" altLang="en-US" dirty="0" smtClean="0">
                <a:solidFill>
                  <a:srgbClr val="C00000"/>
                </a:solidFill>
              </a:rPr>
              <a:t>精神因素</a:t>
            </a:r>
          </a:p>
          <a:p>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6" name="圆角矩形 5"/>
          <p:cNvSpPr/>
          <p:nvPr/>
        </p:nvSpPr>
        <p:spPr>
          <a:xfrm>
            <a:off x="7189606" y="4439830"/>
            <a:ext cx="2000250" cy="1389063"/>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spcBef>
                <a:spcPts val="600"/>
              </a:spcBef>
              <a:buFont typeface="Wingdings" pitchFamily="2" charset="2"/>
              <a:buChar char="Ø"/>
              <a:defRPr/>
            </a:pPr>
            <a:r>
              <a:rPr lang="zh-CN" altLang="en-US" sz="2400" dirty="0">
                <a:latin typeface="华文楷体" pitchFamily="2" charset="-122"/>
                <a:ea typeface="华文楷体" pitchFamily="2" charset="-122"/>
              </a:rPr>
              <a:t>常伴有明显的恶心</a:t>
            </a:r>
          </a:p>
        </p:txBody>
      </p:sp>
      <p:sp>
        <p:nvSpPr>
          <p:cNvPr id="7" name="圆角矩形 6"/>
          <p:cNvSpPr/>
          <p:nvPr/>
        </p:nvSpPr>
        <p:spPr>
          <a:xfrm>
            <a:off x="7189606" y="4185830"/>
            <a:ext cx="2000250" cy="428625"/>
          </a:xfrm>
          <a:prstGeom prst="roundRect">
            <a:avLst/>
          </a:prstGeom>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2400" dirty="0">
                <a:solidFill>
                  <a:srgbClr val="692AA2"/>
                </a:solidFill>
                <a:latin typeface="黑体" pitchFamily="2" charset="-122"/>
                <a:ea typeface="黑体" pitchFamily="2" charset="-122"/>
              </a:rPr>
              <a:t>呕吐的特点 </a:t>
            </a:r>
          </a:p>
        </p:txBody>
      </p:sp>
    </p:spTree>
    <p:extLst>
      <p:ext uri="{BB962C8B-B14F-4D97-AF65-F5344CB8AC3E}">
        <p14:creationId xmlns="" xmlns:p14="http://schemas.microsoft.com/office/powerpoint/2010/main" val="2559268174"/>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p:txBody>
          <a:bodyPr/>
          <a:lstStyle/>
          <a:p>
            <a:r>
              <a:rPr lang="en-US" altLang="zh-CN" b="1" smtClean="0">
                <a:ea typeface="宋体" panose="02010600030101010101" pitchFamily="2" charset="-122"/>
              </a:rPr>
              <a:t>三、</a:t>
            </a:r>
            <a:r>
              <a:rPr lang="zh-CN" altLang="en-US" b="1" smtClean="0">
                <a:ea typeface="宋体" panose="02010600030101010101" pitchFamily="2" charset="-122"/>
              </a:rPr>
              <a:t>常见病因及临床表现</a:t>
            </a:r>
            <a:endParaRPr lang="zh-CN" altLang="en-US" smtClean="0">
              <a:ea typeface="宋体" panose="02010600030101010101" pitchFamily="2" charset="-122"/>
            </a:endParaRPr>
          </a:p>
        </p:txBody>
      </p:sp>
      <p:sp>
        <p:nvSpPr>
          <p:cNvPr id="8195" name="内容占位符 2"/>
          <p:cNvSpPr>
            <a:spLocks noGrp="1"/>
          </p:cNvSpPr>
          <p:nvPr>
            <p:ph idx="1"/>
          </p:nvPr>
        </p:nvSpPr>
        <p:spPr>
          <a:xfrm>
            <a:off x="483326" y="1214438"/>
            <a:ext cx="10659291" cy="5643562"/>
          </a:xfrm>
        </p:spPr>
        <p:txBody>
          <a:bodyPr/>
          <a:lstStyle/>
          <a:p>
            <a:pPr>
              <a:spcBef>
                <a:spcPts val="600"/>
              </a:spcBef>
              <a:buNone/>
            </a:pPr>
            <a:r>
              <a:rPr lang="zh-CN" altLang="en-US" dirty="0" smtClean="0">
                <a:solidFill>
                  <a:srgbClr val="C00000"/>
                </a:solidFill>
                <a:ea typeface="宋体" panose="02010600030101010101" pitchFamily="2" charset="-122"/>
              </a:rPr>
              <a:t>（二）反射性呕吐</a:t>
            </a:r>
          </a:p>
          <a:p>
            <a:pPr lvl="1">
              <a:spcBef>
                <a:spcPts val="600"/>
              </a:spcBef>
            </a:pPr>
            <a:r>
              <a:rPr lang="zh-CN" altLang="en-US" dirty="0" smtClean="0"/>
              <a:t>由内脏末梢神经传来的冲动，通过自主神经传入纤维刺激呕吐中枢引起呕吐</a:t>
            </a:r>
            <a:endParaRPr lang="en-US" altLang="zh-CN" dirty="0" smtClean="0"/>
          </a:p>
          <a:p>
            <a:pPr lvl="1">
              <a:spcBef>
                <a:spcPts val="600"/>
              </a:spcBef>
            </a:pPr>
            <a:r>
              <a:rPr lang="zh-CN" altLang="en-US" dirty="0" smtClean="0"/>
              <a:t>常见病因：</a:t>
            </a:r>
          </a:p>
          <a:p>
            <a:pPr lvl="1">
              <a:spcBef>
                <a:spcPts val="600"/>
              </a:spcBef>
              <a:buNone/>
            </a:pPr>
            <a:r>
              <a:rPr lang="en-US" altLang="zh-CN" dirty="0" smtClean="0">
                <a:solidFill>
                  <a:srgbClr val="C00000"/>
                </a:solidFill>
              </a:rPr>
              <a:t>1.</a:t>
            </a:r>
            <a:r>
              <a:rPr lang="zh-CN" altLang="en-US" dirty="0" smtClean="0">
                <a:solidFill>
                  <a:srgbClr val="C00000"/>
                </a:solidFill>
              </a:rPr>
              <a:t>消化系统疾病</a:t>
            </a:r>
          </a:p>
          <a:p>
            <a:pPr lvl="2">
              <a:spcBef>
                <a:spcPts val="600"/>
              </a:spcBef>
              <a:buNone/>
            </a:pPr>
            <a:r>
              <a:rPr lang="zh-CN" altLang="en-US" dirty="0" smtClean="0"/>
              <a:t>（</a:t>
            </a:r>
            <a:r>
              <a:rPr lang="en-US" altLang="zh-CN" dirty="0" smtClean="0"/>
              <a:t>1</a:t>
            </a:r>
            <a:r>
              <a:rPr lang="zh-CN" altLang="en-US" dirty="0" smtClean="0"/>
              <a:t>）胃及十二指肠疾病</a:t>
            </a:r>
          </a:p>
          <a:p>
            <a:pPr lvl="2">
              <a:spcBef>
                <a:spcPts val="600"/>
              </a:spcBef>
              <a:buNone/>
            </a:pPr>
            <a:r>
              <a:rPr lang="zh-CN" altLang="en-US" dirty="0" smtClean="0"/>
              <a:t>（</a:t>
            </a:r>
            <a:r>
              <a:rPr lang="en-US" altLang="zh-CN" dirty="0" smtClean="0"/>
              <a:t>2</a:t>
            </a:r>
            <a:r>
              <a:rPr lang="zh-CN" altLang="en-US" dirty="0" smtClean="0"/>
              <a:t>）肠道疾病</a:t>
            </a:r>
          </a:p>
          <a:p>
            <a:pPr lvl="2">
              <a:spcBef>
                <a:spcPts val="600"/>
              </a:spcBef>
              <a:buNone/>
            </a:pPr>
            <a:r>
              <a:rPr lang="zh-CN" altLang="en-US" dirty="0" smtClean="0"/>
              <a:t>（</a:t>
            </a:r>
            <a:r>
              <a:rPr lang="en-US" altLang="zh-CN" dirty="0" smtClean="0"/>
              <a:t>3</a:t>
            </a:r>
            <a:r>
              <a:rPr lang="zh-CN" altLang="en-US" dirty="0" smtClean="0"/>
              <a:t>）肝、胆、胰腺疾病</a:t>
            </a:r>
          </a:p>
          <a:p>
            <a:pPr lvl="1">
              <a:spcBef>
                <a:spcPts val="600"/>
              </a:spcBef>
              <a:buNone/>
            </a:pPr>
            <a:r>
              <a:rPr lang="en-US" altLang="zh-CN" dirty="0" smtClean="0">
                <a:solidFill>
                  <a:srgbClr val="C00000"/>
                </a:solidFill>
              </a:rPr>
              <a:t>2.</a:t>
            </a:r>
            <a:r>
              <a:rPr lang="zh-CN" altLang="en-US" dirty="0" smtClean="0">
                <a:solidFill>
                  <a:srgbClr val="C00000"/>
                </a:solidFill>
              </a:rPr>
              <a:t>其他系统疾病</a:t>
            </a:r>
          </a:p>
          <a:p>
            <a:pPr lvl="2">
              <a:spcBef>
                <a:spcPts val="600"/>
              </a:spcBef>
              <a:buNone/>
            </a:pPr>
            <a:r>
              <a:rPr lang="zh-CN" altLang="en-US" dirty="0" smtClean="0"/>
              <a:t>（</a:t>
            </a:r>
            <a:r>
              <a:rPr lang="en-US" altLang="zh-CN" dirty="0" smtClean="0"/>
              <a:t>1</a:t>
            </a:r>
            <a:r>
              <a:rPr lang="zh-CN" altLang="en-US" dirty="0" smtClean="0"/>
              <a:t>）循环系统</a:t>
            </a:r>
          </a:p>
          <a:p>
            <a:pPr lvl="2">
              <a:spcBef>
                <a:spcPts val="600"/>
              </a:spcBef>
              <a:buNone/>
            </a:pPr>
            <a:r>
              <a:rPr lang="zh-CN" altLang="en-US" dirty="0" smtClean="0"/>
              <a:t>（</a:t>
            </a:r>
            <a:r>
              <a:rPr lang="en-US" altLang="zh-CN" dirty="0" smtClean="0"/>
              <a:t>2</a:t>
            </a:r>
            <a:r>
              <a:rPr lang="zh-CN" altLang="en-US" dirty="0" smtClean="0"/>
              <a:t>）泌尿、生殖系统疾病</a:t>
            </a:r>
          </a:p>
          <a:p>
            <a:pPr>
              <a:spcBef>
                <a:spcPts val="600"/>
              </a:spcBef>
            </a:pPr>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851534959"/>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en-US" altLang="zh-CN" b="1" smtClean="0">
                <a:ea typeface="宋体" panose="02010600030101010101" pitchFamily="2" charset="-122"/>
              </a:rPr>
              <a:t>三、</a:t>
            </a:r>
            <a:r>
              <a:rPr lang="zh-CN" altLang="en-US" b="1" smtClean="0">
                <a:ea typeface="宋体" panose="02010600030101010101" pitchFamily="2" charset="-122"/>
              </a:rPr>
              <a:t>常见病因及临床表现</a:t>
            </a:r>
            <a:endParaRPr lang="zh-CN" altLang="en-US" smtClean="0">
              <a:ea typeface="宋体" panose="02010600030101010101" pitchFamily="2" charset="-122"/>
            </a:endParaRPr>
          </a:p>
        </p:txBody>
      </p:sp>
      <p:sp>
        <p:nvSpPr>
          <p:cNvPr id="9219" name="内容占位符 2"/>
          <p:cNvSpPr>
            <a:spLocks noGrp="1"/>
          </p:cNvSpPr>
          <p:nvPr>
            <p:ph idx="1"/>
          </p:nvPr>
        </p:nvSpPr>
        <p:spPr>
          <a:xfrm>
            <a:off x="660217" y="1981200"/>
            <a:ext cx="10482399" cy="4876800"/>
          </a:xfrm>
        </p:spPr>
        <p:txBody>
          <a:bodyPr/>
          <a:lstStyle/>
          <a:p>
            <a:pPr>
              <a:buFont typeface="Wingdings" panose="05000000000000000000" pitchFamily="2" charset="2"/>
              <a:buNone/>
            </a:pPr>
            <a:r>
              <a:rPr lang="zh-CN" altLang="en-US" dirty="0" smtClean="0">
                <a:solidFill>
                  <a:srgbClr val="C00000"/>
                </a:solidFill>
                <a:ea typeface="宋体" panose="02010600030101010101" pitchFamily="2" charset="-122"/>
              </a:rPr>
              <a:t>（三）前庭功能障碍　</a:t>
            </a:r>
          </a:p>
          <a:p>
            <a:pPr lvl="1"/>
            <a:r>
              <a:rPr lang="zh-CN" altLang="en-US" dirty="0" smtClean="0"/>
              <a:t>梅尼埃综合征、晕车、晕船、基底动脉供血不足累计前庭神经核时均可发生呕吐</a:t>
            </a:r>
            <a:endParaRPr lang="en-US" altLang="zh-CN" dirty="0" smtClean="0"/>
          </a:p>
          <a:p>
            <a:pPr lvl="1"/>
            <a:r>
              <a:rPr lang="zh-CN" altLang="en-US" dirty="0" smtClean="0"/>
              <a:t>呕吐较重</a:t>
            </a:r>
            <a:r>
              <a:rPr lang="en-US" altLang="zh-CN" dirty="0" smtClean="0"/>
              <a:t>,</a:t>
            </a:r>
            <a:r>
              <a:rPr lang="zh-CN" altLang="en-US" dirty="0" smtClean="0"/>
              <a:t>并多伴有眩晕</a:t>
            </a:r>
          </a:p>
          <a:p>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788421664"/>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1"/>
          <p:cNvSpPr>
            <a:spLocks noGrp="1"/>
          </p:cNvSpPr>
          <p:nvPr>
            <p:ph type="title"/>
          </p:nvPr>
        </p:nvSpPr>
        <p:spPr/>
        <p:txBody>
          <a:bodyPr/>
          <a:lstStyle/>
          <a:p>
            <a:r>
              <a:rPr lang="zh-CN" altLang="en-US" b="1" smtClean="0">
                <a:ea typeface="宋体" panose="02010600030101010101" pitchFamily="2" charset="-122"/>
              </a:rPr>
              <a:t>四、伴随症状</a:t>
            </a:r>
          </a:p>
        </p:txBody>
      </p:sp>
      <p:sp>
        <p:nvSpPr>
          <p:cNvPr id="10243" name="内容占位符 2"/>
          <p:cNvSpPr>
            <a:spLocks noGrp="1"/>
          </p:cNvSpPr>
          <p:nvPr>
            <p:ph idx="1"/>
          </p:nvPr>
        </p:nvSpPr>
        <p:spPr>
          <a:xfrm>
            <a:off x="895350" y="1981200"/>
            <a:ext cx="8610600" cy="4876800"/>
          </a:xfrm>
        </p:spPr>
        <p:txBody>
          <a:bodyPr/>
          <a:lstStyle/>
          <a:p>
            <a:pPr>
              <a:buFont typeface="Wingdings" panose="05000000000000000000" pitchFamily="2" charset="2"/>
              <a:buNone/>
            </a:pPr>
            <a:r>
              <a:rPr lang="en-US" altLang="zh-CN" dirty="0" smtClean="0">
                <a:ea typeface="宋体" panose="02010600030101010101" pitchFamily="2" charset="-122"/>
              </a:rPr>
              <a:t>1.</a:t>
            </a:r>
            <a:r>
              <a:rPr lang="zh-CN" altLang="en-US" dirty="0" smtClean="0">
                <a:ea typeface="宋体" panose="02010600030101010101" pitchFamily="2" charset="-122"/>
              </a:rPr>
              <a:t>呕吐伴</a:t>
            </a:r>
            <a:r>
              <a:rPr lang="zh-CN" altLang="en-US" dirty="0" smtClean="0">
                <a:solidFill>
                  <a:srgbClr val="C00000"/>
                </a:solidFill>
                <a:ea typeface="宋体" panose="02010600030101010101" pitchFamily="2" charset="-122"/>
              </a:rPr>
              <a:t>腹痛、腹泻</a:t>
            </a:r>
          </a:p>
          <a:p>
            <a:pPr>
              <a:buFont typeface="Wingdings" panose="05000000000000000000" pitchFamily="2" charset="2"/>
              <a:buNone/>
            </a:pPr>
            <a:r>
              <a:rPr lang="en-US" altLang="zh-CN" dirty="0" smtClean="0">
                <a:ea typeface="宋体" panose="02010600030101010101" pitchFamily="2" charset="-122"/>
              </a:rPr>
              <a:t>2.</a:t>
            </a:r>
            <a:r>
              <a:rPr lang="zh-CN" altLang="en-US" dirty="0" smtClean="0">
                <a:ea typeface="宋体" panose="02010600030101010101" pitchFamily="2" charset="-122"/>
              </a:rPr>
              <a:t>呕吐伴</a:t>
            </a:r>
            <a:r>
              <a:rPr lang="zh-CN" altLang="en-US" dirty="0" smtClean="0">
                <a:solidFill>
                  <a:srgbClr val="C00000"/>
                </a:solidFill>
                <a:ea typeface="宋体" panose="02010600030101010101" pitchFamily="2" charset="-122"/>
              </a:rPr>
              <a:t>头痛及喷射性呕吐</a:t>
            </a:r>
          </a:p>
          <a:p>
            <a:pPr>
              <a:buFont typeface="Wingdings" panose="05000000000000000000" pitchFamily="2" charset="2"/>
              <a:buNone/>
            </a:pPr>
            <a:r>
              <a:rPr lang="en-US" altLang="zh-CN" dirty="0" smtClean="0">
                <a:ea typeface="宋体" panose="02010600030101010101" pitchFamily="2" charset="-122"/>
              </a:rPr>
              <a:t>3.</a:t>
            </a:r>
            <a:r>
              <a:rPr lang="zh-CN" altLang="en-US" dirty="0" smtClean="0">
                <a:ea typeface="宋体" panose="02010600030101010101" pitchFamily="2" charset="-122"/>
              </a:rPr>
              <a:t>呕吐伴</a:t>
            </a:r>
            <a:r>
              <a:rPr lang="zh-CN" altLang="en-US" dirty="0" smtClean="0">
                <a:solidFill>
                  <a:srgbClr val="C00000"/>
                </a:solidFill>
                <a:ea typeface="宋体" panose="02010600030101010101" pitchFamily="2" charset="-122"/>
              </a:rPr>
              <a:t>右上腹痛及发热、黄疸</a:t>
            </a:r>
          </a:p>
          <a:p>
            <a:pPr>
              <a:buFont typeface="Wingdings" panose="05000000000000000000" pitchFamily="2" charset="2"/>
              <a:buNone/>
            </a:pPr>
            <a:r>
              <a:rPr lang="en-US" altLang="zh-CN" dirty="0" smtClean="0">
                <a:ea typeface="宋体" panose="02010600030101010101" pitchFamily="2" charset="-122"/>
              </a:rPr>
              <a:t>4.</a:t>
            </a:r>
            <a:r>
              <a:rPr lang="zh-CN" altLang="en-US" dirty="0" smtClean="0">
                <a:ea typeface="宋体" panose="02010600030101010101" pitchFamily="2" charset="-122"/>
              </a:rPr>
              <a:t>呕吐伴</a:t>
            </a:r>
            <a:r>
              <a:rPr lang="zh-CN" altLang="en-US" dirty="0" smtClean="0">
                <a:solidFill>
                  <a:srgbClr val="C00000"/>
                </a:solidFill>
                <a:ea typeface="宋体" panose="02010600030101010101" pitchFamily="2" charset="-122"/>
              </a:rPr>
              <a:t>眩晕、眼球震颤 </a:t>
            </a:r>
          </a:p>
          <a:p>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360281531"/>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
          <p:cNvSpPr>
            <a:spLocks noGrp="1"/>
          </p:cNvSpPr>
          <p:nvPr>
            <p:ph type="title"/>
          </p:nvPr>
        </p:nvSpPr>
        <p:spPr/>
        <p:txBody>
          <a:bodyPr/>
          <a:lstStyle/>
          <a:p>
            <a:r>
              <a:rPr lang="en-US" altLang="zh-CN" b="1" smtClean="0">
                <a:ea typeface="宋体" panose="02010600030101010101" pitchFamily="2" charset="-122"/>
              </a:rPr>
              <a:t>五、</a:t>
            </a:r>
            <a:r>
              <a:rPr lang="zh-CN" altLang="en-US" b="1" smtClean="0">
                <a:ea typeface="宋体" panose="02010600030101010101" pitchFamily="2" charset="-122"/>
              </a:rPr>
              <a:t>身心反应</a:t>
            </a:r>
            <a:endParaRPr lang="zh-CN" altLang="en-US" smtClean="0">
              <a:ea typeface="宋体" panose="02010600030101010101" pitchFamily="2" charset="-122"/>
            </a:endParaRPr>
          </a:p>
        </p:txBody>
      </p:sp>
      <p:sp>
        <p:nvSpPr>
          <p:cNvPr id="11267" name="内容占位符 2"/>
          <p:cNvSpPr>
            <a:spLocks noGrp="1"/>
          </p:cNvSpPr>
          <p:nvPr>
            <p:ph idx="1"/>
          </p:nvPr>
        </p:nvSpPr>
        <p:spPr>
          <a:xfrm>
            <a:off x="816973" y="1919831"/>
            <a:ext cx="8610600" cy="3174682"/>
          </a:xfrm>
        </p:spPr>
        <p:txBody>
          <a:bodyPr/>
          <a:lstStyle/>
          <a:p>
            <a:pPr lvl="1">
              <a:buFont typeface="Wingdings" panose="05000000000000000000" pitchFamily="2" charset="2"/>
              <a:buNone/>
            </a:pPr>
            <a:r>
              <a:rPr lang="en-US" altLang="zh-CN" sz="3200" dirty="0">
                <a:solidFill>
                  <a:srgbClr val="C00000"/>
                </a:solidFill>
              </a:rPr>
              <a:t>1.</a:t>
            </a:r>
            <a:r>
              <a:rPr lang="zh-CN" altLang="en-US" sz="3200" dirty="0">
                <a:solidFill>
                  <a:srgbClr val="C00000"/>
                </a:solidFill>
              </a:rPr>
              <a:t>水、电解质及酸碱平衡紊乱　</a:t>
            </a:r>
          </a:p>
          <a:p>
            <a:pPr lvl="1">
              <a:buFont typeface="Wingdings" panose="05000000000000000000" pitchFamily="2" charset="2"/>
              <a:buNone/>
            </a:pPr>
            <a:r>
              <a:rPr lang="en-US" altLang="zh-CN" sz="3200" dirty="0">
                <a:solidFill>
                  <a:srgbClr val="C00000"/>
                </a:solidFill>
              </a:rPr>
              <a:t>2.</a:t>
            </a:r>
            <a:r>
              <a:rPr lang="zh-CN" altLang="en-US" sz="3200" dirty="0">
                <a:solidFill>
                  <a:srgbClr val="C00000"/>
                </a:solidFill>
              </a:rPr>
              <a:t>营养障碍　</a:t>
            </a:r>
          </a:p>
          <a:p>
            <a:pPr lvl="1">
              <a:buFont typeface="Wingdings" panose="05000000000000000000" pitchFamily="2" charset="2"/>
              <a:buNone/>
            </a:pPr>
            <a:r>
              <a:rPr lang="en-US" altLang="zh-CN" sz="3200" dirty="0">
                <a:solidFill>
                  <a:srgbClr val="C00000"/>
                </a:solidFill>
              </a:rPr>
              <a:t>3.</a:t>
            </a:r>
            <a:r>
              <a:rPr lang="zh-CN" altLang="en-US" sz="3200" dirty="0">
                <a:solidFill>
                  <a:srgbClr val="C00000"/>
                </a:solidFill>
              </a:rPr>
              <a:t>窒息或肺部感染　</a:t>
            </a:r>
          </a:p>
          <a:p>
            <a:pPr lvl="1">
              <a:buFont typeface="Wingdings" panose="05000000000000000000" pitchFamily="2" charset="2"/>
              <a:buNone/>
            </a:pPr>
            <a:r>
              <a:rPr lang="en-US" altLang="zh-CN" sz="3200" dirty="0">
                <a:solidFill>
                  <a:srgbClr val="C00000"/>
                </a:solidFill>
              </a:rPr>
              <a:t>4.</a:t>
            </a:r>
            <a:r>
              <a:rPr lang="zh-CN" altLang="en-US" sz="3200" dirty="0">
                <a:solidFill>
                  <a:srgbClr val="C00000"/>
                </a:solidFill>
              </a:rPr>
              <a:t>上消化道出血　</a:t>
            </a:r>
          </a:p>
          <a:p>
            <a:pPr lvl="1">
              <a:buFont typeface="Wingdings" panose="05000000000000000000" pitchFamily="2" charset="2"/>
              <a:buNone/>
            </a:pPr>
            <a:r>
              <a:rPr lang="en-US" altLang="zh-CN" sz="3200" dirty="0">
                <a:solidFill>
                  <a:srgbClr val="C00000"/>
                </a:solidFill>
              </a:rPr>
              <a:t>5.</a:t>
            </a:r>
            <a:r>
              <a:rPr lang="zh-CN" altLang="en-US" sz="3200" dirty="0">
                <a:solidFill>
                  <a:srgbClr val="C00000"/>
                </a:solidFill>
              </a:rPr>
              <a:t>心理反应　</a:t>
            </a:r>
          </a:p>
          <a:p>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127034993"/>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1"/>
          <p:cNvSpPr>
            <a:spLocks noGrp="1"/>
          </p:cNvSpPr>
          <p:nvPr>
            <p:ph type="title"/>
          </p:nvPr>
        </p:nvSpPr>
        <p:spPr/>
        <p:txBody>
          <a:bodyPr/>
          <a:lstStyle/>
          <a:p>
            <a:r>
              <a:rPr lang="en-US" altLang="zh-CN" b="1" smtClean="0">
                <a:ea typeface="宋体" panose="02010600030101010101" pitchFamily="2" charset="-122"/>
              </a:rPr>
              <a:t>六、</a:t>
            </a:r>
            <a:r>
              <a:rPr lang="zh-CN" altLang="en-US" b="1" smtClean="0">
                <a:ea typeface="宋体" panose="02010600030101010101" pitchFamily="2" charset="-122"/>
              </a:rPr>
              <a:t>护理评估要点</a:t>
            </a:r>
            <a:endParaRPr lang="zh-CN" altLang="en-US" smtClean="0">
              <a:ea typeface="宋体" panose="02010600030101010101" pitchFamily="2" charset="-122"/>
            </a:endParaRPr>
          </a:p>
        </p:txBody>
      </p:sp>
      <p:sp>
        <p:nvSpPr>
          <p:cNvPr id="12291" name="内容占位符 2"/>
          <p:cNvSpPr>
            <a:spLocks noGrp="1"/>
          </p:cNvSpPr>
          <p:nvPr>
            <p:ph idx="1"/>
          </p:nvPr>
        </p:nvSpPr>
        <p:spPr>
          <a:xfrm>
            <a:off x="764720" y="1266689"/>
            <a:ext cx="10064387" cy="4876800"/>
          </a:xfrm>
        </p:spPr>
        <p:txBody>
          <a:bodyPr/>
          <a:lstStyle/>
          <a:p>
            <a:pPr>
              <a:buFont typeface="Wingdings" panose="05000000000000000000" pitchFamily="2" charset="2"/>
              <a:buNone/>
            </a:pPr>
            <a:r>
              <a:rPr lang="zh-CN" altLang="en-US" dirty="0" smtClean="0">
                <a:solidFill>
                  <a:srgbClr val="C00000"/>
                </a:solidFill>
                <a:ea typeface="宋体" panose="02010600030101010101" pitchFamily="2" charset="-122"/>
              </a:rPr>
              <a:t>（一）主观资料</a:t>
            </a:r>
          </a:p>
          <a:p>
            <a:pPr lvl="1">
              <a:buFont typeface="Wingdings" panose="05000000000000000000" pitchFamily="2" charset="2"/>
              <a:buNone/>
            </a:pPr>
            <a:r>
              <a:rPr lang="en-US" altLang="zh-CN" dirty="0" smtClean="0"/>
              <a:t>1.</a:t>
            </a:r>
            <a:r>
              <a:rPr lang="zh-CN" altLang="en-US" dirty="0" smtClean="0"/>
              <a:t>恶心、呕吐表现　</a:t>
            </a:r>
            <a:endParaRPr lang="en-US" altLang="zh-CN" dirty="0" smtClean="0"/>
          </a:p>
          <a:p>
            <a:pPr lvl="2"/>
            <a:r>
              <a:rPr lang="zh-CN" altLang="en-US" dirty="0" smtClean="0"/>
              <a:t>恶心、呕吐发生时间、持续时间、发生缓急</a:t>
            </a:r>
            <a:endParaRPr lang="en-US" altLang="zh-CN" dirty="0" smtClean="0"/>
          </a:p>
          <a:p>
            <a:pPr lvl="2"/>
            <a:r>
              <a:rPr lang="zh-CN" altLang="en-US" dirty="0" smtClean="0"/>
              <a:t>呕吐次数、量、颜色、气味及混合物</a:t>
            </a:r>
            <a:endParaRPr lang="en-US" altLang="zh-CN" dirty="0" smtClean="0"/>
          </a:p>
          <a:p>
            <a:pPr lvl="2"/>
            <a:r>
              <a:rPr lang="zh-CN" altLang="en-US" dirty="0" smtClean="0"/>
              <a:t>呕吐前是否伴有恶心</a:t>
            </a:r>
            <a:endParaRPr lang="en-US" altLang="zh-CN" dirty="0" smtClean="0"/>
          </a:p>
          <a:p>
            <a:pPr lvl="2"/>
            <a:r>
              <a:rPr lang="zh-CN" altLang="en-US" dirty="0" smtClean="0"/>
              <a:t>呕吐与饮食的关系</a:t>
            </a:r>
            <a:endParaRPr lang="en-US" altLang="zh-CN" dirty="0" smtClean="0"/>
          </a:p>
          <a:p>
            <a:pPr lvl="2"/>
            <a:r>
              <a:rPr lang="zh-CN" altLang="en-US" dirty="0" smtClean="0"/>
              <a:t>有无伴随症状</a:t>
            </a:r>
          </a:p>
          <a:p>
            <a:pPr lvl="1">
              <a:buFont typeface="Wingdings" panose="05000000000000000000" pitchFamily="2" charset="2"/>
              <a:buNone/>
            </a:pPr>
            <a:r>
              <a:rPr lang="en-US" altLang="zh-CN" dirty="0" smtClean="0"/>
              <a:t>2.</a:t>
            </a:r>
            <a:r>
              <a:rPr lang="zh-CN" altLang="en-US" dirty="0" smtClean="0"/>
              <a:t>病因与诱因　</a:t>
            </a:r>
          </a:p>
          <a:p>
            <a:pPr lvl="1">
              <a:buFont typeface="Wingdings" panose="05000000000000000000" pitchFamily="2" charset="2"/>
              <a:buNone/>
            </a:pPr>
            <a:r>
              <a:rPr lang="en-US" altLang="zh-CN" dirty="0" smtClean="0"/>
              <a:t>3.</a:t>
            </a:r>
            <a:r>
              <a:rPr lang="zh-CN" altLang="en-US" dirty="0" smtClean="0"/>
              <a:t>恶心、呕吐引起的身心反应　</a:t>
            </a:r>
          </a:p>
          <a:p>
            <a:pPr lvl="1">
              <a:buFont typeface="Wingdings" panose="05000000000000000000" pitchFamily="2" charset="2"/>
              <a:buNone/>
            </a:pPr>
            <a:r>
              <a:rPr lang="en-US" altLang="zh-CN" dirty="0" smtClean="0"/>
              <a:t>4.</a:t>
            </a:r>
            <a:r>
              <a:rPr lang="zh-CN" altLang="en-US" dirty="0" smtClean="0"/>
              <a:t>诊疗、护理经过　</a:t>
            </a:r>
          </a:p>
          <a:p>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058429766"/>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
          <p:cNvSpPr>
            <a:spLocks noGrp="1"/>
          </p:cNvSpPr>
          <p:nvPr>
            <p:ph type="title"/>
          </p:nvPr>
        </p:nvSpPr>
        <p:spPr/>
        <p:txBody>
          <a:bodyPr/>
          <a:lstStyle/>
          <a:p>
            <a:r>
              <a:rPr lang="en-US" altLang="zh-CN" b="1" smtClean="0">
                <a:ea typeface="宋体" panose="02010600030101010101" pitchFamily="2" charset="-122"/>
              </a:rPr>
              <a:t>六、</a:t>
            </a:r>
            <a:r>
              <a:rPr lang="zh-CN" altLang="en-US" b="1" smtClean="0">
                <a:ea typeface="宋体" panose="02010600030101010101" pitchFamily="2" charset="-122"/>
              </a:rPr>
              <a:t>护理评估要点</a:t>
            </a:r>
            <a:endParaRPr lang="zh-CN" altLang="en-US" smtClean="0">
              <a:ea typeface="宋体" panose="02010600030101010101" pitchFamily="2" charset="-122"/>
            </a:endParaRPr>
          </a:p>
        </p:txBody>
      </p:sp>
      <p:sp>
        <p:nvSpPr>
          <p:cNvPr id="13315" name="内容占位符 2"/>
          <p:cNvSpPr>
            <a:spLocks noGrp="1"/>
          </p:cNvSpPr>
          <p:nvPr>
            <p:ph idx="1"/>
          </p:nvPr>
        </p:nvSpPr>
        <p:spPr>
          <a:xfrm>
            <a:off x="693284" y="1508760"/>
            <a:ext cx="8610600" cy="4876800"/>
          </a:xfrm>
        </p:spPr>
        <p:txBody>
          <a:bodyPr/>
          <a:lstStyle/>
          <a:p>
            <a:pPr>
              <a:spcBef>
                <a:spcPts val="600"/>
              </a:spcBef>
              <a:buNone/>
            </a:pPr>
            <a:r>
              <a:rPr lang="zh-CN" altLang="en-US" dirty="0" smtClean="0">
                <a:solidFill>
                  <a:srgbClr val="C00000"/>
                </a:solidFill>
                <a:ea typeface="宋体" panose="02010600030101010101" pitchFamily="2" charset="-122"/>
              </a:rPr>
              <a:t>（二）客观资料</a:t>
            </a:r>
          </a:p>
          <a:p>
            <a:pPr lvl="1">
              <a:spcBef>
                <a:spcPts val="600"/>
              </a:spcBef>
              <a:buNone/>
            </a:pPr>
            <a:r>
              <a:rPr lang="en-US" altLang="zh-CN" dirty="0" smtClean="0"/>
              <a:t>1.</a:t>
            </a:r>
            <a:r>
              <a:rPr lang="zh-CN" altLang="en-US" dirty="0" smtClean="0"/>
              <a:t>身体评估</a:t>
            </a:r>
            <a:endParaRPr lang="en-US" altLang="zh-CN" dirty="0" smtClean="0"/>
          </a:p>
          <a:p>
            <a:pPr lvl="2">
              <a:spcBef>
                <a:spcPts val="600"/>
              </a:spcBef>
            </a:pPr>
            <a:r>
              <a:rPr lang="zh-CN" altLang="en-US" dirty="0" smtClean="0"/>
              <a:t>生命体征、体重、神志状态</a:t>
            </a:r>
            <a:endParaRPr lang="en-US" altLang="zh-CN" dirty="0" smtClean="0"/>
          </a:p>
          <a:p>
            <a:pPr lvl="2">
              <a:spcBef>
                <a:spcPts val="600"/>
              </a:spcBef>
            </a:pPr>
            <a:r>
              <a:rPr lang="zh-CN" altLang="en-US" dirty="0" smtClean="0"/>
              <a:t>皮肤弹性、有无黄疸</a:t>
            </a:r>
            <a:endParaRPr lang="en-US" altLang="zh-CN" dirty="0" smtClean="0"/>
          </a:p>
          <a:p>
            <a:pPr lvl="2">
              <a:spcBef>
                <a:spcPts val="600"/>
              </a:spcBef>
            </a:pPr>
            <a:r>
              <a:rPr lang="zh-CN" altLang="en-US" dirty="0" smtClean="0"/>
              <a:t>眼球震颤、瞳孔大小</a:t>
            </a:r>
            <a:endParaRPr lang="en-US" altLang="zh-CN" dirty="0" smtClean="0"/>
          </a:p>
          <a:p>
            <a:pPr lvl="2">
              <a:spcBef>
                <a:spcPts val="600"/>
              </a:spcBef>
            </a:pPr>
            <a:r>
              <a:rPr lang="zh-CN" altLang="en-US" dirty="0" smtClean="0"/>
              <a:t>腹部体征</a:t>
            </a:r>
            <a:endParaRPr lang="en-US" altLang="zh-CN" dirty="0" smtClean="0"/>
          </a:p>
          <a:p>
            <a:pPr lvl="2">
              <a:spcBef>
                <a:spcPts val="600"/>
              </a:spcBef>
            </a:pPr>
            <a:r>
              <a:rPr lang="zh-CN" altLang="en-US" dirty="0" smtClean="0"/>
              <a:t>脑膜刺激征等</a:t>
            </a:r>
          </a:p>
          <a:p>
            <a:pPr>
              <a:spcBef>
                <a:spcPts val="600"/>
              </a:spcBef>
            </a:pPr>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573398307"/>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1"/>
          <p:cNvSpPr>
            <a:spLocks noGrp="1"/>
          </p:cNvSpPr>
          <p:nvPr>
            <p:ph type="title"/>
          </p:nvPr>
        </p:nvSpPr>
        <p:spPr/>
        <p:txBody>
          <a:bodyPr/>
          <a:lstStyle/>
          <a:p>
            <a:r>
              <a:rPr lang="zh-CN" altLang="en-US" b="1" smtClean="0">
                <a:ea typeface="宋体" panose="02010600030101010101" pitchFamily="2" charset="-122"/>
              </a:rPr>
              <a:t>六、护理评估要点</a:t>
            </a:r>
            <a:endParaRPr lang="zh-CN" altLang="en-US" smtClean="0">
              <a:ea typeface="宋体" panose="02010600030101010101" pitchFamily="2" charset="-122"/>
            </a:endParaRPr>
          </a:p>
        </p:txBody>
      </p:sp>
      <p:sp>
        <p:nvSpPr>
          <p:cNvPr id="14339" name="内容占位符 2"/>
          <p:cNvSpPr>
            <a:spLocks noGrp="1"/>
          </p:cNvSpPr>
          <p:nvPr>
            <p:ph idx="1"/>
          </p:nvPr>
        </p:nvSpPr>
        <p:spPr>
          <a:xfrm>
            <a:off x="803910" y="1527947"/>
            <a:ext cx="8610600" cy="4876800"/>
          </a:xfrm>
        </p:spPr>
        <p:txBody>
          <a:bodyPr/>
          <a:lstStyle/>
          <a:p>
            <a:pPr lvl="1">
              <a:buFont typeface="Wingdings" panose="05000000000000000000" pitchFamily="2" charset="2"/>
              <a:buNone/>
            </a:pPr>
            <a:r>
              <a:rPr lang="en-US" altLang="zh-CN" dirty="0" smtClean="0"/>
              <a:t>2.</a:t>
            </a:r>
            <a:r>
              <a:rPr lang="zh-CN" altLang="en-US" dirty="0" smtClean="0"/>
              <a:t>实验室检查</a:t>
            </a:r>
            <a:endParaRPr lang="en-US" altLang="zh-CN" dirty="0" smtClean="0"/>
          </a:p>
          <a:p>
            <a:pPr lvl="2"/>
            <a:r>
              <a:rPr lang="zh-CN" altLang="en-US" dirty="0" smtClean="0"/>
              <a:t>血、尿及便常规、尿酮体</a:t>
            </a:r>
            <a:endParaRPr lang="en-US" altLang="zh-CN" dirty="0" smtClean="0"/>
          </a:p>
          <a:p>
            <a:pPr lvl="2"/>
            <a:r>
              <a:rPr lang="zh-CN" altLang="en-US" dirty="0" smtClean="0"/>
              <a:t>血清电解质</a:t>
            </a:r>
            <a:endParaRPr lang="en-US" altLang="zh-CN" dirty="0" smtClean="0"/>
          </a:p>
          <a:p>
            <a:pPr lvl="2"/>
            <a:r>
              <a:rPr lang="zh-CN" altLang="en-US" dirty="0" smtClean="0"/>
              <a:t>肝、肾功能检查</a:t>
            </a:r>
          </a:p>
          <a:p>
            <a:pPr lvl="1">
              <a:buFont typeface="Wingdings" panose="05000000000000000000" pitchFamily="2" charset="2"/>
              <a:buNone/>
            </a:pPr>
            <a:r>
              <a:rPr lang="en-US" altLang="zh-CN" dirty="0" smtClean="0"/>
              <a:t>3.</a:t>
            </a:r>
            <a:r>
              <a:rPr lang="zh-CN" altLang="en-US" dirty="0" smtClean="0"/>
              <a:t>其他检查</a:t>
            </a:r>
            <a:endParaRPr lang="en-US" altLang="zh-CN" dirty="0" smtClean="0"/>
          </a:p>
          <a:p>
            <a:pPr lvl="2"/>
            <a:r>
              <a:rPr lang="zh-CN" altLang="en-US" dirty="0" smtClean="0"/>
              <a:t>心电图</a:t>
            </a:r>
            <a:endParaRPr lang="en-US" altLang="zh-CN" dirty="0" smtClean="0"/>
          </a:p>
          <a:p>
            <a:pPr lvl="2"/>
            <a:r>
              <a:rPr lang="zh-CN" altLang="en-US" dirty="0" smtClean="0"/>
              <a:t>胸腹部</a:t>
            </a:r>
            <a:r>
              <a:rPr lang="en-US" altLang="zh-CN" dirty="0" smtClean="0"/>
              <a:t>X</a:t>
            </a:r>
            <a:r>
              <a:rPr lang="zh-CN" altLang="en-US" dirty="0" smtClean="0"/>
              <a:t>线检查</a:t>
            </a:r>
            <a:endParaRPr lang="en-US" altLang="zh-CN" dirty="0" smtClean="0"/>
          </a:p>
          <a:p>
            <a:pPr lvl="2"/>
            <a:r>
              <a:rPr lang="en-US" altLang="zh-CN" dirty="0" smtClean="0"/>
              <a:t>B</a:t>
            </a:r>
            <a:r>
              <a:rPr lang="zh-CN" altLang="en-US" dirty="0" smtClean="0"/>
              <a:t>型超声波检查</a:t>
            </a:r>
            <a:endParaRPr lang="en-US" altLang="zh-CN" dirty="0" smtClean="0"/>
          </a:p>
          <a:p>
            <a:pPr lvl="2"/>
            <a:r>
              <a:rPr lang="zh-CN" altLang="en-US" dirty="0" smtClean="0"/>
              <a:t>纤维内镜</a:t>
            </a:r>
            <a:endParaRPr lang="en-US" altLang="zh-CN" dirty="0" smtClean="0"/>
          </a:p>
          <a:p>
            <a:pPr lvl="2"/>
            <a:r>
              <a:rPr lang="zh-CN" altLang="en-US" dirty="0" smtClean="0"/>
              <a:t>脑脊液检查等</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572689794"/>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标题 1"/>
          <p:cNvSpPr>
            <a:spLocks noGrp="1"/>
          </p:cNvSpPr>
          <p:nvPr>
            <p:ph type="title"/>
          </p:nvPr>
        </p:nvSpPr>
        <p:spPr/>
        <p:txBody>
          <a:bodyPr/>
          <a:lstStyle/>
          <a:p>
            <a:r>
              <a:rPr lang="en-US" altLang="zh-CN" b="1" smtClean="0">
                <a:ea typeface="宋体" panose="02010600030101010101" pitchFamily="2" charset="-122"/>
              </a:rPr>
              <a:t>七、</a:t>
            </a:r>
            <a:r>
              <a:rPr lang="zh-CN" altLang="en-US" b="1" smtClean="0">
                <a:ea typeface="宋体" panose="02010600030101010101" pitchFamily="2" charset="-122"/>
              </a:rPr>
              <a:t>相关护理诊断</a:t>
            </a:r>
            <a:endParaRPr lang="zh-CN" altLang="en-US" smtClean="0">
              <a:ea typeface="宋体" panose="02010600030101010101" pitchFamily="2" charset="-122"/>
            </a:endParaRPr>
          </a:p>
        </p:txBody>
      </p:sp>
      <p:sp>
        <p:nvSpPr>
          <p:cNvPr id="15363" name="内容占位符 2"/>
          <p:cNvSpPr>
            <a:spLocks noGrp="1"/>
          </p:cNvSpPr>
          <p:nvPr>
            <p:ph idx="1"/>
          </p:nvPr>
        </p:nvSpPr>
        <p:spPr>
          <a:xfrm>
            <a:off x="738594" y="1684701"/>
            <a:ext cx="10469337" cy="4876800"/>
          </a:xfrm>
        </p:spPr>
        <p:txBody>
          <a:bodyPr/>
          <a:lstStyle/>
          <a:p>
            <a:pPr>
              <a:buFont typeface="Wingdings" panose="05000000000000000000" pitchFamily="2" charset="2"/>
              <a:buNone/>
            </a:pPr>
            <a:r>
              <a:rPr lang="en-US" altLang="zh-CN" sz="2800" dirty="0">
                <a:solidFill>
                  <a:srgbClr val="C00000"/>
                </a:solidFill>
                <a:latin typeface="华文楷体" panose="02010600040101010101" pitchFamily="2" charset="-122"/>
                <a:ea typeface="华文楷体" panose="02010600040101010101" pitchFamily="2" charset="-122"/>
              </a:rPr>
              <a:t>1.</a:t>
            </a:r>
            <a:r>
              <a:rPr lang="zh-CN" altLang="en-US" sz="2800" dirty="0">
                <a:solidFill>
                  <a:srgbClr val="C00000"/>
                </a:solidFill>
                <a:latin typeface="华文楷体" panose="02010600040101010101" pitchFamily="2" charset="-122"/>
                <a:ea typeface="华文楷体" panose="02010600040101010101" pitchFamily="2" charset="-122"/>
              </a:rPr>
              <a:t>舒适度减弱：恶心、呕吐：</a:t>
            </a:r>
            <a:r>
              <a:rPr lang="zh-CN" altLang="en-US" sz="2800" dirty="0">
                <a:solidFill>
                  <a:srgbClr val="0070C0"/>
                </a:solidFill>
                <a:latin typeface="华文楷体" panose="02010600040101010101" pitchFamily="2" charset="-122"/>
                <a:ea typeface="华文楷体" panose="02010600040101010101" pitchFamily="2" charset="-122"/>
              </a:rPr>
              <a:t>与颅内压增髙有关；与肝炎有关</a:t>
            </a:r>
            <a:r>
              <a:rPr lang="zh-CN" altLang="en-US" sz="2800" dirty="0" smtClean="0">
                <a:solidFill>
                  <a:srgbClr val="0070C0"/>
                </a:solidFill>
                <a:latin typeface="华文楷体" panose="02010600040101010101" pitchFamily="2" charset="-122"/>
                <a:ea typeface="华文楷体" panose="02010600040101010101" pitchFamily="2" charset="-122"/>
              </a:rPr>
              <a:t>等</a:t>
            </a:r>
            <a:endParaRPr lang="zh-CN" altLang="en-US" sz="2800" dirty="0">
              <a:solidFill>
                <a:srgbClr val="0070C0"/>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en-US" altLang="zh-CN" sz="2800" dirty="0">
                <a:solidFill>
                  <a:srgbClr val="C00000"/>
                </a:solidFill>
                <a:latin typeface="华文楷体" panose="02010600040101010101" pitchFamily="2" charset="-122"/>
                <a:ea typeface="华文楷体" panose="02010600040101010101" pitchFamily="2" charset="-122"/>
              </a:rPr>
              <a:t>2.</a:t>
            </a:r>
            <a:r>
              <a:rPr lang="zh-CN" altLang="en-US" sz="2800" dirty="0">
                <a:solidFill>
                  <a:srgbClr val="C00000"/>
                </a:solidFill>
                <a:latin typeface="华文楷体" panose="02010600040101010101" pitchFamily="2" charset="-122"/>
                <a:ea typeface="华文楷体" panose="02010600040101010101" pitchFamily="2" charset="-122"/>
              </a:rPr>
              <a:t>体液不足</a:t>
            </a:r>
            <a:r>
              <a:rPr lang="en-US" altLang="zh-CN" sz="2800" dirty="0">
                <a:solidFill>
                  <a:srgbClr val="C00000"/>
                </a:solidFill>
                <a:latin typeface="华文楷体" panose="02010600040101010101" pitchFamily="2" charset="-122"/>
                <a:ea typeface="华文楷体" panose="02010600040101010101" pitchFamily="2" charset="-122"/>
              </a:rPr>
              <a:t>/</a:t>
            </a:r>
            <a:r>
              <a:rPr lang="zh-CN" altLang="en-US" sz="2800" dirty="0">
                <a:solidFill>
                  <a:srgbClr val="C00000"/>
                </a:solidFill>
                <a:latin typeface="华文楷体" panose="02010600040101010101" pitchFamily="2" charset="-122"/>
                <a:ea typeface="华文楷体" panose="02010600040101010101" pitchFamily="2" charset="-122"/>
              </a:rPr>
              <a:t>有体液不足的危险：</a:t>
            </a:r>
            <a:r>
              <a:rPr lang="zh-CN" altLang="en-US" sz="2800" dirty="0">
                <a:solidFill>
                  <a:srgbClr val="0070C0"/>
                </a:solidFill>
                <a:latin typeface="华文楷体" panose="02010600040101010101" pitchFamily="2" charset="-122"/>
                <a:ea typeface="华文楷体" panose="02010600040101010101" pitchFamily="2" charset="-122"/>
              </a:rPr>
              <a:t>与呕吐引起体液丢失过多有关；与呕吐所致液体摄入减少</a:t>
            </a:r>
            <a:r>
              <a:rPr lang="zh-CN" altLang="en-US" sz="2800" dirty="0" smtClean="0">
                <a:solidFill>
                  <a:srgbClr val="0070C0"/>
                </a:solidFill>
                <a:latin typeface="华文楷体" panose="02010600040101010101" pitchFamily="2" charset="-122"/>
                <a:ea typeface="华文楷体" panose="02010600040101010101" pitchFamily="2" charset="-122"/>
              </a:rPr>
              <a:t>有关</a:t>
            </a:r>
            <a:endParaRPr lang="zh-CN" altLang="en-US" sz="2800" dirty="0">
              <a:solidFill>
                <a:srgbClr val="0070C0"/>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en-US" altLang="zh-CN" sz="2800" dirty="0">
                <a:solidFill>
                  <a:srgbClr val="C00000"/>
                </a:solidFill>
                <a:latin typeface="华文楷体" panose="02010600040101010101" pitchFamily="2" charset="-122"/>
                <a:ea typeface="华文楷体" panose="02010600040101010101" pitchFamily="2" charset="-122"/>
              </a:rPr>
              <a:t>3.</a:t>
            </a:r>
            <a:r>
              <a:rPr lang="zh-CN" altLang="en-US" sz="2800" dirty="0">
                <a:solidFill>
                  <a:srgbClr val="C00000"/>
                </a:solidFill>
                <a:latin typeface="华文楷体" panose="02010600040101010101" pitchFamily="2" charset="-122"/>
                <a:ea typeface="华文楷体" panose="02010600040101010101" pitchFamily="2" charset="-122"/>
              </a:rPr>
              <a:t>营养失调：低于机体需要量：</a:t>
            </a:r>
            <a:r>
              <a:rPr lang="zh-CN" altLang="en-US" sz="2800" dirty="0">
                <a:solidFill>
                  <a:srgbClr val="0070C0"/>
                </a:solidFill>
                <a:latin typeface="华文楷体" panose="02010600040101010101" pitchFamily="2" charset="-122"/>
                <a:ea typeface="华文楷体" panose="02010600040101010101" pitchFamily="2" charset="-122"/>
              </a:rPr>
              <a:t>与呕吐及营养物质摄入减少</a:t>
            </a:r>
            <a:r>
              <a:rPr lang="zh-CN" altLang="en-US" sz="2800" dirty="0" smtClean="0">
                <a:solidFill>
                  <a:srgbClr val="0070C0"/>
                </a:solidFill>
                <a:latin typeface="华文楷体" panose="02010600040101010101" pitchFamily="2" charset="-122"/>
                <a:ea typeface="华文楷体" panose="02010600040101010101" pitchFamily="2" charset="-122"/>
              </a:rPr>
              <a:t>有关</a:t>
            </a:r>
            <a:endParaRPr lang="zh-CN" altLang="en-US" sz="2800" dirty="0">
              <a:solidFill>
                <a:srgbClr val="0070C0"/>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en-US" altLang="zh-CN" sz="2800" dirty="0">
                <a:solidFill>
                  <a:srgbClr val="C00000"/>
                </a:solidFill>
                <a:latin typeface="华文楷体" panose="02010600040101010101" pitchFamily="2" charset="-122"/>
                <a:ea typeface="华文楷体" panose="02010600040101010101" pitchFamily="2" charset="-122"/>
              </a:rPr>
              <a:t>4.</a:t>
            </a:r>
            <a:r>
              <a:rPr lang="zh-CN" altLang="en-US" sz="2800" dirty="0">
                <a:solidFill>
                  <a:srgbClr val="C00000"/>
                </a:solidFill>
                <a:latin typeface="华文楷体" panose="02010600040101010101" pitchFamily="2" charset="-122"/>
                <a:ea typeface="华文楷体" panose="02010600040101010101" pitchFamily="2" charset="-122"/>
              </a:rPr>
              <a:t>潜在并发症：</a:t>
            </a:r>
            <a:r>
              <a:rPr lang="zh-CN" altLang="en-US" sz="2800" dirty="0">
                <a:solidFill>
                  <a:srgbClr val="0070C0"/>
                </a:solidFill>
                <a:latin typeface="华文楷体" panose="02010600040101010101" pitchFamily="2" charset="-122"/>
                <a:ea typeface="华文楷体" panose="02010600040101010101" pitchFamily="2" charset="-122"/>
              </a:rPr>
              <a:t>窒息、肺部</a:t>
            </a:r>
            <a:r>
              <a:rPr lang="zh-CN" altLang="en-US" sz="2800" dirty="0" smtClean="0">
                <a:solidFill>
                  <a:srgbClr val="0070C0"/>
                </a:solidFill>
                <a:latin typeface="华文楷体" panose="02010600040101010101" pitchFamily="2" charset="-122"/>
                <a:ea typeface="华文楷体" panose="02010600040101010101" pitchFamily="2" charset="-122"/>
              </a:rPr>
              <a:t>感染</a:t>
            </a:r>
            <a:endParaRPr lang="zh-CN" altLang="en-US" dirty="0" smtClean="0">
              <a:latin typeface="华文楷体" panose="02010600040101010101" pitchFamily="2" charset="-122"/>
              <a:ea typeface="华文楷体" panose="0201060004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14044153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六、伴随症状</a:t>
            </a:r>
            <a:endParaRPr lang="zh-CN" altLang="en-US" dirty="0"/>
          </a:p>
        </p:txBody>
      </p:sp>
      <p:sp>
        <p:nvSpPr>
          <p:cNvPr id="3" name="内容占位符 2"/>
          <p:cNvSpPr>
            <a:spLocks noGrp="1"/>
          </p:cNvSpPr>
          <p:nvPr>
            <p:ph idx="1"/>
          </p:nvPr>
        </p:nvSpPr>
        <p:spPr>
          <a:xfrm>
            <a:off x="406400" y="1981200"/>
            <a:ext cx="11480800" cy="4287398"/>
          </a:xfrm>
        </p:spPr>
        <p:txBody>
          <a:bodyPr/>
          <a:lstStyle/>
          <a:p>
            <a:pPr lvl="1">
              <a:buNone/>
            </a:pPr>
            <a:r>
              <a:rPr lang="en-US" altLang="zh-CN" dirty="0" smtClean="0"/>
              <a:t>1.</a:t>
            </a:r>
            <a:r>
              <a:rPr lang="zh-CN" altLang="en-US" dirty="0" smtClean="0"/>
              <a:t> 发热</a:t>
            </a:r>
            <a:r>
              <a:rPr lang="zh-CN" altLang="en-US" dirty="0" smtClean="0">
                <a:solidFill>
                  <a:srgbClr val="C00000"/>
                </a:solidFill>
              </a:rPr>
              <a:t>伴皮疹</a:t>
            </a:r>
          </a:p>
          <a:p>
            <a:pPr lvl="1">
              <a:buNone/>
            </a:pPr>
            <a:r>
              <a:rPr lang="en-US" altLang="zh-CN" dirty="0" smtClean="0"/>
              <a:t>2. </a:t>
            </a:r>
            <a:r>
              <a:rPr lang="zh-CN" altLang="en-US" dirty="0" smtClean="0"/>
              <a:t>发热</a:t>
            </a:r>
            <a:r>
              <a:rPr lang="zh-CN" altLang="en-US" dirty="0" smtClean="0">
                <a:solidFill>
                  <a:srgbClr val="C00000"/>
                </a:solidFill>
              </a:rPr>
              <a:t>伴出血倾向</a:t>
            </a:r>
          </a:p>
          <a:p>
            <a:pPr lvl="1">
              <a:buNone/>
            </a:pPr>
            <a:r>
              <a:rPr lang="en-US" altLang="zh-CN" dirty="0" smtClean="0"/>
              <a:t>3. </a:t>
            </a:r>
            <a:r>
              <a:rPr lang="zh-CN" altLang="en-US" dirty="0" smtClean="0"/>
              <a:t>发热</a:t>
            </a:r>
            <a:r>
              <a:rPr lang="zh-CN" altLang="en-US" dirty="0" smtClean="0">
                <a:solidFill>
                  <a:srgbClr val="C00000"/>
                </a:solidFill>
              </a:rPr>
              <a:t>伴关节肿痛</a:t>
            </a:r>
          </a:p>
          <a:p>
            <a:pPr lvl="1">
              <a:buNone/>
            </a:pPr>
            <a:r>
              <a:rPr lang="en-US" altLang="zh-CN" dirty="0" smtClean="0"/>
              <a:t>4. </a:t>
            </a:r>
            <a:r>
              <a:rPr lang="zh-CN" altLang="en-US" dirty="0" smtClean="0"/>
              <a:t>发热</a:t>
            </a:r>
            <a:r>
              <a:rPr lang="zh-CN" altLang="en-US" dirty="0" smtClean="0">
                <a:solidFill>
                  <a:srgbClr val="C00000"/>
                </a:solidFill>
              </a:rPr>
              <a:t>伴淋巴结、肝、脾大</a:t>
            </a:r>
          </a:p>
          <a:p>
            <a:endParaRPr lang="zh-CN" altLang="en-US" dirty="0" smtClean="0"/>
          </a:p>
        </p:txBody>
      </p:sp>
      <p:sp>
        <p:nvSpPr>
          <p:cNvPr id="4" name="日期占位符 3"/>
          <p:cNvSpPr>
            <a:spLocks noGrp="1"/>
          </p:cNvSpPr>
          <p:nvPr>
            <p:ph type="dt" sz="half" idx="11"/>
          </p:nvPr>
        </p:nvSpPr>
        <p:spPr/>
        <p:txBody>
          <a:bodyPr/>
          <a:lstStyle/>
          <a:p>
            <a:pPr>
              <a:defRPr/>
            </a:pPr>
            <a:r>
              <a:rPr lang="en-US" smtClean="0">
                <a:solidFill>
                  <a:srgbClr val="FFFFFF"/>
                </a:solidFill>
              </a:rPr>
              <a:t>www.pumpress.com.cn</a:t>
            </a:r>
            <a:endParaRPr lang="en-US">
              <a:solidFill>
                <a:srgbClr val="FFFFFF"/>
              </a:solidFill>
            </a:endParaRPr>
          </a:p>
        </p:txBody>
      </p:sp>
    </p:spTree>
    <p:extLst>
      <p:ext uri="{BB962C8B-B14F-4D97-AF65-F5344CB8AC3E}">
        <p14:creationId xmlns="" xmlns:p14="http://schemas.microsoft.com/office/powerpoint/2010/main" val="1529699374"/>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1"/>
          <p:cNvSpPr>
            <a:spLocks noGrp="1"/>
          </p:cNvSpPr>
          <p:nvPr>
            <p:ph type="ctrTitle"/>
          </p:nvPr>
        </p:nvSpPr>
        <p:spPr/>
        <p:txBody>
          <a:bodyPr/>
          <a:lstStyle/>
          <a:p>
            <a:r>
              <a:rPr lang="zh-CN" altLang="en-US" sz="3600" dirty="0" smtClean="0">
                <a:latin typeface="+mj-ea"/>
              </a:rPr>
              <a:t>第十章  呕血与黑便</a:t>
            </a:r>
          </a:p>
        </p:txBody>
      </p:sp>
      <p:sp>
        <p:nvSpPr>
          <p:cNvPr id="3075" name="副标题 2"/>
          <p:cNvSpPr>
            <a:spLocks noGrp="1"/>
          </p:cNvSpPr>
          <p:nvPr>
            <p:ph type="subTitle" idx="1"/>
          </p:nvPr>
        </p:nvSpPr>
        <p:spPr/>
        <p:txBody>
          <a:bodyPr/>
          <a:lstStyle/>
          <a:p>
            <a:endParaRPr lang="zh-CN" altLang="en-US" smtClean="0">
              <a:ea typeface="宋体" panose="02010600030101010101" pitchFamily="2" charset="-122"/>
            </a:endParaRPr>
          </a:p>
        </p:txBody>
      </p:sp>
    </p:spTree>
    <p:extLst>
      <p:ext uri="{BB962C8B-B14F-4D97-AF65-F5344CB8AC3E}">
        <p14:creationId xmlns="" xmlns:p14="http://schemas.microsoft.com/office/powerpoint/2010/main" val="827622743"/>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标题 1"/>
          <p:cNvSpPr>
            <a:spLocks noGrp="1"/>
          </p:cNvSpPr>
          <p:nvPr>
            <p:ph type="title"/>
          </p:nvPr>
        </p:nvSpPr>
        <p:spPr/>
        <p:txBody>
          <a:bodyPr/>
          <a:lstStyle/>
          <a:p>
            <a:r>
              <a:rPr lang="zh-CN" altLang="en-US" b="1" smtClean="0">
                <a:ea typeface="宋体" panose="02010600030101010101" pitchFamily="2" charset="-122"/>
              </a:rPr>
              <a:t>一、概述</a:t>
            </a:r>
            <a:endParaRPr lang="zh-CN" altLang="en-US" smtClean="0">
              <a:ea typeface="宋体" panose="02010600030101010101" pitchFamily="2" charset="-122"/>
            </a:endParaRPr>
          </a:p>
        </p:txBody>
      </p:sp>
      <p:sp>
        <p:nvSpPr>
          <p:cNvPr id="4099" name="内容占位符 2"/>
          <p:cNvSpPr>
            <a:spLocks noGrp="1"/>
          </p:cNvSpPr>
          <p:nvPr>
            <p:ph idx="1"/>
          </p:nvPr>
        </p:nvSpPr>
        <p:spPr>
          <a:xfrm>
            <a:off x="816973" y="1423444"/>
            <a:ext cx="10390958" cy="4876800"/>
          </a:xfrm>
        </p:spPr>
        <p:txBody>
          <a:bodyPr/>
          <a:lstStyle/>
          <a:p>
            <a:r>
              <a:rPr lang="zh-CN" altLang="en-US" dirty="0" smtClean="0">
                <a:solidFill>
                  <a:srgbClr val="C00000"/>
                </a:solidFill>
                <a:ea typeface="宋体" panose="02010600030101010101" pitchFamily="2" charset="-122"/>
              </a:rPr>
              <a:t>呕血与黑便都是上消化道出血的症状</a:t>
            </a:r>
            <a:endParaRPr lang="en-US" altLang="zh-CN" dirty="0" smtClean="0">
              <a:solidFill>
                <a:srgbClr val="C00000"/>
              </a:solidFill>
              <a:ea typeface="宋体" panose="02010600030101010101" pitchFamily="2" charset="-122"/>
            </a:endParaRPr>
          </a:p>
          <a:p>
            <a:r>
              <a:rPr lang="zh-CN" altLang="en-US" dirty="0" smtClean="0">
                <a:solidFill>
                  <a:srgbClr val="C00000"/>
                </a:solidFill>
                <a:ea typeface="宋体" panose="02010600030101010101" pitchFamily="2" charset="-122"/>
              </a:rPr>
              <a:t>呕血</a:t>
            </a:r>
            <a:endParaRPr lang="en-US" altLang="zh-CN" dirty="0" smtClean="0">
              <a:solidFill>
                <a:srgbClr val="C00000"/>
              </a:solidFill>
              <a:ea typeface="宋体" panose="02010600030101010101" pitchFamily="2" charset="-122"/>
            </a:endParaRPr>
          </a:p>
          <a:p>
            <a:pPr lvl="1"/>
            <a:r>
              <a:rPr lang="zh-CN" altLang="en-US" dirty="0" smtClean="0"/>
              <a:t>是指屈氏韧带以上的消化道疾病或全身性疾病所致上消化道出血</a:t>
            </a:r>
            <a:r>
              <a:rPr lang="en-US" altLang="zh-CN" dirty="0" smtClean="0"/>
              <a:t>,</a:t>
            </a:r>
            <a:r>
              <a:rPr lang="zh-CN" altLang="en-US" dirty="0" smtClean="0"/>
              <a:t>血液经口腔呕出的现象</a:t>
            </a:r>
            <a:endParaRPr lang="en-US" altLang="zh-CN" dirty="0" smtClean="0"/>
          </a:p>
          <a:p>
            <a:r>
              <a:rPr lang="zh-CN" altLang="en-US" dirty="0" smtClean="0">
                <a:solidFill>
                  <a:srgbClr val="C00000"/>
                </a:solidFill>
                <a:ea typeface="宋体" panose="02010600030101010101" pitchFamily="2" charset="-122"/>
              </a:rPr>
              <a:t>黑便</a:t>
            </a:r>
            <a:endParaRPr lang="en-US" altLang="zh-CN" dirty="0" smtClean="0">
              <a:solidFill>
                <a:srgbClr val="C00000"/>
              </a:solidFill>
              <a:ea typeface="宋体" panose="02010600030101010101" pitchFamily="2" charset="-122"/>
            </a:endParaRPr>
          </a:p>
          <a:p>
            <a:pPr lvl="1"/>
            <a:r>
              <a:rPr lang="zh-CN" altLang="en-US" dirty="0" smtClean="0"/>
              <a:t>指上消化道出血时部分血液经肠道排出，因血红蛋白在肠道内与硫化物结合形成硫化亚铁，形成黑便</a:t>
            </a:r>
            <a:endParaRPr lang="en-US" altLang="zh-CN" dirty="0" smtClean="0"/>
          </a:p>
          <a:p>
            <a:pPr lvl="1"/>
            <a:r>
              <a:rPr lang="zh-CN" altLang="en-US" dirty="0" smtClean="0"/>
              <a:t>由于黑便附有黏液而发亮，类似柏油，又称</a:t>
            </a:r>
            <a:r>
              <a:rPr lang="zh-CN" altLang="en-US" dirty="0" smtClean="0">
                <a:solidFill>
                  <a:srgbClr val="C00000"/>
                </a:solidFill>
              </a:rPr>
              <a:t>柏油便</a:t>
            </a:r>
          </a:p>
          <a:p>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923339457"/>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title"/>
          </p:nvPr>
        </p:nvSpPr>
        <p:spPr/>
        <p:txBody>
          <a:bodyPr/>
          <a:lstStyle/>
          <a:p>
            <a:r>
              <a:rPr lang="en-US" altLang="zh-CN" b="1" smtClean="0">
                <a:ea typeface="宋体" panose="02010600030101010101" pitchFamily="2" charset="-122"/>
              </a:rPr>
              <a:t>二、</a:t>
            </a:r>
            <a:r>
              <a:rPr lang="zh-CN" altLang="en-US" b="1" smtClean="0">
                <a:ea typeface="宋体" panose="02010600030101010101" pitchFamily="2" charset="-122"/>
              </a:rPr>
              <a:t>常见病因</a:t>
            </a:r>
            <a:endParaRPr lang="zh-CN" altLang="en-US" smtClean="0">
              <a:ea typeface="宋体" panose="02010600030101010101" pitchFamily="2" charset="-122"/>
            </a:endParaRPr>
          </a:p>
        </p:txBody>
      </p:sp>
      <p:sp>
        <p:nvSpPr>
          <p:cNvPr id="5123" name="内容占位符 2"/>
          <p:cNvSpPr>
            <a:spLocks noGrp="1"/>
          </p:cNvSpPr>
          <p:nvPr>
            <p:ph idx="1"/>
          </p:nvPr>
        </p:nvSpPr>
        <p:spPr>
          <a:xfrm>
            <a:off x="190500" y="1345066"/>
            <a:ext cx="11688536" cy="4876800"/>
          </a:xfrm>
        </p:spPr>
        <p:txBody>
          <a:bodyPr/>
          <a:lstStyle/>
          <a:p>
            <a:pPr>
              <a:buFont typeface="Wingdings" panose="05000000000000000000" pitchFamily="2" charset="2"/>
              <a:buNone/>
            </a:pPr>
            <a:r>
              <a:rPr lang="zh-CN" altLang="en-US" dirty="0" smtClean="0">
                <a:solidFill>
                  <a:srgbClr val="C00000"/>
                </a:solidFill>
                <a:ea typeface="宋体" panose="02010600030101010101" pitchFamily="2" charset="-122"/>
              </a:rPr>
              <a:t>（一）消化系统疾病</a:t>
            </a:r>
          </a:p>
          <a:p>
            <a:pPr lvl="1">
              <a:buFont typeface="Wingdings" panose="05000000000000000000" pitchFamily="2" charset="2"/>
              <a:buNone/>
            </a:pPr>
            <a:r>
              <a:rPr lang="en-US" altLang="zh-CN" dirty="0" smtClean="0"/>
              <a:t>1.</a:t>
            </a:r>
            <a:r>
              <a:rPr lang="zh-CN" altLang="en-US" dirty="0" smtClean="0"/>
              <a:t>食管疾病　</a:t>
            </a:r>
          </a:p>
          <a:p>
            <a:pPr lvl="1">
              <a:buFont typeface="Wingdings" panose="05000000000000000000" pitchFamily="2" charset="2"/>
              <a:buNone/>
            </a:pPr>
            <a:r>
              <a:rPr lang="en-US" altLang="zh-CN" dirty="0" smtClean="0"/>
              <a:t>2.</a:t>
            </a:r>
            <a:r>
              <a:rPr lang="zh-CN" altLang="en-US" dirty="0" smtClean="0"/>
              <a:t>胃及十二指肠疾病　</a:t>
            </a:r>
          </a:p>
          <a:p>
            <a:pPr lvl="1">
              <a:buFont typeface="Wingdings" panose="05000000000000000000" pitchFamily="2" charset="2"/>
              <a:buNone/>
            </a:pPr>
            <a:r>
              <a:rPr lang="en-US" altLang="zh-CN" dirty="0" smtClean="0"/>
              <a:t>3.</a:t>
            </a:r>
            <a:r>
              <a:rPr lang="zh-CN" altLang="en-US" dirty="0" smtClean="0"/>
              <a:t>肝、胆和胰腺疾病　</a:t>
            </a:r>
          </a:p>
          <a:p>
            <a:pPr>
              <a:buFont typeface="Wingdings" panose="05000000000000000000" pitchFamily="2" charset="2"/>
              <a:buNone/>
            </a:pPr>
            <a:r>
              <a:rPr lang="zh-CN" altLang="en-US" dirty="0" smtClean="0">
                <a:solidFill>
                  <a:srgbClr val="C00000"/>
                </a:solidFill>
                <a:ea typeface="宋体" panose="02010600030101010101" pitchFamily="2" charset="-122"/>
              </a:rPr>
              <a:t>（二）血液系统疾病</a:t>
            </a:r>
          </a:p>
          <a:p>
            <a:pPr lvl="1"/>
            <a:r>
              <a:rPr lang="zh-CN" altLang="en-US" dirty="0" smtClean="0"/>
              <a:t>血小板减少性紫癜、白血病</a:t>
            </a:r>
            <a:r>
              <a:rPr lang="zh-CN" altLang="en-US" dirty="0" smtClean="0"/>
              <a:t>、</a:t>
            </a:r>
            <a:r>
              <a:rPr lang="zh-CN" altLang="en-US" dirty="0" smtClean="0"/>
              <a:t>弥散</a:t>
            </a:r>
            <a:r>
              <a:rPr lang="zh-CN" altLang="en-US" dirty="0" smtClean="0"/>
              <a:t>性血管内凝血</a:t>
            </a:r>
            <a:r>
              <a:rPr lang="zh-CN" altLang="en-US" dirty="0" smtClean="0"/>
              <a:t>及再生障碍性贫血等</a:t>
            </a:r>
          </a:p>
          <a:p>
            <a:pPr>
              <a:buFont typeface="Wingdings" panose="05000000000000000000" pitchFamily="2" charset="2"/>
              <a:buNone/>
            </a:pPr>
            <a:r>
              <a:rPr lang="zh-CN" altLang="en-US" dirty="0" smtClean="0">
                <a:solidFill>
                  <a:srgbClr val="C00000"/>
                </a:solidFill>
                <a:ea typeface="宋体" panose="02010600030101010101" pitchFamily="2" charset="-122"/>
              </a:rPr>
              <a:t>（三）其他全身性疾病</a:t>
            </a:r>
          </a:p>
          <a:p>
            <a:pPr lvl="1"/>
            <a:r>
              <a:rPr lang="zh-CN" altLang="en-US" dirty="0" smtClean="0"/>
              <a:t>尿毒症、某些传染病、呼吸功能及肝功能衰竭等</a:t>
            </a:r>
            <a:endParaRPr lang="zh-CN" altLang="en-US" b="1" dirty="0" smtClean="0">
              <a:solidFill>
                <a:srgbClr val="0070C0"/>
              </a:solidFill>
            </a:endParaRPr>
          </a:p>
          <a:p>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871627451"/>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1"/>
          <p:cNvSpPr>
            <a:spLocks noGrp="1"/>
          </p:cNvSpPr>
          <p:nvPr>
            <p:ph type="title"/>
          </p:nvPr>
        </p:nvSpPr>
        <p:spPr/>
        <p:txBody>
          <a:bodyPr/>
          <a:lstStyle/>
          <a:p>
            <a:r>
              <a:rPr lang="en-US" altLang="zh-CN" b="1" smtClean="0">
                <a:ea typeface="宋体" panose="02010600030101010101" pitchFamily="2" charset="-122"/>
              </a:rPr>
              <a:t>三、</a:t>
            </a:r>
            <a:r>
              <a:rPr lang="zh-CN" altLang="en-US" b="1" smtClean="0">
                <a:ea typeface="宋体" panose="02010600030101010101" pitchFamily="2" charset="-122"/>
              </a:rPr>
              <a:t>临床表现</a:t>
            </a:r>
            <a:endParaRPr lang="zh-CN" altLang="en-US" smtClean="0">
              <a:ea typeface="宋体" panose="02010600030101010101" pitchFamily="2" charset="-122"/>
            </a:endParaRPr>
          </a:p>
        </p:txBody>
      </p:sp>
      <p:sp>
        <p:nvSpPr>
          <p:cNvPr id="6147" name="内容占位符 2"/>
          <p:cNvSpPr>
            <a:spLocks noGrp="1"/>
          </p:cNvSpPr>
          <p:nvPr>
            <p:ph idx="1"/>
          </p:nvPr>
        </p:nvSpPr>
        <p:spPr>
          <a:xfrm>
            <a:off x="613954" y="1214438"/>
            <a:ext cx="9806396" cy="4876800"/>
          </a:xfrm>
        </p:spPr>
        <p:txBody>
          <a:bodyPr/>
          <a:lstStyle/>
          <a:p>
            <a:pPr>
              <a:buFont typeface="Wingdings" panose="05000000000000000000" pitchFamily="2" charset="2"/>
              <a:buNone/>
            </a:pPr>
            <a:r>
              <a:rPr lang="zh-CN" altLang="en-US" dirty="0" smtClean="0">
                <a:solidFill>
                  <a:srgbClr val="C00000"/>
                </a:solidFill>
                <a:ea typeface="宋体" panose="02010600030101010101" pitchFamily="2" charset="-122"/>
              </a:rPr>
              <a:t>（一）呕血与黑便</a:t>
            </a:r>
          </a:p>
          <a:p>
            <a:pPr lvl="1">
              <a:buFont typeface="Wingdings" panose="05000000000000000000" pitchFamily="2" charset="2"/>
              <a:buNone/>
            </a:pPr>
            <a:r>
              <a:rPr lang="en-US" altLang="zh-CN" dirty="0" smtClean="0"/>
              <a:t>1.</a:t>
            </a:r>
            <a:r>
              <a:rPr lang="zh-CN" altLang="en-US" dirty="0" smtClean="0"/>
              <a:t>呕血</a:t>
            </a:r>
            <a:endParaRPr lang="en-US" altLang="zh-CN" dirty="0" smtClean="0"/>
          </a:p>
          <a:p>
            <a:pPr lvl="2"/>
            <a:r>
              <a:rPr lang="zh-CN" altLang="en-US" sz="2800" dirty="0"/>
              <a:t>胃内积血量达到</a:t>
            </a:r>
            <a:r>
              <a:rPr lang="en-US" altLang="zh-CN" sz="2800" dirty="0">
                <a:solidFill>
                  <a:srgbClr val="C00000"/>
                </a:solidFill>
              </a:rPr>
              <a:t>300ml</a:t>
            </a:r>
            <a:r>
              <a:rPr lang="zh-CN" altLang="en-US" sz="2800" dirty="0">
                <a:solidFill>
                  <a:srgbClr val="C00000"/>
                </a:solidFill>
              </a:rPr>
              <a:t>左右</a:t>
            </a:r>
            <a:r>
              <a:rPr lang="zh-CN" altLang="en-US" sz="2800" dirty="0"/>
              <a:t>时</a:t>
            </a:r>
            <a:r>
              <a:rPr lang="en-US" altLang="zh-CN" sz="2800" dirty="0"/>
              <a:t>,</a:t>
            </a:r>
            <a:r>
              <a:rPr lang="zh-CN" altLang="en-US" sz="2800" dirty="0"/>
              <a:t>即可发生呕血</a:t>
            </a:r>
          </a:p>
          <a:p>
            <a:pPr lvl="2">
              <a:buFontTx/>
              <a:buNone/>
            </a:pPr>
            <a:r>
              <a:rPr lang="zh-CN" altLang="en-US" sz="2800" dirty="0" smtClean="0"/>
              <a:t>（</a:t>
            </a:r>
            <a:r>
              <a:rPr lang="en-US" altLang="zh-CN" sz="2800" dirty="0" smtClean="0"/>
              <a:t>1</a:t>
            </a:r>
            <a:r>
              <a:rPr lang="zh-CN" altLang="en-US" sz="2800" dirty="0" smtClean="0"/>
              <a:t>）血色</a:t>
            </a:r>
            <a:r>
              <a:rPr lang="zh-CN" altLang="en-US" sz="2800" dirty="0"/>
              <a:t>鲜红或混有血块</a:t>
            </a:r>
            <a:r>
              <a:rPr lang="en-US" altLang="zh-CN" sz="2800" dirty="0"/>
              <a:t>,</a:t>
            </a:r>
            <a:r>
              <a:rPr lang="zh-CN" altLang="en-US" sz="2800" dirty="0"/>
              <a:t>或为暗红色</a:t>
            </a:r>
            <a:endParaRPr lang="en-US" altLang="zh-CN" sz="2800" dirty="0"/>
          </a:p>
          <a:p>
            <a:pPr lvl="3"/>
            <a:r>
              <a:rPr lang="zh-CN" altLang="en-US" sz="2800" dirty="0"/>
              <a:t>表示出血量较大</a:t>
            </a:r>
            <a:r>
              <a:rPr lang="en-US" altLang="zh-CN" sz="2800" dirty="0"/>
              <a:t>,</a:t>
            </a:r>
            <a:r>
              <a:rPr lang="zh-CN" altLang="en-US" sz="2800" dirty="0"/>
              <a:t>且在胃内存留时间短</a:t>
            </a:r>
            <a:endParaRPr lang="en-US" altLang="zh-CN" sz="2800" dirty="0"/>
          </a:p>
          <a:p>
            <a:pPr lvl="2">
              <a:buFontTx/>
              <a:buNone/>
            </a:pPr>
            <a:r>
              <a:rPr lang="zh-CN" altLang="en-US" sz="2800" dirty="0" smtClean="0"/>
              <a:t>（</a:t>
            </a:r>
            <a:r>
              <a:rPr lang="en-US" altLang="zh-CN" sz="2800" dirty="0" smtClean="0"/>
              <a:t>2</a:t>
            </a:r>
            <a:r>
              <a:rPr lang="zh-CN" altLang="en-US" sz="2800" dirty="0" smtClean="0"/>
              <a:t>）咖啡</a:t>
            </a:r>
            <a:r>
              <a:rPr lang="zh-CN" altLang="en-US" sz="2800" dirty="0"/>
              <a:t>样物</a:t>
            </a:r>
            <a:endParaRPr lang="en-US" altLang="zh-CN" sz="2800" dirty="0"/>
          </a:p>
          <a:p>
            <a:pPr lvl="3"/>
            <a:r>
              <a:rPr lang="zh-CN" altLang="en-US" sz="2800" dirty="0"/>
              <a:t>表示出血量不大</a:t>
            </a:r>
            <a:r>
              <a:rPr lang="en-US" altLang="zh-CN" sz="2800" dirty="0"/>
              <a:t>,</a:t>
            </a:r>
            <a:r>
              <a:rPr lang="zh-CN" altLang="en-US" sz="2800" dirty="0"/>
              <a:t>而且在胃中存留时间较久</a:t>
            </a:r>
          </a:p>
          <a:p>
            <a:pPr>
              <a:buFont typeface="Wingdings" panose="05000000000000000000" pitchFamily="2" charset="2"/>
              <a:buNone/>
            </a:pPr>
            <a:endParaRPr lang="zh-CN" altLang="en-US" b="1" dirty="0" smtClean="0">
              <a:solidFill>
                <a:srgbClr val="0070C0"/>
              </a:solidFill>
              <a:latin typeface="华文楷体" panose="02010600040101010101" pitchFamily="2" charset="-122"/>
              <a:ea typeface="华文楷体" panose="02010600040101010101" pitchFamily="2" charset="-122"/>
            </a:endParaRPr>
          </a:p>
          <a:p>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4187462589"/>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标题 1"/>
          <p:cNvSpPr>
            <a:spLocks noGrp="1"/>
          </p:cNvSpPr>
          <p:nvPr>
            <p:ph type="title"/>
          </p:nvPr>
        </p:nvSpPr>
        <p:spPr/>
        <p:txBody>
          <a:bodyPr/>
          <a:lstStyle/>
          <a:p>
            <a:r>
              <a:rPr lang="en-US" altLang="zh-CN" b="1" smtClean="0">
                <a:ea typeface="宋体" panose="02010600030101010101" pitchFamily="2" charset="-122"/>
              </a:rPr>
              <a:t>三、</a:t>
            </a:r>
            <a:r>
              <a:rPr lang="zh-CN" altLang="en-US" b="1" smtClean="0">
                <a:ea typeface="宋体" panose="02010600030101010101" pitchFamily="2" charset="-122"/>
              </a:rPr>
              <a:t>临床表现</a:t>
            </a:r>
            <a:endParaRPr lang="zh-CN" altLang="en-US" smtClean="0">
              <a:ea typeface="宋体" panose="02010600030101010101" pitchFamily="2" charset="-122"/>
            </a:endParaRPr>
          </a:p>
        </p:txBody>
      </p:sp>
      <p:sp>
        <p:nvSpPr>
          <p:cNvPr id="7171" name="内容占位符 2"/>
          <p:cNvSpPr>
            <a:spLocks noGrp="1"/>
          </p:cNvSpPr>
          <p:nvPr>
            <p:ph idx="1"/>
          </p:nvPr>
        </p:nvSpPr>
        <p:spPr>
          <a:xfrm>
            <a:off x="619578" y="1515292"/>
            <a:ext cx="10105028" cy="4419192"/>
          </a:xfrm>
        </p:spPr>
        <p:txBody>
          <a:bodyPr/>
          <a:lstStyle/>
          <a:p>
            <a:pPr lvl="1">
              <a:buFont typeface="Wingdings" panose="05000000000000000000" pitchFamily="2" charset="2"/>
              <a:buNone/>
            </a:pPr>
            <a:r>
              <a:rPr lang="en-US" altLang="zh-CN" sz="3200" dirty="0">
                <a:solidFill>
                  <a:srgbClr val="C00000"/>
                </a:solidFill>
              </a:rPr>
              <a:t>2.</a:t>
            </a:r>
            <a:r>
              <a:rPr lang="zh-CN" altLang="en-US" sz="3200" dirty="0">
                <a:solidFill>
                  <a:srgbClr val="C00000"/>
                </a:solidFill>
              </a:rPr>
              <a:t>黑便</a:t>
            </a:r>
            <a:endParaRPr lang="en-US" altLang="zh-CN" sz="3200" dirty="0">
              <a:solidFill>
                <a:srgbClr val="C00000"/>
              </a:solidFill>
            </a:endParaRPr>
          </a:p>
          <a:p>
            <a:pPr lvl="2"/>
            <a:r>
              <a:rPr lang="zh-CN" altLang="en-US" dirty="0" smtClean="0"/>
              <a:t>黑便提示消化道出血量超过</a:t>
            </a:r>
            <a:r>
              <a:rPr lang="en-US" altLang="zh-CN" dirty="0" smtClean="0"/>
              <a:t>50ml</a:t>
            </a:r>
          </a:p>
          <a:p>
            <a:pPr lvl="2">
              <a:buFontTx/>
              <a:buNone/>
            </a:pPr>
            <a:r>
              <a:rPr lang="zh-CN" altLang="en-US" dirty="0" smtClean="0">
                <a:solidFill>
                  <a:srgbClr val="C00000"/>
                </a:solidFill>
              </a:rPr>
              <a:t>（</a:t>
            </a:r>
            <a:r>
              <a:rPr lang="en-US" altLang="zh-CN" dirty="0" smtClean="0">
                <a:solidFill>
                  <a:srgbClr val="C00000"/>
                </a:solidFill>
              </a:rPr>
              <a:t>1</a:t>
            </a:r>
            <a:r>
              <a:rPr lang="zh-CN" altLang="en-US" dirty="0" smtClean="0">
                <a:solidFill>
                  <a:srgbClr val="C00000"/>
                </a:solidFill>
              </a:rPr>
              <a:t>）紫红色</a:t>
            </a:r>
            <a:endParaRPr lang="en-US" altLang="zh-CN" dirty="0" smtClean="0">
              <a:solidFill>
                <a:srgbClr val="C00000"/>
              </a:solidFill>
            </a:endParaRPr>
          </a:p>
          <a:p>
            <a:pPr lvl="3"/>
            <a:r>
              <a:rPr lang="zh-CN" altLang="en-US" dirty="0" smtClean="0"/>
              <a:t>提示黑便在肠道内停留时间短 </a:t>
            </a:r>
            <a:endParaRPr lang="en-US" altLang="zh-CN" dirty="0" smtClean="0"/>
          </a:p>
          <a:p>
            <a:pPr lvl="2">
              <a:buFontTx/>
              <a:buNone/>
            </a:pPr>
            <a:r>
              <a:rPr lang="zh-CN" altLang="en-US" dirty="0" smtClean="0">
                <a:solidFill>
                  <a:srgbClr val="C00000"/>
                </a:solidFill>
              </a:rPr>
              <a:t>（</a:t>
            </a:r>
            <a:r>
              <a:rPr lang="en-US" altLang="zh-CN" dirty="0" smtClean="0">
                <a:solidFill>
                  <a:srgbClr val="C00000"/>
                </a:solidFill>
              </a:rPr>
              <a:t>2</a:t>
            </a:r>
            <a:r>
              <a:rPr lang="zh-CN" altLang="en-US" dirty="0" smtClean="0">
                <a:solidFill>
                  <a:srgbClr val="C00000"/>
                </a:solidFill>
              </a:rPr>
              <a:t>）黑色</a:t>
            </a:r>
            <a:endParaRPr lang="en-US" altLang="zh-CN" dirty="0" smtClean="0">
              <a:solidFill>
                <a:srgbClr val="C00000"/>
              </a:solidFill>
            </a:endParaRPr>
          </a:p>
          <a:p>
            <a:pPr lvl="3"/>
            <a:r>
              <a:rPr lang="zh-CN" altLang="en-US" dirty="0" smtClean="0"/>
              <a:t>提示黑便在肠道内停留时间长</a:t>
            </a:r>
            <a:endParaRPr lang="en-US" altLang="zh-CN" dirty="0" smtClean="0"/>
          </a:p>
          <a:p>
            <a:pPr lvl="2">
              <a:buFontTx/>
              <a:buNone/>
            </a:pPr>
            <a:r>
              <a:rPr lang="zh-CN" altLang="en-US" dirty="0" smtClean="0">
                <a:solidFill>
                  <a:srgbClr val="C00000"/>
                </a:solidFill>
              </a:rPr>
              <a:t>（</a:t>
            </a:r>
            <a:r>
              <a:rPr lang="en-US" altLang="zh-CN" dirty="0" smtClean="0">
                <a:solidFill>
                  <a:srgbClr val="C00000"/>
                </a:solidFill>
              </a:rPr>
              <a:t>3</a:t>
            </a:r>
            <a:r>
              <a:rPr lang="zh-CN" altLang="en-US" dirty="0" smtClean="0">
                <a:solidFill>
                  <a:srgbClr val="C00000"/>
                </a:solidFill>
              </a:rPr>
              <a:t>）大便</a:t>
            </a:r>
            <a:r>
              <a:rPr lang="zh-CN" altLang="en-US" dirty="0">
                <a:solidFill>
                  <a:srgbClr val="C00000"/>
                </a:solidFill>
              </a:rPr>
              <a:t>潜血</a:t>
            </a:r>
            <a:r>
              <a:rPr lang="zh-CN" altLang="en-US" dirty="0" smtClean="0">
                <a:solidFill>
                  <a:srgbClr val="C00000"/>
                </a:solidFill>
              </a:rPr>
              <a:t>试验阳性</a:t>
            </a:r>
            <a:endParaRPr lang="en-US" altLang="zh-CN" dirty="0" smtClean="0">
              <a:solidFill>
                <a:srgbClr val="C00000"/>
              </a:solidFill>
            </a:endParaRPr>
          </a:p>
          <a:p>
            <a:pPr lvl="3"/>
            <a:r>
              <a:rPr lang="zh-CN" altLang="en-US" dirty="0" smtClean="0"/>
              <a:t>提示出血量在</a:t>
            </a:r>
            <a:r>
              <a:rPr lang="en-US" altLang="zh-CN" dirty="0" smtClean="0"/>
              <a:t>5ml</a:t>
            </a:r>
            <a:r>
              <a:rPr lang="zh-CN" altLang="en-US" dirty="0" smtClean="0"/>
              <a:t>左右</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1971224334"/>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p:txBody>
          <a:bodyPr/>
          <a:lstStyle/>
          <a:p>
            <a:r>
              <a:rPr lang="en-US" altLang="zh-CN" b="1" smtClean="0">
                <a:ea typeface="宋体" panose="02010600030101010101" pitchFamily="2" charset="-122"/>
              </a:rPr>
              <a:t>三、</a:t>
            </a:r>
            <a:r>
              <a:rPr lang="zh-CN" altLang="en-US" b="1" smtClean="0">
                <a:ea typeface="宋体" panose="02010600030101010101" pitchFamily="2" charset="-122"/>
              </a:rPr>
              <a:t>临床表现</a:t>
            </a:r>
            <a:endParaRPr lang="zh-CN" altLang="en-US" smtClean="0">
              <a:ea typeface="宋体" panose="02010600030101010101" pitchFamily="2" charset="-122"/>
            </a:endParaRPr>
          </a:p>
        </p:txBody>
      </p:sp>
      <p:sp>
        <p:nvSpPr>
          <p:cNvPr id="8195" name="内容占位符 2"/>
          <p:cNvSpPr>
            <a:spLocks noGrp="1"/>
          </p:cNvSpPr>
          <p:nvPr>
            <p:ph idx="1"/>
          </p:nvPr>
        </p:nvSpPr>
        <p:spPr>
          <a:xfrm>
            <a:off x="407307" y="1488758"/>
            <a:ext cx="11623584" cy="4876800"/>
          </a:xfrm>
        </p:spPr>
        <p:txBody>
          <a:bodyPr/>
          <a:lstStyle/>
          <a:p>
            <a:pPr>
              <a:buFont typeface="Wingdings" panose="05000000000000000000" pitchFamily="2" charset="2"/>
              <a:buNone/>
            </a:pPr>
            <a:r>
              <a:rPr lang="zh-CN" altLang="en-US" sz="2800" dirty="0" smtClean="0">
                <a:solidFill>
                  <a:srgbClr val="C00000"/>
                </a:solidFill>
                <a:latin typeface="华文楷体" panose="02010600040101010101" pitchFamily="2" charset="-122"/>
                <a:ea typeface="华文楷体" panose="02010600040101010101" pitchFamily="2" charset="-122"/>
              </a:rPr>
              <a:t>（</a:t>
            </a:r>
            <a:r>
              <a:rPr lang="en-US" altLang="zh-CN" sz="2800" dirty="0" smtClean="0">
                <a:solidFill>
                  <a:srgbClr val="C00000"/>
                </a:solidFill>
                <a:latin typeface="华文楷体" panose="02010600040101010101" pitchFamily="2" charset="-122"/>
                <a:ea typeface="华文楷体" panose="02010600040101010101" pitchFamily="2" charset="-122"/>
              </a:rPr>
              <a:t>二</a:t>
            </a:r>
            <a:r>
              <a:rPr lang="zh-CN" altLang="en-US" sz="2800" dirty="0" smtClean="0">
                <a:solidFill>
                  <a:srgbClr val="C00000"/>
                </a:solidFill>
                <a:latin typeface="华文楷体" panose="02010600040101010101" pitchFamily="2" charset="-122"/>
                <a:ea typeface="华文楷体" panose="02010600040101010101" pitchFamily="2" charset="-122"/>
              </a:rPr>
              <a:t>）急性</a:t>
            </a:r>
            <a:r>
              <a:rPr lang="zh-CN" altLang="en-US" sz="2800" dirty="0">
                <a:solidFill>
                  <a:srgbClr val="C00000"/>
                </a:solidFill>
                <a:latin typeface="华文楷体" panose="02010600040101010101" pitchFamily="2" charset="-122"/>
                <a:ea typeface="华文楷体" panose="02010600040101010101" pitchFamily="2" charset="-122"/>
              </a:rPr>
              <a:t>周围循环衰竭</a:t>
            </a:r>
          </a:p>
          <a:p>
            <a:pPr lvl="1"/>
            <a:r>
              <a:rPr lang="zh-CN" altLang="en-US" sz="2400" dirty="0"/>
              <a:t>上消化道</a:t>
            </a:r>
            <a:r>
              <a:rPr lang="zh-CN" altLang="en-US" sz="2400" dirty="0" smtClean="0"/>
              <a:t>出血患者失血</a:t>
            </a:r>
            <a:r>
              <a:rPr lang="zh-CN" altLang="en-US" sz="2400" dirty="0"/>
              <a:t>达到一定量时可出现急性周围</a:t>
            </a:r>
            <a:r>
              <a:rPr lang="zh-CN" altLang="en-US" sz="2400" dirty="0" smtClean="0"/>
              <a:t>循环衰竭（失血性休克）</a:t>
            </a:r>
            <a:endParaRPr lang="en-US" altLang="zh-CN" sz="2400" dirty="0"/>
          </a:p>
          <a:p>
            <a:pPr>
              <a:buFont typeface="Wingdings" panose="05000000000000000000" pitchFamily="2" charset="2"/>
              <a:buNone/>
            </a:pPr>
            <a:r>
              <a:rPr lang="zh-CN" altLang="en-US" sz="2800" dirty="0" smtClean="0">
                <a:solidFill>
                  <a:srgbClr val="C00000"/>
                </a:solidFill>
                <a:latin typeface="华文楷体" panose="02010600040101010101" pitchFamily="2" charset="-122"/>
                <a:ea typeface="华文楷体" panose="02010600040101010101" pitchFamily="2" charset="-122"/>
              </a:rPr>
              <a:t>（</a:t>
            </a:r>
            <a:r>
              <a:rPr lang="en-US" altLang="zh-CN" sz="2800" dirty="0" smtClean="0">
                <a:solidFill>
                  <a:srgbClr val="C00000"/>
                </a:solidFill>
                <a:latin typeface="华文楷体" panose="02010600040101010101" pitchFamily="2" charset="-122"/>
                <a:ea typeface="华文楷体" panose="02010600040101010101" pitchFamily="2" charset="-122"/>
              </a:rPr>
              <a:t>三</a:t>
            </a:r>
            <a:r>
              <a:rPr lang="zh-CN" altLang="en-US" sz="2800" dirty="0" smtClean="0">
                <a:solidFill>
                  <a:srgbClr val="C00000"/>
                </a:solidFill>
                <a:latin typeface="华文楷体" panose="02010600040101010101" pitchFamily="2" charset="-122"/>
                <a:ea typeface="华文楷体" panose="02010600040101010101" pitchFamily="2" charset="-122"/>
              </a:rPr>
              <a:t>）贫血</a:t>
            </a:r>
            <a:r>
              <a:rPr lang="zh-CN" altLang="en-US" sz="2800" dirty="0">
                <a:solidFill>
                  <a:srgbClr val="C00000"/>
                </a:solidFill>
                <a:latin typeface="华文楷体" panose="02010600040101010101" pitchFamily="2" charset="-122"/>
                <a:ea typeface="华文楷体" panose="02010600040101010101" pitchFamily="2" charset="-122"/>
              </a:rPr>
              <a:t>表现</a:t>
            </a:r>
            <a:r>
              <a:rPr lang="zh-CN" altLang="en-US" sz="2800" dirty="0">
                <a:latin typeface="华文楷体" panose="02010600040101010101" pitchFamily="2" charset="-122"/>
                <a:ea typeface="华文楷体" panose="02010600040101010101" pitchFamily="2" charset="-122"/>
              </a:rPr>
              <a:t>　</a:t>
            </a:r>
          </a:p>
          <a:p>
            <a:pPr lvl="1"/>
            <a:r>
              <a:rPr lang="zh-CN" altLang="en-US" sz="2400" dirty="0"/>
              <a:t>上消化道出血</a:t>
            </a:r>
            <a:r>
              <a:rPr lang="en-US" altLang="zh-CN" sz="2400" dirty="0"/>
              <a:t>3</a:t>
            </a:r>
            <a:r>
              <a:rPr lang="zh-CN" altLang="en-US" sz="2400" dirty="0"/>
              <a:t>～</a:t>
            </a:r>
            <a:r>
              <a:rPr lang="en-US" altLang="zh-CN" sz="2400" dirty="0"/>
              <a:t>4h</a:t>
            </a:r>
            <a:r>
              <a:rPr lang="zh-CN" altLang="en-US" sz="2400" dirty="0"/>
              <a:t>以后</a:t>
            </a:r>
            <a:r>
              <a:rPr lang="en-US" altLang="zh-CN" sz="2400" dirty="0"/>
              <a:t>,</a:t>
            </a:r>
            <a:r>
              <a:rPr lang="zh-CN" altLang="en-US" sz="2400" dirty="0"/>
              <a:t> 出现贫血表现</a:t>
            </a:r>
            <a:endParaRPr lang="en-US" altLang="zh-CN" sz="2400" dirty="0"/>
          </a:p>
          <a:p>
            <a:pPr lvl="1"/>
            <a:r>
              <a:rPr lang="zh-CN" altLang="en-US" sz="2400" dirty="0"/>
              <a:t>如反复或持续小量出血</a:t>
            </a:r>
            <a:r>
              <a:rPr lang="en-US" altLang="zh-CN" sz="2400" dirty="0"/>
              <a:t>,</a:t>
            </a:r>
            <a:r>
              <a:rPr lang="zh-CN" altLang="en-US" sz="2400" dirty="0"/>
              <a:t>也可出现贫血症状与体征</a:t>
            </a:r>
          </a:p>
          <a:p>
            <a:pPr>
              <a:buFont typeface="Wingdings" panose="05000000000000000000" pitchFamily="2" charset="2"/>
              <a:buNone/>
            </a:pPr>
            <a:r>
              <a:rPr lang="zh-CN" altLang="en-US" sz="2800" dirty="0" smtClean="0">
                <a:solidFill>
                  <a:srgbClr val="C00000"/>
                </a:solidFill>
                <a:latin typeface="华文楷体" panose="02010600040101010101" pitchFamily="2" charset="-122"/>
                <a:ea typeface="华文楷体" panose="02010600040101010101" pitchFamily="2" charset="-122"/>
              </a:rPr>
              <a:t>（四）氮质血症</a:t>
            </a:r>
            <a:endParaRPr lang="zh-CN" altLang="en-US" sz="2800" dirty="0">
              <a:solidFill>
                <a:srgbClr val="C00000"/>
              </a:solidFill>
              <a:latin typeface="华文楷体" panose="02010600040101010101" pitchFamily="2" charset="-122"/>
              <a:ea typeface="华文楷体" panose="02010600040101010101" pitchFamily="2" charset="-122"/>
            </a:endParaRPr>
          </a:p>
          <a:p>
            <a:pPr lvl="1"/>
            <a:r>
              <a:rPr lang="zh-CN" altLang="en-US" sz="2400" dirty="0"/>
              <a:t>消化道出血后</a:t>
            </a:r>
            <a:r>
              <a:rPr lang="en-US" altLang="zh-CN" sz="2400" dirty="0"/>
              <a:t>,</a:t>
            </a:r>
            <a:r>
              <a:rPr lang="zh-CN" altLang="en-US" sz="2400" dirty="0"/>
              <a:t>可使血中尿素氮升高</a:t>
            </a:r>
            <a:r>
              <a:rPr lang="zh-CN" altLang="en-US" sz="2400" dirty="0" smtClean="0"/>
              <a:t>，</a:t>
            </a:r>
            <a:r>
              <a:rPr lang="en-US" altLang="zh-CN" sz="2400" dirty="0"/>
              <a:t>3</a:t>
            </a:r>
            <a:r>
              <a:rPr lang="zh-CN" altLang="en-US" sz="2400" dirty="0" smtClean="0"/>
              <a:t>～</a:t>
            </a:r>
            <a:r>
              <a:rPr lang="en-US" altLang="zh-CN" sz="2400" dirty="0"/>
              <a:t>4</a:t>
            </a:r>
            <a:r>
              <a:rPr lang="zh-CN" altLang="en-US" sz="2400" dirty="0"/>
              <a:t>天恢复正常</a:t>
            </a:r>
          </a:p>
          <a:p>
            <a:pPr>
              <a:buFont typeface="Wingdings" panose="05000000000000000000" pitchFamily="2" charset="2"/>
              <a:buNone/>
            </a:pPr>
            <a:r>
              <a:rPr lang="zh-CN" altLang="en-US" sz="2800" dirty="0" smtClean="0">
                <a:solidFill>
                  <a:srgbClr val="C00000"/>
                </a:solidFill>
                <a:latin typeface="华文楷体" panose="02010600040101010101" pitchFamily="2" charset="-122"/>
                <a:ea typeface="华文楷体" panose="02010600040101010101" pitchFamily="2" charset="-122"/>
              </a:rPr>
              <a:t>（五）发热</a:t>
            </a:r>
            <a:r>
              <a:rPr lang="zh-CN" altLang="en-US" dirty="0" smtClean="0">
                <a:solidFill>
                  <a:srgbClr val="C00000"/>
                </a:solidFill>
                <a:latin typeface="华文楷体" panose="02010600040101010101" pitchFamily="2" charset="-122"/>
                <a:ea typeface="华文楷体" panose="02010600040101010101" pitchFamily="2" charset="-122"/>
              </a:rPr>
              <a:t>　</a:t>
            </a:r>
          </a:p>
          <a:p>
            <a:pPr lvl="1"/>
            <a:r>
              <a:rPr lang="zh-CN" altLang="en-US" sz="2400" dirty="0"/>
              <a:t>上消化道大出血的患者</a:t>
            </a:r>
            <a:r>
              <a:rPr lang="en-US" altLang="zh-CN" sz="2400" dirty="0"/>
              <a:t>,</a:t>
            </a:r>
            <a:r>
              <a:rPr lang="zh-CN" altLang="en-US" sz="2400" dirty="0"/>
              <a:t>一般在</a:t>
            </a:r>
            <a:r>
              <a:rPr lang="en-US" altLang="zh-CN" sz="2400" dirty="0"/>
              <a:t>24h</a:t>
            </a:r>
            <a:r>
              <a:rPr lang="zh-CN" altLang="en-US" sz="2400" dirty="0"/>
              <a:t>内可出现发热</a:t>
            </a:r>
          </a:p>
          <a:p>
            <a:endParaRPr lang="zh-CN" altLang="en-US" sz="2800" dirty="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1901024993"/>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en-US" altLang="zh-CN" b="1" smtClean="0">
                <a:ea typeface="宋体" panose="02010600030101010101" pitchFamily="2" charset="-122"/>
              </a:rPr>
              <a:t/>
            </a:r>
            <a:br>
              <a:rPr lang="en-US" altLang="zh-CN" b="1" smtClean="0">
                <a:ea typeface="宋体" panose="02010600030101010101" pitchFamily="2" charset="-122"/>
              </a:rPr>
            </a:br>
            <a:r>
              <a:rPr lang="zh-CN" altLang="en-US" b="1" smtClean="0">
                <a:ea typeface="宋体" panose="02010600030101010101" pitchFamily="2" charset="-122"/>
              </a:rPr>
              <a:t>四、伴随症状</a:t>
            </a:r>
            <a:r>
              <a:rPr lang="zh-CN" altLang="en-US" smtClean="0">
                <a:ea typeface="宋体" panose="02010600030101010101" pitchFamily="2" charset="-122"/>
              </a:rPr>
              <a:t/>
            </a:r>
            <a:br>
              <a:rPr lang="zh-CN" altLang="en-US" smtClean="0">
                <a:ea typeface="宋体" panose="02010600030101010101" pitchFamily="2" charset="-122"/>
              </a:rPr>
            </a:br>
            <a:endParaRPr lang="zh-CN" altLang="en-US" smtClean="0">
              <a:ea typeface="宋体" panose="02010600030101010101" pitchFamily="2" charset="-122"/>
            </a:endParaRPr>
          </a:p>
        </p:txBody>
      </p:sp>
      <p:sp>
        <p:nvSpPr>
          <p:cNvPr id="9219" name="内容占位符 2"/>
          <p:cNvSpPr>
            <a:spLocks noGrp="1"/>
          </p:cNvSpPr>
          <p:nvPr>
            <p:ph idx="1"/>
          </p:nvPr>
        </p:nvSpPr>
        <p:spPr>
          <a:xfrm>
            <a:off x="947601" y="1893707"/>
            <a:ext cx="8610600" cy="3331436"/>
          </a:xfrm>
        </p:spPr>
        <p:txBody>
          <a:bodyPr/>
          <a:lstStyle/>
          <a:p>
            <a:pPr>
              <a:buFont typeface="Wingdings" panose="05000000000000000000" pitchFamily="2" charset="2"/>
              <a:buNone/>
            </a:pPr>
            <a:r>
              <a:rPr lang="en-US" altLang="zh-CN" sz="3200" b="1" dirty="0">
                <a:latin typeface="华文楷体" panose="02010600040101010101" pitchFamily="2" charset="-122"/>
                <a:ea typeface="华文楷体" panose="02010600040101010101" pitchFamily="2" charset="-122"/>
              </a:rPr>
              <a:t>  </a:t>
            </a:r>
            <a:r>
              <a:rPr lang="en-US" altLang="zh-CN" sz="3600" b="1" dirty="0">
                <a:solidFill>
                  <a:srgbClr val="0070C0"/>
                </a:solidFill>
                <a:latin typeface="华文楷体" panose="02010600040101010101" pitchFamily="2" charset="-122"/>
                <a:ea typeface="华文楷体" panose="02010600040101010101" pitchFamily="2" charset="-122"/>
              </a:rPr>
              <a:t>1.</a:t>
            </a:r>
            <a:r>
              <a:rPr lang="zh-CN" altLang="en-US" sz="3600" b="1" dirty="0">
                <a:solidFill>
                  <a:srgbClr val="0070C0"/>
                </a:solidFill>
                <a:latin typeface="华文楷体" panose="02010600040101010101" pitchFamily="2" charset="-122"/>
                <a:ea typeface="华文楷体" panose="02010600040101010101" pitchFamily="2" charset="-122"/>
              </a:rPr>
              <a:t>呕血伴</a:t>
            </a:r>
            <a:r>
              <a:rPr lang="zh-CN" altLang="en-US" sz="3600" b="1" dirty="0">
                <a:solidFill>
                  <a:srgbClr val="C00000"/>
                </a:solidFill>
                <a:latin typeface="华文楷体" panose="02010600040101010101" pitchFamily="2" charset="-122"/>
                <a:ea typeface="华文楷体" panose="02010600040101010101" pitchFamily="2" charset="-122"/>
              </a:rPr>
              <a:t>腹痛</a:t>
            </a:r>
            <a:endParaRPr lang="zh-CN" altLang="en-US" sz="3600" b="1" dirty="0">
              <a:solidFill>
                <a:srgbClr val="0070C0"/>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zh-CN" altLang="en-US" sz="3600" b="1" dirty="0">
                <a:solidFill>
                  <a:srgbClr val="0070C0"/>
                </a:solidFill>
                <a:latin typeface="华文楷体" panose="02010600040101010101" pitchFamily="2" charset="-122"/>
                <a:ea typeface="华文楷体" panose="02010600040101010101" pitchFamily="2" charset="-122"/>
              </a:rPr>
              <a:t>  </a:t>
            </a:r>
            <a:r>
              <a:rPr lang="en-US" altLang="zh-CN" sz="3600" b="1" dirty="0">
                <a:solidFill>
                  <a:srgbClr val="0070C0"/>
                </a:solidFill>
                <a:latin typeface="华文楷体" panose="02010600040101010101" pitchFamily="2" charset="-122"/>
                <a:ea typeface="华文楷体" panose="02010600040101010101" pitchFamily="2" charset="-122"/>
              </a:rPr>
              <a:t>2.</a:t>
            </a:r>
            <a:r>
              <a:rPr lang="zh-CN" altLang="en-US" sz="3600" b="1" dirty="0">
                <a:solidFill>
                  <a:srgbClr val="0070C0"/>
                </a:solidFill>
                <a:latin typeface="华文楷体" panose="02010600040101010101" pitchFamily="2" charset="-122"/>
                <a:ea typeface="华文楷体" panose="02010600040101010101" pitchFamily="2" charset="-122"/>
              </a:rPr>
              <a:t>呕血伴</a:t>
            </a:r>
            <a:r>
              <a:rPr lang="zh-CN" altLang="en-US" sz="3600" b="1" dirty="0">
                <a:solidFill>
                  <a:srgbClr val="C00000"/>
                </a:solidFill>
                <a:latin typeface="华文楷体" panose="02010600040101010101" pitchFamily="2" charset="-122"/>
                <a:ea typeface="华文楷体" panose="02010600040101010101" pitchFamily="2" charset="-122"/>
              </a:rPr>
              <a:t>黄疸、</a:t>
            </a:r>
            <a:r>
              <a:rPr lang="zh-CN" altLang="en-US" sz="3600" b="1" dirty="0" smtClean="0">
                <a:solidFill>
                  <a:srgbClr val="C00000"/>
                </a:solidFill>
                <a:latin typeface="华文楷体" panose="02010600040101010101" pitchFamily="2" charset="-122"/>
                <a:ea typeface="华文楷体" panose="02010600040101010101" pitchFamily="2" charset="-122"/>
              </a:rPr>
              <a:t>肝脾大</a:t>
            </a:r>
            <a:r>
              <a:rPr lang="zh-CN" altLang="en-US" sz="3600" b="1" dirty="0">
                <a:solidFill>
                  <a:srgbClr val="C00000"/>
                </a:solidFill>
                <a:latin typeface="华文楷体" panose="02010600040101010101" pitchFamily="2" charset="-122"/>
                <a:ea typeface="华文楷体" panose="02010600040101010101" pitchFamily="2" charset="-122"/>
              </a:rPr>
              <a:t>或腹水</a:t>
            </a:r>
            <a:endParaRPr lang="zh-CN" altLang="en-US" sz="3600" b="1" dirty="0">
              <a:solidFill>
                <a:srgbClr val="0070C0"/>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zh-CN" altLang="en-US" sz="3600" b="1" dirty="0">
                <a:solidFill>
                  <a:srgbClr val="0070C0"/>
                </a:solidFill>
                <a:latin typeface="华文楷体" panose="02010600040101010101" pitchFamily="2" charset="-122"/>
                <a:ea typeface="华文楷体" panose="02010600040101010101" pitchFamily="2" charset="-122"/>
              </a:rPr>
              <a:t>  </a:t>
            </a:r>
            <a:r>
              <a:rPr lang="en-US" altLang="zh-CN" sz="3600" b="1" dirty="0">
                <a:solidFill>
                  <a:srgbClr val="0070C0"/>
                </a:solidFill>
                <a:latin typeface="华文楷体" panose="02010600040101010101" pitchFamily="2" charset="-122"/>
                <a:ea typeface="华文楷体" panose="02010600040101010101" pitchFamily="2" charset="-122"/>
              </a:rPr>
              <a:t>3.</a:t>
            </a:r>
            <a:r>
              <a:rPr lang="zh-CN" altLang="en-US" sz="3600" b="1" dirty="0">
                <a:solidFill>
                  <a:srgbClr val="0070C0"/>
                </a:solidFill>
                <a:latin typeface="华文楷体" panose="02010600040101010101" pitchFamily="2" charset="-122"/>
                <a:ea typeface="华文楷体" panose="02010600040101010101" pitchFamily="2" charset="-122"/>
              </a:rPr>
              <a:t>呕血伴</a:t>
            </a:r>
            <a:r>
              <a:rPr lang="zh-CN" altLang="en-US" sz="3600" b="1" dirty="0">
                <a:solidFill>
                  <a:srgbClr val="C00000"/>
                </a:solidFill>
                <a:latin typeface="华文楷体" panose="02010600040101010101" pitchFamily="2" charset="-122"/>
                <a:ea typeface="华文楷体" panose="02010600040101010101" pitchFamily="2" charset="-122"/>
              </a:rPr>
              <a:t>皮肤、黏膜出血</a:t>
            </a:r>
            <a:endParaRPr lang="zh-CN" altLang="en-US" sz="3600" b="1" dirty="0">
              <a:solidFill>
                <a:srgbClr val="0070C0"/>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zh-CN" altLang="en-US" sz="3600" b="1" dirty="0">
                <a:solidFill>
                  <a:srgbClr val="0070C0"/>
                </a:solidFill>
                <a:latin typeface="华文楷体" panose="02010600040101010101" pitchFamily="2" charset="-122"/>
                <a:ea typeface="华文楷体" panose="02010600040101010101" pitchFamily="2" charset="-122"/>
              </a:rPr>
              <a:t>  </a:t>
            </a:r>
            <a:r>
              <a:rPr lang="en-US" altLang="zh-CN" sz="3600" b="1" dirty="0">
                <a:solidFill>
                  <a:srgbClr val="0070C0"/>
                </a:solidFill>
                <a:latin typeface="华文楷体" panose="02010600040101010101" pitchFamily="2" charset="-122"/>
                <a:ea typeface="华文楷体" panose="02010600040101010101" pitchFamily="2" charset="-122"/>
              </a:rPr>
              <a:t>4.</a:t>
            </a:r>
            <a:r>
              <a:rPr lang="zh-CN" altLang="en-US" sz="3600" b="1" dirty="0">
                <a:solidFill>
                  <a:srgbClr val="0070C0"/>
                </a:solidFill>
                <a:latin typeface="华文楷体" panose="02010600040101010101" pitchFamily="2" charset="-122"/>
                <a:ea typeface="华文楷体" panose="02010600040101010101" pitchFamily="2" charset="-122"/>
              </a:rPr>
              <a:t>呕血伴 </a:t>
            </a:r>
            <a:r>
              <a:rPr lang="zh-CN" altLang="en-US" sz="3600" b="1" dirty="0">
                <a:solidFill>
                  <a:srgbClr val="C00000"/>
                </a:solidFill>
                <a:latin typeface="华文楷体" panose="02010600040101010101" pitchFamily="2" charset="-122"/>
                <a:ea typeface="华文楷体" panose="02010600040101010101" pitchFamily="2" charset="-122"/>
              </a:rPr>
              <a:t>发热</a:t>
            </a:r>
            <a:endParaRPr lang="zh-CN" altLang="en-US" sz="3600" b="1" dirty="0">
              <a:solidFill>
                <a:srgbClr val="0070C0"/>
              </a:solidFill>
              <a:latin typeface="华文楷体" panose="02010600040101010101" pitchFamily="2" charset="-122"/>
              <a:ea typeface="华文楷体" panose="0201060004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880742261"/>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1"/>
          <p:cNvSpPr>
            <a:spLocks noGrp="1"/>
          </p:cNvSpPr>
          <p:nvPr>
            <p:ph type="title"/>
          </p:nvPr>
        </p:nvSpPr>
        <p:spPr/>
        <p:txBody>
          <a:bodyPr/>
          <a:lstStyle/>
          <a:p>
            <a:r>
              <a:rPr lang="zh-CN" altLang="en-US" b="1" smtClean="0">
                <a:ea typeface="宋体" panose="02010600030101010101" pitchFamily="2" charset="-122"/>
              </a:rPr>
              <a:t>五、身心反应</a:t>
            </a:r>
            <a:endParaRPr lang="zh-CN" altLang="en-US" smtClean="0">
              <a:ea typeface="宋体" panose="02010600030101010101" pitchFamily="2" charset="-122"/>
            </a:endParaRPr>
          </a:p>
        </p:txBody>
      </p:sp>
      <p:sp>
        <p:nvSpPr>
          <p:cNvPr id="10243" name="内容占位符 2"/>
          <p:cNvSpPr>
            <a:spLocks noGrp="1"/>
          </p:cNvSpPr>
          <p:nvPr>
            <p:ph idx="1"/>
          </p:nvPr>
        </p:nvSpPr>
        <p:spPr>
          <a:xfrm>
            <a:off x="712470" y="1593261"/>
            <a:ext cx="8209461" cy="4876800"/>
          </a:xfrm>
        </p:spPr>
        <p:txBody>
          <a:bodyPr/>
          <a:lstStyle/>
          <a:p>
            <a:pPr>
              <a:buFont typeface="Wingdings" panose="05000000000000000000" pitchFamily="2" charset="2"/>
              <a:buNone/>
            </a:pPr>
            <a:r>
              <a:rPr lang="en-US" altLang="zh-CN" dirty="0" smtClean="0">
                <a:solidFill>
                  <a:srgbClr val="C00000"/>
                </a:solidFill>
                <a:latin typeface="华文楷体" panose="02010600040101010101" pitchFamily="2" charset="-122"/>
                <a:ea typeface="华文楷体" panose="02010600040101010101" pitchFamily="2" charset="-122"/>
              </a:rPr>
              <a:t>1.</a:t>
            </a:r>
            <a:r>
              <a:rPr lang="zh-CN" altLang="en-US" dirty="0" smtClean="0">
                <a:solidFill>
                  <a:srgbClr val="C00000"/>
                </a:solidFill>
                <a:latin typeface="华文楷体" panose="02010600040101010101" pitchFamily="2" charset="-122"/>
                <a:ea typeface="华文楷体" panose="02010600040101010101" pitchFamily="2" charset="-122"/>
              </a:rPr>
              <a:t>急性周围循环衰竭症状</a:t>
            </a:r>
          </a:p>
          <a:p>
            <a:pPr lvl="1"/>
            <a:r>
              <a:rPr lang="zh-CN" altLang="en-US" dirty="0" smtClean="0"/>
              <a:t>头晕、出冷汗、畏寒、口干、心悸，甚至烦躁不安、意识模糊等     </a:t>
            </a:r>
          </a:p>
          <a:p>
            <a:pPr>
              <a:buFont typeface="Wingdings" panose="05000000000000000000" pitchFamily="2" charset="2"/>
              <a:buNone/>
            </a:pPr>
            <a:r>
              <a:rPr lang="en-US" altLang="zh-CN" dirty="0" smtClean="0">
                <a:solidFill>
                  <a:srgbClr val="C00000"/>
                </a:solidFill>
                <a:latin typeface="华文楷体" panose="02010600040101010101" pitchFamily="2" charset="-122"/>
                <a:ea typeface="华文楷体" panose="02010600040101010101" pitchFamily="2" charset="-122"/>
              </a:rPr>
              <a:t>2.</a:t>
            </a:r>
            <a:r>
              <a:rPr lang="zh-CN" altLang="en-US" dirty="0" smtClean="0">
                <a:solidFill>
                  <a:srgbClr val="C00000"/>
                </a:solidFill>
                <a:latin typeface="华文楷体" panose="02010600040101010101" pitchFamily="2" charset="-122"/>
                <a:ea typeface="华文楷体" panose="02010600040101010101" pitchFamily="2" charset="-122"/>
              </a:rPr>
              <a:t>贫血症状</a:t>
            </a:r>
            <a:endParaRPr lang="en-US" altLang="zh-CN" dirty="0" smtClean="0">
              <a:solidFill>
                <a:srgbClr val="C00000"/>
              </a:solidFill>
              <a:latin typeface="华文楷体" panose="02010600040101010101" pitchFamily="2" charset="-122"/>
              <a:ea typeface="华文楷体" panose="02010600040101010101" pitchFamily="2" charset="-122"/>
            </a:endParaRPr>
          </a:p>
          <a:p>
            <a:pPr lvl="1"/>
            <a:r>
              <a:rPr lang="zh-CN" altLang="en-US" dirty="0" smtClean="0"/>
              <a:t>头晕、耳鸣、乏力、心悸、气短、食欲</a:t>
            </a:r>
            <a:r>
              <a:rPr lang="zh-CN" altLang="en-US" dirty="0"/>
              <a:t>缺乏</a:t>
            </a:r>
            <a:r>
              <a:rPr lang="zh-CN" altLang="en-US" dirty="0" smtClean="0"/>
              <a:t>等</a:t>
            </a:r>
          </a:p>
          <a:p>
            <a:pPr>
              <a:buFont typeface="Wingdings" panose="05000000000000000000" pitchFamily="2" charset="2"/>
              <a:buNone/>
            </a:pPr>
            <a:r>
              <a:rPr lang="en-US" altLang="zh-CN" dirty="0" smtClean="0">
                <a:solidFill>
                  <a:srgbClr val="C00000"/>
                </a:solidFill>
                <a:latin typeface="华文楷体" panose="02010600040101010101" pitchFamily="2" charset="-122"/>
                <a:ea typeface="华文楷体" panose="02010600040101010101" pitchFamily="2" charset="-122"/>
              </a:rPr>
              <a:t>3.</a:t>
            </a:r>
            <a:r>
              <a:rPr lang="zh-CN" altLang="en-US" dirty="0" smtClean="0">
                <a:solidFill>
                  <a:srgbClr val="C00000"/>
                </a:solidFill>
                <a:latin typeface="华文楷体" panose="02010600040101010101" pitchFamily="2" charset="-122"/>
                <a:ea typeface="华文楷体" panose="02010600040101010101" pitchFamily="2" charset="-122"/>
              </a:rPr>
              <a:t>心理反应</a:t>
            </a:r>
            <a:endParaRPr lang="en-US" altLang="zh-CN" dirty="0" smtClean="0">
              <a:solidFill>
                <a:srgbClr val="C00000"/>
              </a:solidFill>
              <a:latin typeface="华文楷体" panose="02010600040101010101" pitchFamily="2" charset="-122"/>
              <a:ea typeface="华文楷体" panose="02010600040101010101" pitchFamily="2" charset="-122"/>
            </a:endParaRPr>
          </a:p>
          <a:p>
            <a:pPr lvl="1"/>
            <a:r>
              <a:rPr lang="zh-CN" altLang="en-US" dirty="0" smtClean="0"/>
              <a:t>紧张、 恐惧、焦虑 　</a:t>
            </a:r>
          </a:p>
          <a:p>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946403769"/>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
          <p:cNvSpPr>
            <a:spLocks noGrp="1"/>
          </p:cNvSpPr>
          <p:nvPr>
            <p:ph type="title"/>
          </p:nvPr>
        </p:nvSpPr>
        <p:spPr/>
        <p:txBody>
          <a:bodyPr/>
          <a:lstStyle/>
          <a:p>
            <a:r>
              <a:rPr lang="en-US" altLang="zh-CN" b="1" smtClean="0">
                <a:ea typeface="宋体" panose="02010600030101010101" pitchFamily="2" charset="-122"/>
              </a:rPr>
              <a:t>六、</a:t>
            </a:r>
            <a:r>
              <a:rPr lang="zh-CN" altLang="en-US" b="1" smtClean="0">
                <a:ea typeface="宋体" panose="02010600030101010101" pitchFamily="2" charset="-122"/>
              </a:rPr>
              <a:t>护理评估要点</a:t>
            </a:r>
            <a:endParaRPr lang="zh-CN" altLang="en-US" smtClean="0">
              <a:ea typeface="宋体" panose="02010600030101010101" pitchFamily="2" charset="-122"/>
            </a:endParaRPr>
          </a:p>
        </p:txBody>
      </p:sp>
      <p:sp>
        <p:nvSpPr>
          <p:cNvPr id="11267" name="内容占位符 2"/>
          <p:cNvSpPr>
            <a:spLocks noGrp="1"/>
          </p:cNvSpPr>
          <p:nvPr>
            <p:ph idx="1"/>
          </p:nvPr>
        </p:nvSpPr>
        <p:spPr>
          <a:xfrm>
            <a:off x="738595" y="1227501"/>
            <a:ext cx="10469335" cy="4876800"/>
          </a:xfrm>
        </p:spPr>
        <p:txBody>
          <a:bodyPr/>
          <a:lstStyle/>
          <a:p>
            <a:pPr>
              <a:spcBef>
                <a:spcPts val="600"/>
              </a:spcBef>
              <a:buNone/>
            </a:pPr>
            <a:r>
              <a:rPr lang="zh-CN" altLang="en-US" dirty="0" smtClean="0">
                <a:solidFill>
                  <a:srgbClr val="C00000"/>
                </a:solidFill>
                <a:ea typeface="宋体" panose="02010600030101010101" pitchFamily="2" charset="-122"/>
              </a:rPr>
              <a:t>（一）主观资料         </a:t>
            </a:r>
            <a:r>
              <a:rPr lang="zh-CN" altLang="en-US" dirty="0" smtClean="0">
                <a:ea typeface="宋体" panose="02010600030101010101" pitchFamily="2" charset="-122"/>
              </a:rPr>
              <a:t>　</a:t>
            </a:r>
          </a:p>
          <a:p>
            <a:pPr lvl="1">
              <a:spcBef>
                <a:spcPts val="600"/>
              </a:spcBef>
              <a:buNone/>
            </a:pPr>
            <a:r>
              <a:rPr lang="en-US" altLang="zh-CN" dirty="0" smtClean="0"/>
              <a:t>1.</a:t>
            </a:r>
            <a:r>
              <a:rPr lang="zh-CN" altLang="en-US" dirty="0" smtClean="0"/>
              <a:t>呕血与黑便的表现　</a:t>
            </a:r>
            <a:endParaRPr lang="en-US" altLang="zh-CN" dirty="0" smtClean="0"/>
          </a:p>
          <a:p>
            <a:pPr lvl="2">
              <a:spcBef>
                <a:spcPts val="600"/>
              </a:spcBef>
            </a:pPr>
            <a:r>
              <a:rPr lang="zh-CN" altLang="en-US" dirty="0" smtClean="0"/>
              <a:t>呕血与黑便的次数、量、颜色及性状</a:t>
            </a:r>
            <a:endParaRPr lang="en-US" altLang="zh-CN" dirty="0" smtClean="0"/>
          </a:p>
          <a:p>
            <a:pPr lvl="2">
              <a:spcBef>
                <a:spcPts val="600"/>
              </a:spcBef>
            </a:pPr>
            <a:r>
              <a:rPr lang="zh-CN" altLang="en-US" dirty="0" smtClean="0"/>
              <a:t>排除口腔、鼻、咽喉等部位的出血及咯血</a:t>
            </a:r>
            <a:endParaRPr lang="en-US" altLang="zh-CN" dirty="0" smtClean="0"/>
          </a:p>
          <a:p>
            <a:pPr lvl="2">
              <a:spcBef>
                <a:spcPts val="600"/>
              </a:spcBef>
            </a:pPr>
            <a:r>
              <a:rPr lang="zh-CN" altLang="en-US" dirty="0" smtClean="0"/>
              <a:t>伴随症状</a:t>
            </a:r>
          </a:p>
          <a:p>
            <a:pPr lvl="1">
              <a:spcBef>
                <a:spcPts val="600"/>
              </a:spcBef>
              <a:buNone/>
            </a:pPr>
            <a:r>
              <a:rPr lang="en-US" altLang="zh-CN" dirty="0" smtClean="0"/>
              <a:t>2.</a:t>
            </a:r>
            <a:r>
              <a:rPr lang="zh-CN" altLang="en-US" dirty="0" smtClean="0"/>
              <a:t>病因　</a:t>
            </a:r>
          </a:p>
          <a:p>
            <a:pPr lvl="1">
              <a:spcBef>
                <a:spcPts val="600"/>
              </a:spcBef>
              <a:buNone/>
            </a:pPr>
            <a:r>
              <a:rPr lang="en-US" altLang="zh-CN" dirty="0" smtClean="0"/>
              <a:t>3.</a:t>
            </a:r>
            <a:r>
              <a:rPr lang="zh-CN" altLang="en-US" dirty="0" smtClean="0"/>
              <a:t>诱因</a:t>
            </a:r>
            <a:endParaRPr lang="en-US" altLang="zh-CN" dirty="0" smtClean="0"/>
          </a:p>
          <a:p>
            <a:pPr lvl="2">
              <a:spcBef>
                <a:spcPts val="600"/>
              </a:spcBef>
            </a:pPr>
            <a:r>
              <a:rPr lang="zh-CN" altLang="en-US" dirty="0" smtClean="0"/>
              <a:t>如暴饮暴食、粗硬食品、刺激性食物、酗酒、过度劳累或精神紧张、过度忧虑等精神因素　</a:t>
            </a:r>
          </a:p>
          <a:p>
            <a:pPr lvl="1">
              <a:spcBef>
                <a:spcPts val="600"/>
              </a:spcBef>
              <a:buNone/>
            </a:pPr>
            <a:r>
              <a:rPr lang="en-US" altLang="zh-CN" dirty="0" smtClean="0"/>
              <a:t>4.</a:t>
            </a:r>
            <a:r>
              <a:rPr lang="zh-CN" altLang="en-US" dirty="0" smtClean="0"/>
              <a:t>呕血与黑便引起的身心反应　</a:t>
            </a:r>
          </a:p>
          <a:p>
            <a:pPr lvl="1">
              <a:spcBef>
                <a:spcPts val="600"/>
              </a:spcBef>
              <a:buNone/>
            </a:pPr>
            <a:r>
              <a:rPr lang="en-US" altLang="zh-CN" dirty="0" smtClean="0"/>
              <a:t>5.</a:t>
            </a:r>
            <a:r>
              <a:rPr lang="zh-CN" altLang="en-US" dirty="0" smtClean="0"/>
              <a:t>诊疗、护理经过</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73695836"/>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1"/>
          <p:cNvSpPr>
            <a:spLocks noGrp="1"/>
          </p:cNvSpPr>
          <p:nvPr>
            <p:ph type="title"/>
          </p:nvPr>
        </p:nvSpPr>
        <p:spPr/>
        <p:txBody>
          <a:bodyPr/>
          <a:lstStyle/>
          <a:p>
            <a:r>
              <a:rPr lang="en-US" altLang="zh-CN" b="1" smtClean="0">
                <a:ea typeface="宋体" panose="02010600030101010101" pitchFamily="2" charset="-122"/>
              </a:rPr>
              <a:t>六、</a:t>
            </a:r>
            <a:r>
              <a:rPr lang="zh-CN" altLang="en-US" b="1" smtClean="0">
                <a:ea typeface="宋体" panose="02010600030101010101" pitchFamily="2" charset="-122"/>
              </a:rPr>
              <a:t>护理评估要点</a:t>
            </a:r>
            <a:endParaRPr lang="zh-CN" altLang="en-US" smtClean="0">
              <a:ea typeface="宋体" panose="02010600030101010101" pitchFamily="2" charset="-122"/>
            </a:endParaRPr>
          </a:p>
        </p:txBody>
      </p:sp>
      <p:sp>
        <p:nvSpPr>
          <p:cNvPr id="12291" name="内容占位符 2"/>
          <p:cNvSpPr>
            <a:spLocks noGrp="1"/>
          </p:cNvSpPr>
          <p:nvPr>
            <p:ph idx="1"/>
          </p:nvPr>
        </p:nvSpPr>
        <p:spPr>
          <a:xfrm>
            <a:off x="934538" y="1488758"/>
            <a:ext cx="8610600" cy="4876800"/>
          </a:xfrm>
        </p:spPr>
        <p:txBody>
          <a:bodyPr/>
          <a:lstStyle/>
          <a:p>
            <a:pPr>
              <a:buFont typeface="Wingdings" panose="05000000000000000000" pitchFamily="2" charset="2"/>
              <a:buNone/>
            </a:pPr>
            <a:r>
              <a:rPr lang="zh-CN" altLang="en-US" dirty="0" smtClean="0">
                <a:solidFill>
                  <a:srgbClr val="C00000"/>
                </a:solidFill>
                <a:ea typeface="宋体" panose="02010600030101010101" pitchFamily="2" charset="-122"/>
              </a:rPr>
              <a:t>（二）客观资料</a:t>
            </a:r>
          </a:p>
          <a:p>
            <a:pPr lvl="1">
              <a:buFont typeface="Wingdings" panose="05000000000000000000" pitchFamily="2" charset="2"/>
              <a:buNone/>
            </a:pPr>
            <a:r>
              <a:rPr lang="en-US" altLang="zh-CN" dirty="0" smtClean="0"/>
              <a:t>1.</a:t>
            </a:r>
            <a:r>
              <a:rPr lang="zh-CN" altLang="en-US" dirty="0" smtClean="0"/>
              <a:t>身体评估　</a:t>
            </a:r>
            <a:endParaRPr lang="en-US" altLang="zh-CN" dirty="0" smtClean="0"/>
          </a:p>
          <a:p>
            <a:pPr lvl="2"/>
            <a:r>
              <a:rPr lang="zh-CN" altLang="en-US" dirty="0" smtClean="0"/>
              <a:t>生命体征</a:t>
            </a:r>
            <a:r>
              <a:rPr lang="en-US" altLang="zh-CN" dirty="0" smtClean="0"/>
              <a:t>,</a:t>
            </a:r>
            <a:r>
              <a:rPr lang="zh-CN" altLang="en-US" dirty="0" smtClean="0"/>
              <a:t>神志状态</a:t>
            </a:r>
            <a:endParaRPr lang="en-US" altLang="zh-CN" dirty="0" smtClean="0"/>
          </a:p>
          <a:p>
            <a:pPr lvl="2"/>
            <a:r>
              <a:rPr lang="zh-CN" altLang="en-US" dirty="0" smtClean="0"/>
              <a:t>皮肤及黏膜有无黄疸、苍白、出血</a:t>
            </a:r>
            <a:endParaRPr lang="en-US" altLang="zh-CN" dirty="0" smtClean="0"/>
          </a:p>
          <a:p>
            <a:pPr lvl="2"/>
            <a:r>
              <a:rPr lang="zh-CN" altLang="en-US" dirty="0" smtClean="0"/>
              <a:t>肿大淋巴结</a:t>
            </a:r>
            <a:endParaRPr lang="en-US" altLang="zh-CN" dirty="0" smtClean="0"/>
          </a:p>
          <a:p>
            <a:pPr lvl="2"/>
            <a:r>
              <a:rPr lang="zh-CN" altLang="en-US" dirty="0" smtClean="0"/>
              <a:t>腹部体征等</a:t>
            </a:r>
          </a:p>
          <a:p>
            <a:pPr lvl="1">
              <a:buFont typeface="Wingdings" panose="05000000000000000000" pitchFamily="2" charset="2"/>
              <a:buNone/>
            </a:pPr>
            <a:r>
              <a:rPr lang="en-US" altLang="zh-CN" dirty="0" smtClean="0"/>
              <a:t>2.</a:t>
            </a:r>
            <a:r>
              <a:rPr lang="zh-CN" altLang="en-US" dirty="0" smtClean="0"/>
              <a:t>实验室检查</a:t>
            </a:r>
            <a:endParaRPr lang="en-US" altLang="zh-CN" dirty="0" smtClean="0"/>
          </a:p>
          <a:p>
            <a:pPr lvl="1">
              <a:buFont typeface="Wingdings" panose="05000000000000000000" pitchFamily="2" charset="2"/>
              <a:buNone/>
            </a:pPr>
            <a:r>
              <a:rPr lang="en-US" altLang="zh-CN" dirty="0" smtClean="0"/>
              <a:t>3.</a:t>
            </a:r>
            <a:r>
              <a:rPr lang="zh-CN" altLang="en-US" dirty="0" smtClean="0"/>
              <a:t>其他检查　</a:t>
            </a:r>
          </a:p>
          <a:p>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42050243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七、身心反应</a:t>
            </a:r>
            <a:endParaRPr lang="zh-CN" altLang="en-US" dirty="0"/>
          </a:p>
        </p:txBody>
      </p:sp>
      <p:sp>
        <p:nvSpPr>
          <p:cNvPr id="3" name="内容占位符 2"/>
          <p:cNvSpPr>
            <a:spLocks noGrp="1"/>
          </p:cNvSpPr>
          <p:nvPr>
            <p:ph idx="1"/>
          </p:nvPr>
        </p:nvSpPr>
        <p:spPr>
          <a:xfrm>
            <a:off x="406400" y="1511878"/>
            <a:ext cx="11480800" cy="4876800"/>
          </a:xfrm>
        </p:spPr>
        <p:txBody>
          <a:bodyPr/>
          <a:lstStyle/>
          <a:p>
            <a:pPr lvl="1">
              <a:buNone/>
            </a:pPr>
            <a:r>
              <a:rPr lang="en-US" altLang="zh-CN" dirty="0" smtClean="0">
                <a:solidFill>
                  <a:srgbClr val="7030A0"/>
                </a:solidFill>
              </a:rPr>
              <a:t>1.</a:t>
            </a:r>
            <a:r>
              <a:rPr lang="zh-CN" altLang="en-US" dirty="0" smtClean="0">
                <a:solidFill>
                  <a:srgbClr val="7030A0"/>
                </a:solidFill>
              </a:rPr>
              <a:t>脉率、呼吸、血压的变化　</a:t>
            </a:r>
          </a:p>
          <a:p>
            <a:pPr lvl="1">
              <a:buNone/>
            </a:pPr>
            <a:r>
              <a:rPr lang="en-US" altLang="zh-CN" dirty="0" smtClean="0">
                <a:solidFill>
                  <a:srgbClr val="7030A0"/>
                </a:solidFill>
              </a:rPr>
              <a:t>2.</a:t>
            </a:r>
            <a:r>
              <a:rPr lang="zh-CN" altLang="en-US" dirty="0" smtClean="0">
                <a:solidFill>
                  <a:srgbClr val="7030A0"/>
                </a:solidFill>
              </a:rPr>
              <a:t>中枢神经系统的变化　</a:t>
            </a:r>
          </a:p>
          <a:p>
            <a:pPr lvl="1">
              <a:buNone/>
            </a:pPr>
            <a:r>
              <a:rPr lang="en-US" altLang="zh-CN" dirty="0" smtClean="0">
                <a:solidFill>
                  <a:srgbClr val="7030A0"/>
                </a:solidFill>
              </a:rPr>
              <a:t>3.</a:t>
            </a:r>
            <a:r>
              <a:rPr lang="zh-CN" altLang="en-US" dirty="0" smtClean="0">
                <a:solidFill>
                  <a:srgbClr val="7030A0"/>
                </a:solidFill>
              </a:rPr>
              <a:t>消化系统的变化　</a:t>
            </a:r>
          </a:p>
          <a:p>
            <a:pPr lvl="1">
              <a:buNone/>
            </a:pPr>
            <a:r>
              <a:rPr lang="en-US" altLang="zh-CN" dirty="0" smtClean="0">
                <a:solidFill>
                  <a:srgbClr val="7030A0"/>
                </a:solidFill>
              </a:rPr>
              <a:t>4.</a:t>
            </a:r>
            <a:r>
              <a:rPr lang="zh-CN" altLang="en-US" dirty="0" smtClean="0">
                <a:solidFill>
                  <a:srgbClr val="7030A0"/>
                </a:solidFill>
              </a:rPr>
              <a:t>泌尿系统的变化　</a:t>
            </a:r>
          </a:p>
          <a:p>
            <a:pPr lvl="1">
              <a:buNone/>
            </a:pPr>
            <a:r>
              <a:rPr lang="en-US" altLang="zh-CN" dirty="0" smtClean="0">
                <a:solidFill>
                  <a:srgbClr val="7030A0"/>
                </a:solidFill>
              </a:rPr>
              <a:t>5.</a:t>
            </a:r>
            <a:r>
              <a:rPr lang="zh-CN" altLang="en-US" dirty="0" smtClean="0">
                <a:solidFill>
                  <a:srgbClr val="7030A0"/>
                </a:solidFill>
              </a:rPr>
              <a:t>脱水　</a:t>
            </a:r>
          </a:p>
          <a:p>
            <a:pPr lvl="1">
              <a:buNone/>
            </a:pPr>
            <a:r>
              <a:rPr lang="en-US" altLang="zh-CN" dirty="0" smtClean="0">
                <a:solidFill>
                  <a:srgbClr val="7030A0"/>
                </a:solidFill>
              </a:rPr>
              <a:t>6.</a:t>
            </a:r>
            <a:r>
              <a:rPr lang="zh-CN" altLang="en-US" dirty="0" smtClean="0">
                <a:solidFill>
                  <a:srgbClr val="7030A0"/>
                </a:solidFill>
              </a:rPr>
              <a:t>体重下降　</a:t>
            </a:r>
          </a:p>
          <a:p>
            <a:pPr lvl="1">
              <a:buNone/>
            </a:pPr>
            <a:r>
              <a:rPr lang="en-US" altLang="zh-CN" dirty="0" smtClean="0">
                <a:solidFill>
                  <a:srgbClr val="7030A0"/>
                </a:solidFill>
              </a:rPr>
              <a:t>7.</a:t>
            </a:r>
            <a:r>
              <a:rPr lang="zh-CN" altLang="en-US" dirty="0" smtClean="0">
                <a:solidFill>
                  <a:srgbClr val="7030A0"/>
                </a:solidFill>
              </a:rPr>
              <a:t>维生素缺乏　</a:t>
            </a:r>
          </a:p>
          <a:p>
            <a:pPr lvl="1">
              <a:buNone/>
            </a:pPr>
            <a:r>
              <a:rPr lang="en-US" altLang="zh-CN" dirty="0" smtClean="0">
                <a:solidFill>
                  <a:srgbClr val="7030A0"/>
                </a:solidFill>
              </a:rPr>
              <a:t>8.</a:t>
            </a:r>
            <a:r>
              <a:rPr lang="zh-CN" altLang="en-US" dirty="0" smtClean="0">
                <a:solidFill>
                  <a:srgbClr val="7030A0"/>
                </a:solidFill>
              </a:rPr>
              <a:t>心理反应</a:t>
            </a:r>
            <a:r>
              <a:rPr lang="zh-CN" altLang="en-US" dirty="0" smtClean="0"/>
              <a:t>　</a:t>
            </a:r>
          </a:p>
          <a:p>
            <a:pPr lvl="1"/>
            <a:endParaRPr lang="zh-CN" altLang="en-US" dirty="0"/>
          </a:p>
        </p:txBody>
      </p:sp>
      <p:sp>
        <p:nvSpPr>
          <p:cNvPr id="4" name="日期占位符 3"/>
          <p:cNvSpPr>
            <a:spLocks noGrp="1"/>
          </p:cNvSpPr>
          <p:nvPr>
            <p:ph type="dt" sz="half" idx="11"/>
          </p:nvPr>
        </p:nvSpPr>
        <p:spPr/>
        <p:txBody>
          <a:bodyPr/>
          <a:lstStyle/>
          <a:p>
            <a:pPr>
              <a:defRPr/>
            </a:pPr>
            <a:r>
              <a:rPr lang="en-US" smtClean="0">
                <a:solidFill>
                  <a:srgbClr val="FFFFFF"/>
                </a:solidFill>
              </a:rPr>
              <a:t>www.pumpress.com.cn</a:t>
            </a:r>
            <a:endParaRPr lang="en-US">
              <a:solidFill>
                <a:srgbClr val="FFFFFF"/>
              </a:solidFill>
            </a:endParaRPr>
          </a:p>
        </p:txBody>
      </p:sp>
    </p:spTree>
    <p:extLst>
      <p:ext uri="{BB962C8B-B14F-4D97-AF65-F5344CB8AC3E}">
        <p14:creationId xmlns="" xmlns:p14="http://schemas.microsoft.com/office/powerpoint/2010/main" val="1085616446"/>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
          <p:cNvSpPr>
            <a:spLocks noGrp="1"/>
          </p:cNvSpPr>
          <p:nvPr>
            <p:ph type="title"/>
          </p:nvPr>
        </p:nvSpPr>
        <p:spPr/>
        <p:txBody>
          <a:bodyPr/>
          <a:lstStyle/>
          <a:p>
            <a:r>
              <a:rPr lang="en-US" altLang="zh-CN" b="1" smtClean="0">
                <a:ea typeface="宋体" panose="02010600030101010101" pitchFamily="2" charset="-122"/>
              </a:rPr>
              <a:t>七、</a:t>
            </a:r>
            <a:r>
              <a:rPr lang="zh-CN" altLang="en-US" b="1" smtClean="0">
                <a:ea typeface="宋体" panose="02010600030101010101" pitchFamily="2" charset="-122"/>
              </a:rPr>
              <a:t>相关护理诊断</a:t>
            </a:r>
            <a:endParaRPr lang="zh-CN" altLang="en-US" smtClean="0">
              <a:ea typeface="宋体" panose="02010600030101010101" pitchFamily="2" charset="-122"/>
            </a:endParaRPr>
          </a:p>
        </p:txBody>
      </p:sp>
      <p:sp>
        <p:nvSpPr>
          <p:cNvPr id="13315" name="内容占位符 2"/>
          <p:cNvSpPr>
            <a:spLocks noGrp="1"/>
          </p:cNvSpPr>
          <p:nvPr>
            <p:ph idx="1"/>
          </p:nvPr>
        </p:nvSpPr>
        <p:spPr>
          <a:xfrm>
            <a:off x="784769" y="1619387"/>
            <a:ext cx="9581061" cy="4876800"/>
          </a:xfrm>
        </p:spPr>
        <p:txBody>
          <a:bodyPr/>
          <a:lstStyle/>
          <a:p>
            <a:pPr>
              <a:buFont typeface="Wingdings" panose="05000000000000000000" pitchFamily="2" charset="2"/>
              <a:buNone/>
            </a:pPr>
            <a:r>
              <a:rPr lang="en-US" altLang="zh-CN" sz="2800" dirty="0">
                <a:solidFill>
                  <a:srgbClr val="C00000"/>
                </a:solidFill>
                <a:latin typeface="华文楷体" panose="02010600040101010101" pitchFamily="2" charset="-122"/>
                <a:ea typeface="华文楷体" panose="02010600040101010101" pitchFamily="2" charset="-122"/>
              </a:rPr>
              <a:t>1.</a:t>
            </a:r>
            <a:r>
              <a:rPr lang="zh-CN" altLang="en-US" sz="2800" dirty="0">
                <a:solidFill>
                  <a:srgbClr val="C00000"/>
                </a:solidFill>
                <a:latin typeface="华文楷体" panose="02010600040101010101" pitchFamily="2" charset="-122"/>
                <a:ea typeface="华文楷体" panose="02010600040101010101" pitchFamily="2" charset="-122"/>
              </a:rPr>
              <a:t>组织灌注量改变：</a:t>
            </a:r>
            <a:r>
              <a:rPr lang="zh-CN" altLang="en-US" sz="2800" dirty="0">
                <a:solidFill>
                  <a:srgbClr val="692AA2"/>
                </a:solidFill>
                <a:latin typeface="华文楷体" panose="02010600040101010101" pitchFamily="2" charset="-122"/>
                <a:ea typeface="华文楷体" panose="02010600040101010101" pitchFamily="2" charset="-122"/>
              </a:rPr>
              <a:t>与上消化道出血所致血容量减少</a:t>
            </a:r>
            <a:r>
              <a:rPr lang="zh-CN" altLang="en-US" sz="2800" dirty="0" smtClean="0">
                <a:solidFill>
                  <a:srgbClr val="692AA2"/>
                </a:solidFill>
                <a:latin typeface="华文楷体" panose="02010600040101010101" pitchFamily="2" charset="-122"/>
                <a:ea typeface="华文楷体" panose="02010600040101010101" pitchFamily="2" charset="-122"/>
              </a:rPr>
              <a:t>有关</a:t>
            </a:r>
            <a:endParaRPr lang="zh-CN" altLang="en-US" sz="2800" dirty="0">
              <a:solidFill>
                <a:srgbClr val="692AA2"/>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en-US" altLang="zh-CN" sz="2800" dirty="0">
                <a:solidFill>
                  <a:srgbClr val="C00000"/>
                </a:solidFill>
                <a:latin typeface="华文楷体" panose="02010600040101010101" pitchFamily="2" charset="-122"/>
                <a:ea typeface="华文楷体" panose="02010600040101010101" pitchFamily="2" charset="-122"/>
              </a:rPr>
              <a:t>2.</a:t>
            </a:r>
            <a:r>
              <a:rPr lang="zh-CN" altLang="en-US" sz="2800" dirty="0">
                <a:solidFill>
                  <a:srgbClr val="C00000"/>
                </a:solidFill>
                <a:latin typeface="华文楷体" panose="02010600040101010101" pitchFamily="2" charset="-122"/>
                <a:ea typeface="华文楷体" panose="02010600040101010101" pitchFamily="2" charset="-122"/>
              </a:rPr>
              <a:t>活动无耐力：</a:t>
            </a:r>
            <a:r>
              <a:rPr lang="zh-CN" altLang="en-US" sz="2800" dirty="0">
                <a:solidFill>
                  <a:srgbClr val="692AA2"/>
                </a:solidFill>
                <a:latin typeface="华文楷体" panose="02010600040101010101" pitchFamily="2" charset="-122"/>
                <a:ea typeface="华文楷体" panose="02010600040101010101" pitchFamily="2" charset="-122"/>
              </a:rPr>
              <a:t>与呕血与黑便所致贫血</a:t>
            </a:r>
            <a:r>
              <a:rPr lang="zh-CN" altLang="en-US" sz="2800" dirty="0" smtClean="0">
                <a:solidFill>
                  <a:srgbClr val="692AA2"/>
                </a:solidFill>
                <a:latin typeface="华文楷体" panose="02010600040101010101" pitchFamily="2" charset="-122"/>
                <a:ea typeface="华文楷体" panose="02010600040101010101" pitchFamily="2" charset="-122"/>
              </a:rPr>
              <a:t>有关</a:t>
            </a:r>
            <a:endParaRPr lang="zh-CN" altLang="en-US" sz="2800" dirty="0">
              <a:solidFill>
                <a:srgbClr val="692AA2"/>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en-US" altLang="zh-CN" sz="2800" dirty="0">
                <a:solidFill>
                  <a:srgbClr val="C00000"/>
                </a:solidFill>
                <a:latin typeface="华文楷体" panose="02010600040101010101" pitchFamily="2" charset="-122"/>
                <a:ea typeface="华文楷体" panose="02010600040101010101" pitchFamily="2" charset="-122"/>
              </a:rPr>
              <a:t>3.</a:t>
            </a:r>
            <a:r>
              <a:rPr lang="zh-CN" altLang="en-US" sz="2800" dirty="0">
                <a:solidFill>
                  <a:srgbClr val="C00000"/>
                </a:solidFill>
                <a:latin typeface="华文楷体" panose="02010600040101010101" pitchFamily="2" charset="-122"/>
                <a:ea typeface="华文楷体" panose="02010600040101010101" pitchFamily="2" charset="-122"/>
              </a:rPr>
              <a:t>有营养失调：低于机体需要量的危险：</a:t>
            </a:r>
            <a:r>
              <a:rPr lang="zh-CN" altLang="en-US" sz="2800" dirty="0">
                <a:solidFill>
                  <a:srgbClr val="692AA2"/>
                </a:solidFill>
                <a:latin typeface="华文楷体" panose="02010600040101010101" pitchFamily="2" charset="-122"/>
                <a:ea typeface="华文楷体" panose="02010600040101010101" pitchFamily="2" charset="-122"/>
              </a:rPr>
              <a:t>与消化道出血所致摄入减少</a:t>
            </a:r>
            <a:r>
              <a:rPr lang="zh-CN" altLang="en-US" sz="2800" dirty="0" smtClean="0">
                <a:solidFill>
                  <a:srgbClr val="692AA2"/>
                </a:solidFill>
                <a:latin typeface="华文楷体" panose="02010600040101010101" pitchFamily="2" charset="-122"/>
                <a:ea typeface="华文楷体" panose="02010600040101010101" pitchFamily="2" charset="-122"/>
              </a:rPr>
              <a:t>有关</a:t>
            </a:r>
            <a:endParaRPr lang="zh-CN" altLang="en-US" sz="2800" dirty="0">
              <a:solidFill>
                <a:srgbClr val="692AA2"/>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en-US" altLang="zh-CN" sz="2800" dirty="0">
                <a:solidFill>
                  <a:srgbClr val="C00000"/>
                </a:solidFill>
                <a:latin typeface="华文楷体" panose="02010600040101010101" pitchFamily="2" charset="-122"/>
                <a:ea typeface="华文楷体" panose="02010600040101010101" pitchFamily="2" charset="-122"/>
              </a:rPr>
              <a:t>4.</a:t>
            </a:r>
            <a:r>
              <a:rPr lang="zh-CN" altLang="en-US" sz="2800" dirty="0">
                <a:solidFill>
                  <a:srgbClr val="C00000"/>
                </a:solidFill>
                <a:latin typeface="华文楷体" panose="02010600040101010101" pitchFamily="2" charset="-122"/>
                <a:ea typeface="华文楷体" panose="02010600040101010101" pitchFamily="2" charset="-122"/>
              </a:rPr>
              <a:t>焦虑</a:t>
            </a:r>
            <a:r>
              <a:rPr lang="en-US" altLang="zh-CN" sz="2800" dirty="0">
                <a:solidFill>
                  <a:srgbClr val="C00000"/>
                </a:solidFill>
                <a:latin typeface="华文楷体" panose="02010600040101010101" pitchFamily="2" charset="-122"/>
                <a:ea typeface="华文楷体" panose="02010600040101010101" pitchFamily="2" charset="-122"/>
              </a:rPr>
              <a:t>/</a:t>
            </a:r>
            <a:r>
              <a:rPr lang="zh-CN" altLang="en-US" sz="2800" dirty="0">
                <a:solidFill>
                  <a:srgbClr val="C00000"/>
                </a:solidFill>
                <a:latin typeface="华文楷体" panose="02010600040101010101" pitchFamily="2" charset="-122"/>
                <a:ea typeface="华文楷体" panose="02010600040101010101" pitchFamily="2" charset="-122"/>
              </a:rPr>
              <a:t>恐惧：</a:t>
            </a:r>
            <a:r>
              <a:rPr lang="zh-CN" altLang="en-US" sz="2800" dirty="0">
                <a:solidFill>
                  <a:srgbClr val="692AA2"/>
                </a:solidFill>
                <a:latin typeface="华文楷体" panose="02010600040101010101" pitchFamily="2" charset="-122"/>
                <a:ea typeface="华文楷体" panose="02010600040101010101" pitchFamily="2" charset="-122"/>
              </a:rPr>
              <a:t>与消化道出血对生命及自身健康的威胁</a:t>
            </a:r>
            <a:r>
              <a:rPr lang="zh-CN" altLang="en-US" sz="2800" dirty="0" smtClean="0">
                <a:solidFill>
                  <a:srgbClr val="692AA2"/>
                </a:solidFill>
                <a:latin typeface="华文楷体" panose="02010600040101010101" pitchFamily="2" charset="-122"/>
                <a:ea typeface="华文楷体" panose="02010600040101010101" pitchFamily="2" charset="-122"/>
              </a:rPr>
              <a:t>有关</a:t>
            </a:r>
            <a:endParaRPr lang="zh-CN" altLang="en-US" sz="2800" dirty="0">
              <a:solidFill>
                <a:srgbClr val="692AA2"/>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en-US" altLang="zh-CN" sz="2800" dirty="0">
                <a:solidFill>
                  <a:srgbClr val="C00000"/>
                </a:solidFill>
                <a:latin typeface="华文楷体" panose="02010600040101010101" pitchFamily="2" charset="-122"/>
                <a:ea typeface="华文楷体" panose="02010600040101010101" pitchFamily="2" charset="-122"/>
              </a:rPr>
              <a:t>5.</a:t>
            </a:r>
            <a:r>
              <a:rPr lang="zh-CN" altLang="en-US" sz="2800" dirty="0">
                <a:solidFill>
                  <a:srgbClr val="C00000"/>
                </a:solidFill>
                <a:latin typeface="华文楷体" panose="02010600040101010101" pitchFamily="2" charset="-122"/>
                <a:ea typeface="华文楷体" panose="02010600040101010101" pitchFamily="2" charset="-122"/>
              </a:rPr>
              <a:t>潜在并发症：</a:t>
            </a:r>
            <a:r>
              <a:rPr lang="zh-CN" altLang="en-US" sz="2800" dirty="0" smtClean="0">
                <a:solidFill>
                  <a:srgbClr val="692AA2"/>
                </a:solidFill>
                <a:latin typeface="华文楷体" panose="02010600040101010101" pitchFamily="2" charset="-122"/>
                <a:ea typeface="华文楷体" panose="02010600040101010101" pitchFamily="2" charset="-122"/>
              </a:rPr>
              <a:t>休克</a:t>
            </a:r>
            <a:endParaRPr lang="zh-CN" altLang="en-US" sz="2800" dirty="0">
              <a:solidFill>
                <a:srgbClr val="692AA2"/>
              </a:solidFill>
              <a:latin typeface="华文楷体" panose="02010600040101010101" pitchFamily="2" charset="-122"/>
              <a:ea typeface="华文楷体" panose="02010600040101010101" pitchFamily="2" charset="-122"/>
            </a:endParaRPr>
          </a:p>
          <a:p>
            <a:endParaRPr lang="zh-CN" altLang="en-US" dirty="0" smtClean="0">
              <a:latin typeface="华文楷体" panose="02010600040101010101" pitchFamily="2" charset="-122"/>
              <a:ea typeface="华文楷体" panose="0201060004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553188615"/>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sz="3600" dirty="0" smtClean="0"/>
              <a:t>第十一章  腹  泻</a:t>
            </a:r>
            <a:endParaRPr lang="zh-CN" altLang="en-US" sz="3600" dirty="0"/>
          </a:p>
        </p:txBody>
      </p:sp>
      <p:sp>
        <p:nvSpPr>
          <p:cNvPr id="3" name="副标题 2"/>
          <p:cNvSpPr>
            <a:spLocks noGrp="1"/>
          </p:cNvSpPr>
          <p:nvPr>
            <p:ph type="subTitle" idx="1"/>
          </p:nvPr>
        </p:nvSpPr>
        <p:spPr/>
        <p:txBody>
          <a:bodyPr/>
          <a:lstStyle/>
          <a:p>
            <a:endParaRPr lang="zh-CN" altLang="en-US"/>
          </a:p>
        </p:txBody>
      </p:sp>
    </p:spTree>
    <p:extLst>
      <p:ext uri="{BB962C8B-B14F-4D97-AF65-F5344CB8AC3E}">
        <p14:creationId xmlns="" xmlns:p14="http://schemas.microsoft.com/office/powerpoint/2010/main" val="2616409189"/>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rrowheads="1"/>
          </p:cNvSpPr>
          <p:nvPr>
            <p:ph type="title"/>
          </p:nvPr>
        </p:nvSpPr>
        <p:spPr/>
        <p:txBody>
          <a:bodyPr/>
          <a:lstStyle/>
          <a:p>
            <a:pPr eaLnBrk="1" hangingPunct="1">
              <a:defRPr/>
            </a:pPr>
            <a:r>
              <a:rPr lang="zh-CN" altLang="en-US" smtClean="0"/>
              <a:t>一、概述</a:t>
            </a:r>
          </a:p>
        </p:txBody>
      </p:sp>
      <p:sp>
        <p:nvSpPr>
          <p:cNvPr id="31747" name="Rectangle 3"/>
          <p:cNvSpPr>
            <a:spLocks noGrp="1" noRot="1" noChangeArrowheads="1"/>
          </p:cNvSpPr>
          <p:nvPr>
            <p:ph type="body" idx="1"/>
          </p:nvPr>
        </p:nvSpPr>
        <p:spPr>
          <a:xfrm>
            <a:off x="190500" y="1593245"/>
            <a:ext cx="11443063" cy="5429288"/>
          </a:xfrm>
        </p:spPr>
        <p:txBody>
          <a:bodyPr/>
          <a:lstStyle/>
          <a:p>
            <a:pPr algn="just" eaLnBrk="1" hangingPunct="1"/>
            <a:r>
              <a:rPr lang="zh-CN" altLang="en-US" b="1" dirty="0" smtClean="0">
                <a:solidFill>
                  <a:srgbClr val="C00000"/>
                </a:solidFill>
              </a:rPr>
              <a:t>正常人的排便型态</a:t>
            </a:r>
          </a:p>
          <a:p>
            <a:pPr lvl="1" algn="just" eaLnBrk="1" hangingPunct="1"/>
            <a:r>
              <a:rPr lang="zh-CN" altLang="en-US" dirty="0" smtClean="0"/>
              <a:t>成形黄色软便，2</a:t>
            </a:r>
            <a:r>
              <a:rPr lang="en-US" altLang="zh-CN" dirty="0" smtClean="0"/>
              <a:t>∼</a:t>
            </a:r>
            <a:r>
              <a:rPr lang="zh-CN" altLang="en-US" dirty="0" smtClean="0"/>
              <a:t>3次/日或隔2 </a:t>
            </a:r>
            <a:r>
              <a:rPr lang="en-US" altLang="zh-CN" dirty="0" smtClean="0"/>
              <a:t>∼</a:t>
            </a:r>
            <a:r>
              <a:rPr lang="zh-CN" altLang="en-US" dirty="0" smtClean="0"/>
              <a:t>3日排便一次，不含有异常成分</a:t>
            </a:r>
          </a:p>
          <a:p>
            <a:pPr eaLnBrk="1" hangingPunct="1"/>
            <a:r>
              <a:rPr lang="zh-CN" altLang="en-US" b="1" dirty="0" smtClean="0">
                <a:solidFill>
                  <a:srgbClr val="C00000"/>
                </a:solidFill>
              </a:rPr>
              <a:t>腹泻</a:t>
            </a:r>
            <a:endParaRPr lang="en-US" altLang="zh-CN" b="1" dirty="0" smtClean="0">
              <a:solidFill>
                <a:srgbClr val="C00000"/>
              </a:solidFill>
            </a:endParaRPr>
          </a:p>
          <a:p>
            <a:pPr lvl="1" eaLnBrk="1" hangingPunct="1"/>
            <a:r>
              <a:rPr lang="zh-CN" altLang="en-US" b="1" dirty="0" smtClean="0"/>
              <a:t>概念</a:t>
            </a:r>
          </a:p>
          <a:p>
            <a:pPr lvl="2" eaLnBrk="1" hangingPunct="1"/>
            <a:r>
              <a:rPr lang="zh-CN" altLang="en-US" dirty="0" smtClean="0"/>
              <a:t>排便</a:t>
            </a:r>
            <a:r>
              <a:rPr lang="zh-CN" altLang="en-US" dirty="0" smtClean="0">
                <a:solidFill>
                  <a:srgbClr val="009900"/>
                </a:solidFill>
              </a:rPr>
              <a:t>次数</a:t>
            </a:r>
            <a:r>
              <a:rPr lang="zh-CN" altLang="en-US" dirty="0" smtClean="0"/>
              <a:t>较平时增加（</a:t>
            </a:r>
            <a:r>
              <a:rPr lang="zh-CN" altLang="en-US" dirty="0" smtClean="0">
                <a:ea typeface="宋体" pitchFamily="2" charset="-122"/>
              </a:rPr>
              <a:t>＞</a:t>
            </a:r>
            <a:r>
              <a:rPr lang="en-US" altLang="zh-CN" dirty="0" smtClean="0"/>
              <a:t>3</a:t>
            </a:r>
            <a:r>
              <a:rPr lang="zh-CN" altLang="en-US" dirty="0" smtClean="0"/>
              <a:t>次</a:t>
            </a:r>
            <a:r>
              <a:rPr lang="en-US" altLang="zh-CN" dirty="0" smtClean="0"/>
              <a:t>/</a:t>
            </a:r>
            <a:r>
              <a:rPr lang="zh-CN" altLang="en-US" dirty="0" smtClean="0"/>
              <a:t>日），</a:t>
            </a:r>
            <a:r>
              <a:rPr lang="zh-CN" altLang="en-US" dirty="0" smtClean="0">
                <a:solidFill>
                  <a:srgbClr val="009900"/>
                </a:solidFill>
              </a:rPr>
              <a:t>粪质</a:t>
            </a:r>
            <a:r>
              <a:rPr lang="zh-CN" altLang="en-US" dirty="0" smtClean="0"/>
              <a:t>稀薄，或含有未消化的食物、黏液、脓血等</a:t>
            </a:r>
            <a:r>
              <a:rPr lang="zh-CN" altLang="en-US" dirty="0" smtClean="0">
                <a:solidFill>
                  <a:srgbClr val="009900"/>
                </a:solidFill>
              </a:rPr>
              <a:t>异常成分</a:t>
            </a:r>
            <a:endParaRPr lang="zh-CN" altLang="en-US" dirty="0" smtClean="0"/>
          </a:p>
          <a:p>
            <a:pPr lvl="1" algn="just" eaLnBrk="1" hangingPunct="1"/>
            <a:r>
              <a:rPr lang="zh-CN" altLang="en-US" b="1" dirty="0" smtClean="0"/>
              <a:t>分类</a:t>
            </a:r>
            <a:endParaRPr lang="en-US" altLang="zh-CN" b="1" dirty="0" smtClean="0"/>
          </a:p>
          <a:p>
            <a:pPr lvl="2" algn="just" eaLnBrk="1" hangingPunct="1"/>
            <a:r>
              <a:rPr lang="zh-CN" altLang="en-US" b="1" dirty="0" smtClean="0">
                <a:solidFill>
                  <a:srgbClr val="0000CC"/>
                </a:solidFill>
              </a:rPr>
              <a:t>急性</a:t>
            </a:r>
            <a:r>
              <a:rPr lang="zh-CN" altLang="en-US" b="1" dirty="0" smtClean="0"/>
              <a:t>腹泻：</a:t>
            </a:r>
            <a:r>
              <a:rPr lang="zh-CN" altLang="en-US" dirty="0" smtClean="0">
                <a:solidFill>
                  <a:srgbClr val="7030A0"/>
                </a:solidFill>
              </a:rPr>
              <a:t>病程</a:t>
            </a:r>
            <a:r>
              <a:rPr lang="zh-CN" altLang="en-US" dirty="0">
                <a:solidFill>
                  <a:srgbClr val="7030A0"/>
                </a:solidFill>
              </a:rPr>
              <a:t>不足</a:t>
            </a:r>
            <a:r>
              <a:rPr lang="en-US" altLang="en-US" dirty="0">
                <a:solidFill>
                  <a:srgbClr val="7030A0"/>
                </a:solidFill>
              </a:rPr>
              <a:t>2</a:t>
            </a:r>
            <a:r>
              <a:rPr lang="zh-CN" altLang="en-US" dirty="0">
                <a:solidFill>
                  <a:srgbClr val="7030A0"/>
                </a:solidFill>
              </a:rPr>
              <a:t>个</a:t>
            </a:r>
            <a:r>
              <a:rPr lang="zh-CN" altLang="en-US" dirty="0" smtClean="0">
                <a:solidFill>
                  <a:srgbClr val="7030A0"/>
                </a:solidFill>
              </a:rPr>
              <a:t>月</a:t>
            </a:r>
            <a:endParaRPr lang="en-US" altLang="zh-CN" b="1" dirty="0" smtClean="0">
              <a:solidFill>
                <a:srgbClr val="7030A0"/>
              </a:solidFill>
            </a:endParaRPr>
          </a:p>
          <a:p>
            <a:pPr lvl="2" algn="just" eaLnBrk="1" hangingPunct="1"/>
            <a:r>
              <a:rPr lang="zh-CN" altLang="en-US" b="1" dirty="0" smtClean="0">
                <a:solidFill>
                  <a:srgbClr val="7030A0"/>
                </a:solidFill>
              </a:rPr>
              <a:t>慢性腹泻：</a:t>
            </a:r>
            <a:r>
              <a:rPr lang="zh-CN" altLang="en-US" sz="2800" dirty="0">
                <a:solidFill>
                  <a:srgbClr val="7030A0"/>
                </a:solidFill>
              </a:rPr>
              <a:t>病程超过</a:t>
            </a:r>
            <a:r>
              <a:rPr lang="en-US" altLang="en-US" sz="2800" dirty="0">
                <a:solidFill>
                  <a:srgbClr val="7030A0"/>
                </a:solidFill>
              </a:rPr>
              <a:t>2</a:t>
            </a:r>
            <a:r>
              <a:rPr lang="zh-CN" altLang="en-US" sz="2800" dirty="0">
                <a:solidFill>
                  <a:srgbClr val="7030A0"/>
                </a:solidFill>
              </a:rPr>
              <a:t>个月</a:t>
            </a:r>
            <a:endParaRPr lang="zh-CN" altLang="en-US" sz="2800" b="1" dirty="0">
              <a:solidFill>
                <a:srgbClr val="7030A0"/>
              </a:solidFill>
            </a:endParaRPr>
          </a:p>
        </p:txBody>
      </p:sp>
    </p:spTree>
    <p:extLst>
      <p:ext uri="{BB962C8B-B14F-4D97-AF65-F5344CB8AC3E}">
        <p14:creationId xmlns="" xmlns:p14="http://schemas.microsoft.com/office/powerpoint/2010/main" val="1088586009"/>
      </p:ext>
    </p:extLst>
  </p:cSld>
  <p:clrMapOvr>
    <a:masterClrMapping/>
  </p:clrMapOvr>
  <p:transition/>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二、病因</a:t>
            </a:r>
            <a:endParaRPr lang="zh-CN" altLang="en-US" dirty="0"/>
          </a:p>
        </p:txBody>
      </p:sp>
      <p:sp>
        <p:nvSpPr>
          <p:cNvPr id="3" name="内容占位符 2"/>
          <p:cNvSpPr>
            <a:spLocks noGrp="1"/>
          </p:cNvSpPr>
          <p:nvPr>
            <p:ph idx="1"/>
          </p:nvPr>
        </p:nvSpPr>
        <p:spPr/>
        <p:txBody>
          <a:bodyPr/>
          <a:lstStyle/>
          <a:p>
            <a:pPr>
              <a:spcBef>
                <a:spcPts val="500"/>
              </a:spcBef>
              <a:buNone/>
            </a:pPr>
            <a:r>
              <a:rPr lang="zh-CN" altLang="en-US" b="1" dirty="0" smtClean="0">
                <a:solidFill>
                  <a:srgbClr val="C00000"/>
                </a:solidFill>
              </a:rPr>
              <a:t>（一）急性腹泻</a:t>
            </a:r>
          </a:p>
          <a:p>
            <a:pPr lvl="1">
              <a:spcBef>
                <a:spcPts val="500"/>
              </a:spcBef>
              <a:buNone/>
            </a:pPr>
            <a:r>
              <a:rPr lang="en-US" dirty="0" smtClean="0"/>
              <a:t>1.</a:t>
            </a:r>
            <a:r>
              <a:rPr lang="zh-CN" altLang="en-US" dirty="0" smtClean="0"/>
              <a:t>肠道疾病</a:t>
            </a:r>
            <a:endParaRPr lang="en-US" altLang="zh-CN" dirty="0" smtClean="0"/>
          </a:p>
          <a:p>
            <a:pPr lvl="2">
              <a:spcBef>
                <a:spcPts val="500"/>
              </a:spcBef>
            </a:pPr>
            <a:r>
              <a:rPr sz="2400" dirty="0" err="1"/>
              <a:t>细菌、病毒、</a:t>
            </a:r>
            <a:r>
              <a:rPr sz="2400" dirty="0" err="1" smtClean="0"/>
              <a:t>阿米巴原虫等感染引起的肠道炎症</a:t>
            </a:r>
            <a:endParaRPr lang="en-US" sz="2400" dirty="0"/>
          </a:p>
          <a:p>
            <a:pPr lvl="2">
              <a:spcBef>
                <a:spcPts val="500"/>
              </a:spcBef>
            </a:pPr>
            <a:r>
              <a:rPr sz="2400" dirty="0" err="1"/>
              <a:t>急性出血性坏死性肠炎、</a:t>
            </a:r>
            <a:r>
              <a:rPr sz="2400" dirty="0" err="1" smtClean="0"/>
              <a:t>溃疡性结肠炎急性发作等</a:t>
            </a:r>
            <a:r>
              <a:rPr lang="zh-CN" altLang="en-US" sz="2400" dirty="0" smtClean="0"/>
              <a:t>非感染性肠道疾病</a:t>
            </a:r>
            <a:endParaRPr lang="zh-CN" altLang="en-US" sz="2400" dirty="0">
              <a:solidFill>
                <a:srgbClr val="FF0000"/>
              </a:solidFill>
            </a:endParaRPr>
          </a:p>
          <a:p>
            <a:pPr lvl="1">
              <a:spcBef>
                <a:spcPts val="500"/>
              </a:spcBef>
              <a:buNone/>
            </a:pPr>
            <a:r>
              <a:rPr lang="en-US" dirty="0" smtClean="0"/>
              <a:t>2.</a:t>
            </a:r>
            <a:r>
              <a:rPr lang="zh-CN" altLang="en-US" dirty="0" smtClean="0"/>
              <a:t>急性中毒</a:t>
            </a:r>
            <a:endParaRPr lang="en-US" altLang="en-US" dirty="0" smtClean="0"/>
          </a:p>
          <a:p>
            <a:pPr lvl="2">
              <a:spcBef>
                <a:spcPts val="500"/>
              </a:spcBef>
            </a:pPr>
            <a:r>
              <a:rPr sz="2400" dirty="0"/>
              <a:t>食物中毒、化学毒物中毒等</a:t>
            </a:r>
          </a:p>
          <a:p>
            <a:pPr lvl="1">
              <a:spcBef>
                <a:spcPts val="500"/>
              </a:spcBef>
              <a:buNone/>
            </a:pPr>
            <a:r>
              <a:rPr lang="en-US" dirty="0" smtClean="0"/>
              <a:t>3.</a:t>
            </a:r>
            <a:r>
              <a:rPr lang="zh-CN" altLang="en-US" dirty="0" smtClean="0"/>
              <a:t>全身性疾病</a:t>
            </a:r>
            <a:endParaRPr lang="en-US" altLang="zh-CN" dirty="0" smtClean="0"/>
          </a:p>
          <a:p>
            <a:pPr lvl="2">
              <a:spcBef>
                <a:spcPts val="500"/>
              </a:spcBef>
            </a:pPr>
            <a:r>
              <a:rPr sz="2400" dirty="0"/>
              <a:t>如大叶肺炎、尿毒症、过敏性紫癜等</a:t>
            </a:r>
          </a:p>
          <a:p>
            <a:pPr lvl="1">
              <a:spcBef>
                <a:spcPts val="500"/>
              </a:spcBef>
              <a:buNone/>
            </a:pPr>
            <a:r>
              <a:rPr lang="en-US" dirty="0" smtClean="0"/>
              <a:t>4.</a:t>
            </a:r>
            <a:r>
              <a:rPr lang="zh-CN" altLang="en-US" dirty="0" smtClean="0"/>
              <a:t>其他</a:t>
            </a:r>
            <a:endParaRPr lang="en-US" altLang="zh-CN" dirty="0" smtClean="0"/>
          </a:p>
          <a:p>
            <a:pPr lvl="2">
              <a:spcBef>
                <a:spcPts val="500"/>
              </a:spcBef>
            </a:pPr>
            <a:r>
              <a:rPr sz="2400" dirty="0"/>
              <a:t>进食生冷、油腻食物或饮食不节制</a:t>
            </a:r>
            <a:endParaRPr lang="en-US" altLang="zh-CN" sz="2400" dirty="0"/>
          </a:p>
          <a:p>
            <a:pPr lvl="2">
              <a:spcBef>
                <a:spcPts val="500"/>
              </a:spcBef>
            </a:pPr>
            <a:r>
              <a:rPr sz="2400" dirty="0"/>
              <a:t>服用某些药物，如氟尿嘧啶等</a:t>
            </a:r>
          </a:p>
          <a:p>
            <a:pPr>
              <a:spcBef>
                <a:spcPts val="500"/>
              </a:spcBef>
            </a:pPr>
            <a:endParaRPr lang="zh-CN" altLang="en-US" dirty="0" smtClean="0"/>
          </a:p>
          <a:p>
            <a:pPr>
              <a:spcBef>
                <a:spcPts val="500"/>
              </a:spcBef>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1382740822"/>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二、病因</a:t>
            </a:r>
            <a:endParaRPr lang="zh-CN" altLang="en-US" dirty="0"/>
          </a:p>
        </p:txBody>
      </p:sp>
      <p:sp>
        <p:nvSpPr>
          <p:cNvPr id="3" name="内容占位符 2"/>
          <p:cNvSpPr>
            <a:spLocks noGrp="1"/>
          </p:cNvSpPr>
          <p:nvPr>
            <p:ph idx="1"/>
          </p:nvPr>
        </p:nvSpPr>
        <p:spPr/>
        <p:txBody>
          <a:bodyPr/>
          <a:lstStyle/>
          <a:p>
            <a:pPr>
              <a:buNone/>
            </a:pPr>
            <a:r>
              <a:rPr lang="zh-CN" altLang="en-US" b="1" dirty="0" smtClean="0">
                <a:solidFill>
                  <a:srgbClr val="C00000"/>
                </a:solidFill>
              </a:rPr>
              <a:t>（二）慢性腹泻</a:t>
            </a:r>
          </a:p>
          <a:p>
            <a:pPr lvl="1">
              <a:buNone/>
            </a:pPr>
            <a:r>
              <a:rPr lang="en-US" altLang="zh-CN" dirty="0" smtClean="0">
                <a:solidFill>
                  <a:srgbClr val="0000FF"/>
                </a:solidFill>
              </a:rPr>
              <a:t>1.</a:t>
            </a:r>
            <a:r>
              <a:rPr lang="zh-CN" altLang="en-US" dirty="0" smtClean="0">
                <a:solidFill>
                  <a:srgbClr val="0000FF"/>
                </a:solidFill>
              </a:rPr>
              <a:t>消化系统疾病</a:t>
            </a:r>
            <a:endParaRPr lang="en-US" altLang="zh-CN" dirty="0" smtClean="0">
              <a:solidFill>
                <a:srgbClr val="0000FF"/>
              </a:solidFill>
            </a:endParaRPr>
          </a:p>
          <a:p>
            <a:pPr lvl="2"/>
            <a:r>
              <a:rPr lang="zh-CN" altLang="en-US" dirty="0" smtClean="0"/>
              <a:t>如萎缩性胃炎、胃大部切除术后</a:t>
            </a:r>
            <a:endParaRPr lang="en-US" altLang="zh-CN" dirty="0" smtClean="0"/>
          </a:p>
          <a:p>
            <a:pPr lvl="2"/>
            <a:r>
              <a:rPr lang="zh-CN" altLang="en-US" dirty="0" smtClean="0"/>
              <a:t>如慢性细菌性痢疾、慢性阿米巴痢疾、肠结核、溃疡性结肠炎、肠道肿瘤等</a:t>
            </a:r>
            <a:endParaRPr lang="en-US" altLang="zh-CN" dirty="0" smtClean="0"/>
          </a:p>
          <a:p>
            <a:pPr lvl="2"/>
            <a:r>
              <a:rPr lang="zh-CN" altLang="en-US" dirty="0" smtClean="0"/>
              <a:t>慢性胰腺炎、胰腺癌</a:t>
            </a:r>
            <a:r>
              <a:rPr altLang="en-US" dirty="0" smtClean="0"/>
              <a:t>、</a:t>
            </a:r>
            <a:r>
              <a:rPr lang="zh-CN" altLang="en-US" dirty="0" smtClean="0"/>
              <a:t>肝脏疾病</a:t>
            </a:r>
            <a:r>
              <a:rPr altLang="en-US" dirty="0" smtClean="0"/>
              <a:t>、</a:t>
            </a:r>
            <a:r>
              <a:rPr lang="zh-CN" altLang="en-US" dirty="0" smtClean="0"/>
              <a:t>胆道梗阻等</a:t>
            </a:r>
          </a:p>
          <a:p>
            <a:pPr lvl="1">
              <a:buNone/>
            </a:pPr>
            <a:r>
              <a:rPr lang="en-US" altLang="zh-CN" dirty="0" smtClean="0">
                <a:solidFill>
                  <a:srgbClr val="0000FF"/>
                </a:solidFill>
              </a:rPr>
              <a:t>2.</a:t>
            </a:r>
            <a:r>
              <a:rPr lang="zh-CN" altLang="en-US" dirty="0" smtClean="0">
                <a:solidFill>
                  <a:srgbClr val="0000FF"/>
                </a:solidFill>
              </a:rPr>
              <a:t>全身性疾病</a:t>
            </a:r>
            <a:endParaRPr lang="en-US" altLang="zh-CN" dirty="0" smtClean="0">
              <a:solidFill>
                <a:srgbClr val="0000FF"/>
              </a:solidFill>
            </a:endParaRPr>
          </a:p>
          <a:p>
            <a:pPr lvl="2"/>
            <a:r>
              <a:rPr lang="zh-CN" altLang="en-US" dirty="0" smtClean="0"/>
              <a:t>如甲状腺功能亢进症、尿毒症、神经官能症等</a:t>
            </a:r>
          </a:p>
          <a:p>
            <a:pPr lvl="1">
              <a:buNone/>
            </a:pPr>
            <a:r>
              <a:rPr lang="en-US" altLang="zh-CN" dirty="0" smtClean="0">
                <a:solidFill>
                  <a:srgbClr val="0000FF"/>
                </a:solidFill>
              </a:rPr>
              <a:t>3.</a:t>
            </a:r>
            <a:r>
              <a:rPr lang="zh-CN" altLang="en-US" dirty="0" smtClean="0">
                <a:solidFill>
                  <a:srgbClr val="0000FF"/>
                </a:solidFill>
              </a:rPr>
              <a:t>药物不良反应</a:t>
            </a:r>
            <a:endParaRPr lang="en-US" altLang="zh-CN" dirty="0" smtClean="0">
              <a:solidFill>
                <a:srgbClr val="0000FF"/>
              </a:solidFill>
            </a:endParaRPr>
          </a:p>
          <a:p>
            <a:pPr lvl="2"/>
            <a:r>
              <a:rPr lang="zh-CN" altLang="en-US" dirty="0" smtClean="0"/>
              <a:t>如某些抗生素及抗肿瘤药物</a:t>
            </a:r>
          </a:p>
          <a:p>
            <a:endParaRPr lang="zh-CN" altLang="en-US" dirty="0" smtClean="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698517420"/>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三、发生机制</a:t>
            </a:r>
            <a:endParaRPr lang="zh-CN" altLang="en-US" dirty="0">
              <a:solidFill>
                <a:srgbClr val="FF0000"/>
              </a:solidFill>
            </a:endParaRP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5" name="Picture 4" descr="消化系统"/>
          <p:cNvPicPr>
            <a:picLocks noChangeAspect="1" noChangeArrowheads="1"/>
          </p:cNvPicPr>
          <p:nvPr/>
        </p:nvPicPr>
        <p:blipFill>
          <a:blip r:embed="rId2" cstate="print"/>
          <a:srcRect l="2622" r="2998"/>
          <a:stretch>
            <a:fillRect/>
          </a:stretch>
        </p:blipFill>
        <p:spPr bwMode="auto">
          <a:xfrm>
            <a:off x="4595802" y="1546234"/>
            <a:ext cx="2571768" cy="4668848"/>
          </a:xfrm>
          <a:prstGeom prst="rect">
            <a:avLst/>
          </a:prstGeom>
          <a:noFill/>
          <a:ln w="9525">
            <a:noFill/>
            <a:miter lim="800000"/>
            <a:headEnd/>
            <a:tailEnd/>
          </a:ln>
        </p:spPr>
      </p:pic>
      <p:sp>
        <p:nvSpPr>
          <p:cNvPr id="6" name="Rectangle 5"/>
          <p:cNvSpPr>
            <a:spLocks noChangeArrowheads="1"/>
          </p:cNvSpPr>
          <p:nvPr/>
        </p:nvSpPr>
        <p:spPr bwMode="auto">
          <a:xfrm>
            <a:off x="2520924" y="1260482"/>
            <a:ext cx="1625626" cy="928694"/>
          </a:xfrm>
          <a:prstGeom prst="rect">
            <a:avLst/>
          </a:prstGeom>
          <a:solidFill>
            <a:schemeClr val="accent1"/>
          </a:solidFill>
          <a:ln w="12700" cap="sq">
            <a:solidFill>
              <a:schemeClr val="folHlink"/>
            </a:solidFill>
            <a:miter lim="800000"/>
            <a:headEnd type="none" w="sm" len="sm"/>
            <a:tailEnd type="none" w="sm" len="sm"/>
          </a:ln>
        </p:spPr>
        <p:txBody>
          <a:bodyPr wrap="none" lIns="18000" tIns="10800" rIns="18000" bIns="10800" anchor="ctr"/>
          <a:lstStyle/>
          <a:p>
            <a:pPr algn="ctr"/>
            <a:r>
              <a:rPr lang="zh-CN" altLang="en-US" sz="2400" dirty="0">
                <a:solidFill>
                  <a:srgbClr val="0000CC"/>
                </a:solidFill>
                <a:latin typeface="隶书" pitchFamily="49" charset="-122"/>
                <a:ea typeface="隶书" pitchFamily="49" charset="-122"/>
              </a:rPr>
              <a:t>体外摄入</a:t>
            </a:r>
          </a:p>
          <a:p>
            <a:pPr algn="ctr"/>
            <a:r>
              <a:rPr lang="zh-CN" altLang="en-US" sz="2400" dirty="0" smtClean="0">
                <a:solidFill>
                  <a:srgbClr val="0000CC"/>
                </a:solidFill>
                <a:latin typeface="隶书" pitchFamily="49" charset="-122"/>
                <a:ea typeface="隶书" pitchFamily="49" charset="-122"/>
              </a:rPr>
              <a:t>（</a:t>
            </a:r>
            <a:r>
              <a:rPr lang="en-US" altLang="zh-CN" sz="2400" dirty="0" smtClean="0">
                <a:solidFill>
                  <a:srgbClr val="A50021"/>
                </a:solidFill>
                <a:latin typeface="隶书" pitchFamily="49" charset="-122"/>
                <a:ea typeface="隶书" pitchFamily="49" charset="-122"/>
              </a:rPr>
              <a:t>2000ml</a:t>
            </a:r>
            <a:r>
              <a:rPr lang="zh-CN" altLang="en-US" sz="2400" dirty="0" smtClean="0">
                <a:solidFill>
                  <a:srgbClr val="0000CC"/>
                </a:solidFill>
                <a:latin typeface="隶书" pitchFamily="49" charset="-122"/>
                <a:ea typeface="隶书" pitchFamily="49" charset="-122"/>
              </a:rPr>
              <a:t>）</a:t>
            </a:r>
            <a:endParaRPr lang="zh-CN" altLang="en-US" sz="2400" dirty="0">
              <a:solidFill>
                <a:srgbClr val="0000CC"/>
              </a:solidFill>
              <a:latin typeface="隶书" pitchFamily="49" charset="-122"/>
              <a:ea typeface="隶书" pitchFamily="49" charset="-122"/>
            </a:endParaRPr>
          </a:p>
        </p:txBody>
      </p:sp>
      <p:sp>
        <p:nvSpPr>
          <p:cNvPr id="7" name="Rectangle 6"/>
          <p:cNvSpPr>
            <a:spLocks noChangeArrowheads="1"/>
          </p:cNvSpPr>
          <p:nvPr/>
        </p:nvSpPr>
        <p:spPr bwMode="auto">
          <a:xfrm>
            <a:off x="2735238" y="2894039"/>
            <a:ext cx="1554189" cy="868359"/>
          </a:xfrm>
          <a:prstGeom prst="rect">
            <a:avLst/>
          </a:prstGeom>
          <a:solidFill>
            <a:schemeClr val="accent1"/>
          </a:solidFill>
          <a:ln w="12700" cap="sq">
            <a:solidFill>
              <a:schemeClr val="folHlink"/>
            </a:solidFill>
            <a:miter lim="800000"/>
            <a:headEnd type="none" w="sm" len="sm"/>
            <a:tailEnd type="none" w="sm" len="sm"/>
          </a:ln>
        </p:spPr>
        <p:txBody>
          <a:bodyPr wrap="none" lIns="18000" tIns="10800" rIns="18000" bIns="10800" anchor="ctr"/>
          <a:lstStyle/>
          <a:p>
            <a:pPr algn="ctr"/>
            <a:r>
              <a:rPr lang="zh-CN" altLang="en-US" sz="2400" dirty="0">
                <a:solidFill>
                  <a:srgbClr val="0000CC"/>
                </a:solidFill>
                <a:latin typeface="隶书" pitchFamily="49" charset="-122"/>
                <a:ea typeface="隶书" pitchFamily="49" charset="-122"/>
              </a:rPr>
              <a:t>消化液</a:t>
            </a:r>
          </a:p>
          <a:p>
            <a:pPr algn="ctr"/>
            <a:r>
              <a:rPr lang="zh-CN" altLang="en-US" sz="2400" dirty="0" smtClean="0">
                <a:solidFill>
                  <a:srgbClr val="0000CC"/>
                </a:solidFill>
                <a:latin typeface="隶书" pitchFamily="49" charset="-122"/>
                <a:ea typeface="隶书" pitchFamily="49" charset="-122"/>
              </a:rPr>
              <a:t>（</a:t>
            </a:r>
            <a:r>
              <a:rPr lang="en-US" altLang="zh-CN" sz="2400" dirty="0" smtClean="0">
                <a:solidFill>
                  <a:srgbClr val="A50021"/>
                </a:solidFill>
                <a:latin typeface="隶书" pitchFamily="49" charset="-122"/>
                <a:ea typeface="隶书" pitchFamily="49" charset="-122"/>
              </a:rPr>
              <a:t>7000ml</a:t>
            </a:r>
            <a:r>
              <a:rPr lang="zh-CN" altLang="en-US" sz="2400" dirty="0" smtClean="0">
                <a:solidFill>
                  <a:srgbClr val="0000CC"/>
                </a:solidFill>
                <a:latin typeface="隶书" pitchFamily="49" charset="-122"/>
                <a:ea typeface="隶书" pitchFamily="49" charset="-122"/>
              </a:rPr>
              <a:t>）</a:t>
            </a:r>
            <a:endParaRPr lang="zh-CN" altLang="en-US" sz="2400" dirty="0">
              <a:solidFill>
                <a:srgbClr val="0000CC"/>
              </a:solidFill>
              <a:latin typeface="隶书" pitchFamily="49" charset="-122"/>
              <a:ea typeface="隶书" pitchFamily="49" charset="-122"/>
            </a:endParaRPr>
          </a:p>
        </p:txBody>
      </p:sp>
      <p:sp>
        <p:nvSpPr>
          <p:cNvPr id="8" name="Rectangle 7"/>
          <p:cNvSpPr>
            <a:spLocks noChangeArrowheads="1"/>
          </p:cNvSpPr>
          <p:nvPr/>
        </p:nvSpPr>
        <p:spPr bwMode="auto">
          <a:xfrm>
            <a:off x="5300665" y="2032025"/>
            <a:ext cx="288925" cy="215900"/>
          </a:xfrm>
          <a:prstGeom prst="rect">
            <a:avLst/>
          </a:prstGeom>
          <a:noFill/>
          <a:ln w="12700" cap="sq">
            <a:noFill/>
            <a:miter lim="800000"/>
            <a:headEnd type="none" w="sm" len="sm"/>
            <a:tailEnd type="none" w="sm" len="sm"/>
          </a:ln>
        </p:spPr>
        <p:txBody>
          <a:bodyPr wrap="none" anchor="ctr"/>
          <a:lstStyle/>
          <a:p>
            <a:endParaRPr lang="zh-CN" altLang="en-US" sz="1400"/>
          </a:p>
        </p:txBody>
      </p:sp>
      <p:cxnSp>
        <p:nvCxnSpPr>
          <p:cNvPr id="9" name="AutoShape 8"/>
          <p:cNvCxnSpPr>
            <a:cxnSpLocks noChangeShapeType="1"/>
            <a:stCxn id="6" idx="3"/>
            <a:endCxn id="8" idx="0"/>
          </p:cNvCxnSpPr>
          <p:nvPr/>
        </p:nvCxnSpPr>
        <p:spPr bwMode="auto">
          <a:xfrm>
            <a:off x="4146551" y="1724829"/>
            <a:ext cx="1298577" cy="307196"/>
          </a:xfrm>
          <a:prstGeom prst="curvedConnector2">
            <a:avLst/>
          </a:prstGeom>
          <a:noFill/>
          <a:ln w="38100" cap="sq">
            <a:solidFill>
              <a:srgbClr val="0000CC"/>
            </a:solidFill>
            <a:round/>
            <a:headEnd/>
            <a:tailEnd type="triangle" w="med" len="med"/>
          </a:ln>
        </p:spPr>
      </p:cxnSp>
      <p:sp>
        <p:nvSpPr>
          <p:cNvPr id="10" name="Rectangle 9"/>
          <p:cNvSpPr>
            <a:spLocks noChangeArrowheads="1"/>
          </p:cNvSpPr>
          <p:nvPr/>
        </p:nvSpPr>
        <p:spPr bwMode="auto">
          <a:xfrm>
            <a:off x="6237290" y="3830664"/>
            <a:ext cx="144462" cy="144463"/>
          </a:xfrm>
          <a:prstGeom prst="rect">
            <a:avLst/>
          </a:prstGeom>
          <a:noFill/>
          <a:ln w="12700" cap="sq">
            <a:noFill/>
            <a:miter lim="800000"/>
            <a:headEnd type="none" w="sm" len="sm"/>
            <a:tailEnd type="none" w="sm" len="sm"/>
          </a:ln>
        </p:spPr>
        <p:txBody>
          <a:bodyPr wrap="none" anchor="ctr"/>
          <a:lstStyle/>
          <a:p>
            <a:endParaRPr lang="zh-CN" altLang="en-US" sz="1400"/>
          </a:p>
        </p:txBody>
      </p:sp>
      <p:cxnSp>
        <p:nvCxnSpPr>
          <p:cNvPr id="11" name="AutoShape 10"/>
          <p:cNvCxnSpPr>
            <a:cxnSpLocks noChangeShapeType="1"/>
            <a:stCxn id="7" idx="3"/>
            <a:endCxn id="10" idx="0"/>
          </p:cNvCxnSpPr>
          <p:nvPr/>
        </p:nvCxnSpPr>
        <p:spPr bwMode="auto">
          <a:xfrm>
            <a:off x="4289427" y="3328219"/>
            <a:ext cx="2020095" cy="502445"/>
          </a:xfrm>
          <a:prstGeom prst="curvedConnector2">
            <a:avLst/>
          </a:prstGeom>
          <a:noFill/>
          <a:ln w="38100" cap="sq">
            <a:solidFill>
              <a:srgbClr val="0000CC"/>
            </a:solidFill>
            <a:round/>
            <a:headEnd/>
            <a:tailEnd type="triangle" w="med" len="med"/>
          </a:ln>
        </p:spPr>
      </p:cxnSp>
      <p:sp>
        <p:nvSpPr>
          <p:cNvPr id="12" name="Rectangle 12"/>
          <p:cNvSpPr>
            <a:spLocks noChangeArrowheads="1"/>
          </p:cNvSpPr>
          <p:nvPr/>
        </p:nvSpPr>
        <p:spPr bwMode="auto">
          <a:xfrm>
            <a:off x="7713664" y="3617937"/>
            <a:ext cx="1701823" cy="866773"/>
          </a:xfrm>
          <a:prstGeom prst="rect">
            <a:avLst/>
          </a:prstGeom>
          <a:solidFill>
            <a:schemeClr val="accent1"/>
          </a:solidFill>
          <a:ln w="12700" cap="sq">
            <a:solidFill>
              <a:schemeClr val="folHlink"/>
            </a:solidFill>
            <a:miter lim="800000"/>
            <a:headEnd type="none" w="sm" len="sm"/>
            <a:tailEnd type="none" w="sm" len="sm"/>
          </a:ln>
        </p:spPr>
        <p:txBody>
          <a:bodyPr wrap="none" lIns="18000" tIns="10800" rIns="18000" bIns="10800" anchor="ctr"/>
          <a:lstStyle/>
          <a:p>
            <a:pPr algn="ctr"/>
            <a:r>
              <a:rPr lang="zh-CN" altLang="en-US" sz="2400" dirty="0">
                <a:solidFill>
                  <a:srgbClr val="0000CC"/>
                </a:solidFill>
                <a:latin typeface="隶书" pitchFamily="49" charset="-122"/>
                <a:ea typeface="隶书" pitchFamily="49" charset="-122"/>
              </a:rPr>
              <a:t>重吸收</a:t>
            </a:r>
          </a:p>
          <a:p>
            <a:pPr algn="ctr"/>
            <a:r>
              <a:rPr lang="zh-CN" altLang="en-US" sz="2400" dirty="0" smtClean="0">
                <a:solidFill>
                  <a:srgbClr val="0000CC"/>
                </a:solidFill>
                <a:latin typeface="隶书" pitchFamily="49" charset="-122"/>
                <a:ea typeface="隶书" pitchFamily="49" charset="-122"/>
              </a:rPr>
              <a:t>（</a:t>
            </a:r>
            <a:r>
              <a:rPr lang="zh-CN" altLang="en-US" sz="2400" dirty="0" smtClean="0">
                <a:solidFill>
                  <a:srgbClr val="A50021"/>
                </a:solidFill>
                <a:latin typeface="隶书" pitchFamily="49" charset="-122"/>
                <a:ea typeface="隶书" pitchFamily="49" charset="-122"/>
              </a:rPr>
              <a:t>绝大部分</a:t>
            </a:r>
            <a:r>
              <a:rPr lang="zh-CN" altLang="en-US" sz="2400" dirty="0" smtClean="0">
                <a:solidFill>
                  <a:srgbClr val="0000CC"/>
                </a:solidFill>
                <a:latin typeface="隶书" pitchFamily="49" charset="-122"/>
                <a:ea typeface="隶书" pitchFamily="49" charset="-122"/>
              </a:rPr>
              <a:t>）</a:t>
            </a:r>
            <a:endParaRPr lang="zh-CN" altLang="en-US" sz="2400" dirty="0">
              <a:solidFill>
                <a:srgbClr val="0000CC"/>
              </a:solidFill>
              <a:latin typeface="隶书" pitchFamily="49" charset="-122"/>
              <a:ea typeface="隶书" pitchFamily="49" charset="-122"/>
            </a:endParaRPr>
          </a:p>
        </p:txBody>
      </p:sp>
      <p:sp>
        <p:nvSpPr>
          <p:cNvPr id="13" name="Rectangle 13"/>
          <p:cNvSpPr>
            <a:spLocks noChangeArrowheads="1"/>
          </p:cNvSpPr>
          <p:nvPr/>
        </p:nvSpPr>
        <p:spPr bwMode="auto">
          <a:xfrm>
            <a:off x="7713664" y="4845072"/>
            <a:ext cx="1773261" cy="701690"/>
          </a:xfrm>
          <a:prstGeom prst="rect">
            <a:avLst/>
          </a:prstGeom>
          <a:solidFill>
            <a:schemeClr val="accent1"/>
          </a:solidFill>
          <a:ln w="12700" cap="sq">
            <a:solidFill>
              <a:schemeClr val="folHlink"/>
            </a:solidFill>
            <a:miter lim="800000"/>
            <a:headEnd type="none" w="sm" len="sm"/>
            <a:tailEnd type="none" w="sm" len="sm"/>
          </a:ln>
        </p:spPr>
        <p:txBody>
          <a:bodyPr wrap="none" lIns="18000" tIns="10800" rIns="18000" bIns="10800" anchor="ctr"/>
          <a:lstStyle/>
          <a:p>
            <a:pPr algn="ctr"/>
            <a:r>
              <a:rPr lang="zh-CN" altLang="en-US" sz="2400" dirty="0">
                <a:solidFill>
                  <a:srgbClr val="0000CC"/>
                </a:solidFill>
                <a:latin typeface="隶书" pitchFamily="49" charset="-122"/>
                <a:ea typeface="隶书" pitchFamily="49" charset="-122"/>
              </a:rPr>
              <a:t>随粪便排出</a:t>
            </a:r>
            <a:endParaRPr lang="en-US" altLang="zh-CN" sz="2400" dirty="0">
              <a:solidFill>
                <a:srgbClr val="0000CC"/>
              </a:solidFill>
              <a:latin typeface="隶书" pitchFamily="49" charset="-122"/>
              <a:ea typeface="隶书" pitchFamily="49" charset="-122"/>
            </a:endParaRPr>
          </a:p>
          <a:p>
            <a:pPr algn="ctr"/>
            <a:r>
              <a:rPr lang="zh-CN" altLang="en-US" sz="2400" dirty="0" smtClean="0">
                <a:solidFill>
                  <a:srgbClr val="0000CC"/>
                </a:solidFill>
                <a:latin typeface="隶书" pitchFamily="49" charset="-122"/>
                <a:ea typeface="隶书" pitchFamily="49" charset="-122"/>
              </a:rPr>
              <a:t>（</a:t>
            </a:r>
            <a:r>
              <a:rPr lang="en-US" altLang="zh-CN" sz="2400" dirty="0" smtClean="0">
                <a:solidFill>
                  <a:srgbClr val="A50021"/>
                </a:solidFill>
                <a:latin typeface="隶书" pitchFamily="49" charset="-122"/>
                <a:ea typeface="隶书" pitchFamily="49" charset="-122"/>
              </a:rPr>
              <a:t>200ml</a:t>
            </a:r>
            <a:r>
              <a:rPr lang="zh-CN" altLang="en-US" sz="2400" dirty="0" smtClean="0">
                <a:solidFill>
                  <a:srgbClr val="0000CC"/>
                </a:solidFill>
                <a:latin typeface="隶书" pitchFamily="49" charset="-122"/>
                <a:ea typeface="隶书" pitchFamily="49" charset="-122"/>
              </a:rPr>
              <a:t>）</a:t>
            </a:r>
            <a:endParaRPr lang="zh-CN" altLang="en-US" sz="2400" dirty="0">
              <a:solidFill>
                <a:srgbClr val="0000CC"/>
              </a:solidFill>
              <a:latin typeface="隶书" pitchFamily="49" charset="-122"/>
              <a:ea typeface="隶书" pitchFamily="49" charset="-122"/>
            </a:endParaRPr>
          </a:p>
        </p:txBody>
      </p:sp>
      <p:sp>
        <p:nvSpPr>
          <p:cNvPr id="14" name="Rectangle 14"/>
          <p:cNvSpPr>
            <a:spLocks noChangeArrowheads="1"/>
          </p:cNvSpPr>
          <p:nvPr/>
        </p:nvSpPr>
        <p:spPr bwMode="auto">
          <a:xfrm>
            <a:off x="5735638" y="6453189"/>
            <a:ext cx="215900" cy="71437"/>
          </a:xfrm>
          <a:prstGeom prst="rect">
            <a:avLst/>
          </a:prstGeom>
          <a:noFill/>
          <a:ln w="12700" cap="sq">
            <a:noFill/>
            <a:miter lim="800000"/>
            <a:headEnd type="none" w="sm" len="sm"/>
            <a:tailEnd type="none" w="sm" len="sm"/>
          </a:ln>
        </p:spPr>
        <p:txBody>
          <a:bodyPr wrap="none" anchor="ctr"/>
          <a:lstStyle/>
          <a:p>
            <a:endParaRPr lang="zh-CN" altLang="en-US" sz="1400"/>
          </a:p>
        </p:txBody>
      </p:sp>
      <p:sp>
        <p:nvSpPr>
          <p:cNvPr id="15" name="Rectangle 15"/>
          <p:cNvSpPr>
            <a:spLocks noChangeArrowheads="1"/>
          </p:cNvSpPr>
          <p:nvPr/>
        </p:nvSpPr>
        <p:spPr bwMode="auto">
          <a:xfrm>
            <a:off x="6527800" y="5346723"/>
            <a:ext cx="215900" cy="71438"/>
          </a:xfrm>
          <a:prstGeom prst="rect">
            <a:avLst/>
          </a:prstGeom>
          <a:noFill/>
          <a:ln w="12700" cap="sq">
            <a:noFill/>
            <a:miter lim="800000"/>
            <a:headEnd type="none" w="sm" len="sm"/>
            <a:tailEnd type="none" w="sm" len="sm"/>
          </a:ln>
        </p:spPr>
        <p:txBody>
          <a:bodyPr wrap="none" anchor="ctr"/>
          <a:lstStyle/>
          <a:p>
            <a:endParaRPr lang="zh-CN" altLang="en-US" sz="1400"/>
          </a:p>
        </p:txBody>
      </p:sp>
      <p:cxnSp>
        <p:nvCxnSpPr>
          <p:cNvPr id="16" name="AutoShape 16"/>
          <p:cNvCxnSpPr>
            <a:cxnSpLocks noChangeShapeType="1"/>
            <a:stCxn id="13" idx="2"/>
          </p:cNvCxnSpPr>
          <p:nvPr/>
        </p:nvCxnSpPr>
        <p:spPr bwMode="auto">
          <a:xfrm rot="5400000">
            <a:off x="7045736" y="4597026"/>
            <a:ext cx="604822" cy="2504294"/>
          </a:xfrm>
          <a:prstGeom prst="curvedConnector3">
            <a:avLst>
              <a:gd name="adj1" fmla="val 137796"/>
            </a:avLst>
          </a:prstGeom>
          <a:noFill/>
          <a:ln w="38100" cap="sq">
            <a:solidFill>
              <a:srgbClr val="0000CC"/>
            </a:solidFill>
            <a:round/>
            <a:headEnd/>
            <a:tailEnd type="triangle" w="med" len="med"/>
          </a:ln>
        </p:spPr>
      </p:cxnSp>
      <p:cxnSp>
        <p:nvCxnSpPr>
          <p:cNvPr id="17" name="AutoShape 17"/>
          <p:cNvCxnSpPr>
            <a:cxnSpLocks noChangeShapeType="1"/>
            <a:stCxn id="12" idx="1"/>
          </p:cNvCxnSpPr>
          <p:nvPr/>
        </p:nvCxnSpPr>
        <p:spPr bwMode="auto">
          <a:xfrm rot="10800000" flipV="1">
            <a:off x="6669090" y="4051323"/>
            <a:ext cx="1044575" cy="1009648"/>
          </a:xfrm>
          <a:prstGeom prst="curvedConnector2">
            <a:avLst/>
          </a:prstGeom>
          <a:noFill/>
          <a:ln w="38100" cap="sq">
            <a:solidFill>
              <a:srgbClr val="0000CC"/>
            </a:solidFill>
            <a:round/>
            <a:headEnd/>
            <a:tailEnd type="triangle" w="med" len="med"/>
          </a:ln>
        </p:spPr>
      </p:cxnSp>
    </p:spTree>
    <p:extLst>
      <p:ext uri="{BB962C8B-B14F-4D97-AF65-F5344CB8AC3E}">
        <p14:creationId xmlns="" xmlns:p14="http://schemas.microsoft.com/office/powerpoint/2010/main" val="1218456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left)">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22" presetClass="entr" presetSubtype="8"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right)">
                                      <p:cBhvr>
                                        <p:cTn id="23" dur="500"/>
                                        <p:tgtEl>
                                          <p:spTgt spid="12"/>
                                        </p:tgtEl>
                                      </p:cBhvr>
                                    </p:animEffect>
                                  </p:childTnLst>
                                </p:cTn>
                              </p:par>
                              <p:par>
                                <p:cTn id="24" presetID="22" presetClass="entr" presetSubtype="2"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right)">
                                      <p:cBhvr>
                                        <p:cTn id="26" dur="500"/>
                                        <p:tgtEl>
                                          <p:spTgt spid="17"/>
                                        </p:tgtEl>
                                      </p:cBhvr>
                                    </p:animEffect>
                                  </p:childTnLst>
                                </p:cTn>
                              </p:par>
                            </p:childTnLst>
                          </p:cTn>
                        </p:par>
                        <p:par>
                          <p:cTn id="27" fill="hold">
                            <p:stCondLst>
                              <p:cond delay="500"/>
                            </p:stCondLst>
                            <p:childTnLst>
                              <p:par>
                                <p:cTn id="28" presetID="22" presetClass="entr" presetSubtype="2"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right)">
                                      <p:cBhvr>
                                        <p:cTn id="30" dur="500"/>
                                        <p:tgtEl>
                                          <p:spTgt spid="13"/>
                                        </p:tgtEl>
                                      </p:cBhvr>
                                    </p:animEffect>
                                  </p:childTnLst>
                                </p:cTn>
                              </p:par>
                              <p:par>
                                <p:cTn id="31" presetID="22" presetClass="entr" presetSubtype="2"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right)">
                                      <p:cBhvr>
                                        <p:cTn id="3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2" grpId="0" animBg="1"/>
      <p:bldP spid="13" grpId="0" animBg="1"/>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三、发生机制</a:t>
            </a:r>
            <a:endParaRPr lang="zh-CN" altLang="en-US" dirty="0"/>
          </a:p>
        </p:txBody>
      </p:sp>
      <p:sp>
        <p:nvSpPr>
          <p:cNvPr id="3" name="内容占位符 2"/>
          <p:cNvSpPr>
            <a:spLocks noGrp="1"/>
          </p:cNvSpPr>
          <p:nvPr>
            <p:ph idx="1"/>
          </p:nvPr>
        </p:nvSpPr>
        <p:spPr/>
        <p:txBody>
          <a:bodyPr/>
          <a:lstStyle/>
          <a:p>
            <a:pPr>
              <a:buNone/>
            </a:pPr>
            <a:r>
              <a:rPr lang="zh-CN" altLang="en-US" b="1" dirty="0" smtClean="0">
                <a:solidFill>
                  <a:srgbClr val="C00000"/>
                </a:solidFill>
              </a:rPr>
              <a:t>（一）渗出性腹泻</a:t>
            </a:r>
            <a:endParaRPr lang="en-US" altLang="zh-CN" b="1" dirty="0" smtClean="0">
              <a:solidFill>
                <a:srgbClr val="C00000"/>
              </a:solidFill>
            </a:endParaRPr>
          </a:p>
          <a:p>
            <a:pPr lvl="1"/>
            <a:r>
              <a:rPr dirty="0"/>
              <a:t>炎症、溃疡、</a:t>
            </a:r>
            <a:r>
              <a:rPr dirty="0" smtClean="0"/>
              <a:t>肿瘤浸润</a:t>
            </a:r>
            <a:r>
              <a:rPr dirty="0" smtClean="0">
                <a:solidFill>
                  <a:srgbClr val="0033CC"/>
                </a:solidFill>
                <a:effectLst>
                  <a:outerShdw blurRad="38100" dist="38100" dir="2700000" algn="tl">
                    <a:srgbClr val="C0C0C0"/>
                  </a:outerShdw>
                </a:effectLst>
                <a:latin typeface="华文琥珀" pitchFamily="2" charset="-122"/>
                <a:ea typeface="华文琥珀" pitchFamily="2" charset="-122"/>
              </a:rPr>
              <a:t>→</a:t>
            </a:r>
            <a:r>
              <a:rPr dirty="0" smtClean="0"/>
              <a:t>血浆</a:t>
            </a:r>
            <a:r>
              <a:rPr dirty="0"/>
              <a:t>、黏液、</a:t>
            </a:r>
            <a:r>
              <a:rPr dirty="0" smtClean="0"/>
              <a:t>脓血渗出</a:t>
            </a:r>
            <a:r>
              <a:rPr dirty="0" smtClean="0">
                <a:solidFill>
                  <a:srgbClr val="0033CC"/>
                </a:solidFill>
                <a:effectLst>
                  <a:outerShdw blurRad="38100" dist="38100" dir="2700000" algn="tl">
                    <a:srgbClr val="C0C0C0"/>
                  </a:outerShdw>
                </a:effectLst>
                <a:latin typeface="华文琥珀" pitchFamily="2" charset="-122"/>
                <a:ea typeface="华文琥珀" pitchFamily="2" charset="-122"/>
              </a:rPr>
              <a:t> </a:t>
            </a:r>
            <a:r>
              <a:rPr dirty="0">
                <a:solidFill>
                  <a:srgbClr val="0033CC"/>
                </a:solidFill>
                <a:effectLst>
                  <a:outerShdw blurRad="38100" dist="38100" dir="2700000" algn="tl">
                    <a:srgbClr val="C0C0C0"/>
                  </a:outerShdw>
                </a:effectLst>
                <a:latin typeface="华文琥珀" pitchFamily="2" charset="-122"/>
                <a:ea typeface="华文琥珀" pitchFamily="2" charset="-122"/>
              </a:rPr>
              <a:t>→</a:t>
            </a:r>
            <a:r>
              <a:rPr dirty="0" smtClean="0"/>
              <a:t>腹泻</a:t>
            </a:r>
            <a:endParaRPr lang="en-US" dirty="0" smtClean="0"/>
          </a:p>
          <a:p>
            <a:pPr lvl="1"/>
            <a:r>
              <a:rPr dirty="0" smtClean="0"/>
              <a:t>常见病因</a:t>
            </a:r>
            <a:endParaRPr lang="en-US" dirty="0" smtClean="0"/>
          </a:p>
          <a:p>
            <a:pPr lvl="2"/>
            <a:r>
              <a:rPr dirty="0"/>
              <a:t>各种肠道炎症性疾病</a:t>
            </a:r>
            <a:endParaRPr lang="en-US" dirty="0" smtClean="0"/>
          </a:p>
          <a:p>
            <a:pPr>
              <a:buNone/>
            </a:pPr>
            <a:r>
              <a:rPr lang="zh-CN" altLang="en-US" b="1" dirty="0" smtClean="0">
                <a:solidFill>
                  <a:srgbClr val="C00000"/>
                </a:solidFill>
              </a:rPr>
              <a:t>（</a:t>
            </a:r>
            <a:r>
              <a:rPr b="1" dirty="0" smtClean="0">
                <a:solidFill>
                  <a:srgbClr val="C00000"/>
                </a:solidFill>
              </a:rPr>
              <a:t>二</a:t>
            </a:r>
            <a:r>
              <a:rPr lang="zh-CN" altLang="en-US" b="1" dirty="0" smtClean="0">
                <a:solidFill>
                  <a:srgbClr val="C00000"/>
                </a:solidFill>
              </a:rPr>
              <a:t>）渗透性腹泻</a:t>
            </a:r>
            <a:endParaRPr lang="en-US" altLang="zh-CN" b="1" dirty="0" smtClean="0">
              <a:solidFill>
                <a:srgbClr val="C00000"/>
              </a:solidFill>
            </a:endParaRPr>
          </a:p>
          <a:p>
            <a:pPr lvl="1"/>
            <a:r>
              <a:rPr dirty="0" smtClean="0"/>
              <a:t>肠内容物渗透压</a:t>
            </a:r>
            <a:r>
              <a:rPr dirty="0" smtClean="0">
                <a:solidFill>
                  <a:srgbClr val="FF0000"/>
                </a:solidFill>
                <a:latin typeface="华文新魏" pitchFamily="2" charset="-122"/>
              </a:rPr>
              <a:t>↑</a:t>
            </a:r>
            <a:r>
              <a:rPr dirty="0">
                <a:solidFill>
                  <a:srgbClr val="0033CC"/>
                </a:solidFill>
                <a:effectLst>
                  <a:outerShdw blurRad="38100" dist="38100" dir="2700000" algn="tl">
                    <a:srgbClr val="C0C0C0"/>
                  </a:outerShdw>
                </a:effectLst>
                <a:latin typeface="华文琥珀" pitchFamily="2" charset="-122"/>
                <a:ea typeface="华文琥珀" pitchFamily="2" charset="-122"/>
              </a:rPr>
              <a:t> </a:t>
            </a:r>
            <a:r>
              <a:rPr dirty="0" smtClean="0">
                <a:solidFill>
                  <a:srgbClr val="0033CC"/>
                </a:solidFill>
                <a:effectLst>
                  <a:outerShdw blurRad="38100" dist="38100" dir="2700000" algn="tl">
                    <a:srgbClr val="C0C0C0"/>
                  </a:outerShdw>
                </a:effectLst>
                <a:latin typeface="华文琥珀" pitchFamily="2" charset="-122"/>
                <a:ea typeface="华文琥珀" pitchFamily="2" charset="-122"/>
              </a:rPr>
              <a:t>→</a:t>
            </a:r>
            <a:r>
              <a:rPr dirty="0" smtClean="0"/>
              <a:t>肠内水与电解质的吸收</a:t>
            </a:r>
            <a:r>
              <a:rPr dirty="0" smtClean="0">
                <a:solidFill>
                  <a:srgbClr val="FF0000"/>
                </a:solidFill>
                <a:latin typeface="华文新魏" pitchFamily="2" charset="-122"/>
              </a:rPr>
              <a:t>↓</a:t>
            </a:r>
            <a:r>
              <a:rPr dirty="0">
                <a:solidFill>
                  <a:srgbClr val="0033CC"/>
                </a:solidFill>
                <a:effectLst>
                  <a:outerShdw blurRad="38100" dist="38100" dir="2700000" algn="tl">
                    <a:srgbClr val="C0C0C0"/>
                  </a:outerShdw>
                </a:effectLst>
                <a:latin typeface="华文琥珀" pitchFamily="2" charset="-122"/>
                <a:ea typeface="华文琥珀" pitchFamily="2" charset="-122"/>
              </a:rPr>
              <a:t> </a:t>
            </a:r>
            <a:r>
              <a:rPr dirty="0" smtClean="0">
                <a:solidFill>
                  <a:srgbClr val="0033CC"/>
                </a:solidFill>
                <a:effectLst>
                  <a:outerShdw blurRad="38100" dist="38100" dir="2700000" algn="tl">
                    <a:srgbClr val="C0C0C0"/>
                  </a:outerShdw>
                </a:effectLst>
                <a:latin typeface="华文琥珀" pitchFamily="2" charset="-122"/>
                <a:ea typeface="华文琥珀" pitchFamily="2" charset="-122"/>
              </a:rPr>
              <a:t>→</a:t>
            </a:r>
            <a:r>
              <a:rPr dirty="0"/>
              <a:t>肠蠕动</a:t>
            </a:r>
            <a:r>
              <a:rPr dirty="0" smtClean="0">
                <a:solidFill>
                  <a:srgbClr val="FF0000"/>
                </a:solidFill>
                <a:latin typeface="华文新魏" pitchFamily="2" charset="-122"/>
              </a:rPr>
              <a:t>↑</a:t>
            </a:r>
            <a:r>
              <a:rPr dirty="0">
                <a:solidFill>
                  <a:srgbClr val="0033CC"/>
                </a:solidFill>
                <a:effectLst>
                  <a:outerShdw blurRad="38100" dist="38100" dir="2700000" algn="tl">
                    <a:srgbClr val="C0C0C0"/>
                  </a:outerShdw>
                </a:effectLst>
                <a:latin typeface="华文琥珀" pitchFamily="2" charset="-122"/>
                <a:ea typeface="华文琥珀" pitchFamily="2" charset="-122"/>
              </a:rPr>
              <a:t> →</a:t>
            </a:r>
            <a:r>
              <a:rPr dirty="0" smtClean="0"/>
              <a:t>腹泻</a:t>
            </a:r>
            <a:endParaRPr lang="en-US" dirty="0" smtClean="0"/>
          </a:p>
          <a:p>
            <a:pPr lvl="1"/>
            <a:r>
              <a:rPr dirty="0" smtClean="0"/>
              <a:t>常见原因</a:t>
            </a:r>
            <a:endParaRPr lang="en-US" dirty="0" smtClean="0"/>
          </a:p>
          <a:p>
            <a:pPr lvl="2"/>
            <a:r>
              <a:rPr dirty="0" smtClean="0"/>
              <a:t>服用硫酸镁</a:t>
            </a:r>
            <a:r>
              <a:rPr dirty="0"/>
              <a:t>、</a:t>
            </a:r>
            <a:r>
              <a:rPr dirty="0" smtClean="0"/>
              <a:t>甘露醇等</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724777547"/>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a:t>
            </a:r>
            <a:r>
              <a:rPr lang="zh-CN" altLang="en-US" dirty="0" smtClean="0"/>
              <a:t>发生机制</a:t>
            </a:r>
            <a:endParaRPr lang="zh-CN" altLang="en-US" dirty="0"/>
          </a:p>
        </p:txBody>
      </p:sp>
      <p:sp>
        <p:nvSpPr>
          <p:cNvPr id="3" name="内容占位符 2"/>
          <p:cNvSpPr>
            <a:spLocks noGrp="1"/>
          </p:cNvSpPr>
          <p:nvPr>
            <p:ph idx="1"/>
          </p:nvPr>
        </p:nvSpPr>
        <p:spPr/>
        <p:txBody>
          <a:bodyPr/>
          <a:lstStyle/>
          <a:p>
            <a:pPr>
              <a:spcBef>
                <a:spcPts val="500"/>
              </a:spcBef>
              <a:buNone/>
            </a:pPr>
            <a:r>
              <a:rPr lang="zh-CN" altLang="en-US" b="1" dirty="0" smtClean="0">
                <a:solidFill>
                  <a:srgbClr val="C00000"/>
                </a:solidFill>
              </a:rPr>
              <a:t>（三）分泌性腹泻</a:t>
            </a:r>
          </a:p>
          <a:p>
            <a:pPr lvl="1">
              <a:spcBef>
                <a:spcPts val="500"/>
              </a:spcBef>
            </a:pPr>
            <a:r>
              <a:rPr dirty="0"/>
              <a:t>肠道分泌的水和电解质</a:t>
            </a:r>
            <a:r>
              <a:rPr dirty="0">
                <a:solidFill>
                  <a:srgbClr val="FF0000"/>
                </a:solidFill>
                <a:latin typeface="华文新魏" pitchFamily="2" charset="-122"/>
              </a:rPr>
              <a:t>↑ </a:t>
            </a:r>
            <a:r>
              <a:rPr dirty="0" smtClean="0">
                <a:solidFill>
                  <a:srgbClr val="0033CC"/>
                </a:solidFill>
                <a:effectLst>
                  <a:outerShdw blurRad="38100" dist="38100" dir="2700000" algn="tl">
                    <a:srgbClr val="C0C0C0"/>
                  </a:outerShdw>
                </a:effectLst>
                <a:latin typeface="华文琥珀" pitchFamily="2" charset="-122"/>
                <a:ea typeface="华文琥珀" pitchFamily="2" charset="-122"/>
              </a:rPr>
              <a:t>→</a:t>
            </a:r>
            <a:r>
              <a:rPr lang="zh-CN" altLang="en-US" dirty="0" smtClean="0"/>
              <a:t>肠内</a:t>
            </a:r>
            <a:r>
              <a:rPr lang="zh-CN" altLang="en-US" dirty="0"/>
              <a:t>容积</a:t>
            </a:r>
            <a:r>
              <a:rPr lang="zh-CN" altLang="en-US" dirty="0" smtClean="0"/>
              <a:t>增大</a:t>
            </a:r>
            <a:r>
              <a:rPr lang="zh-CN" altLang="en-US" dirty="0">
                <a:solidFill>
                  <a:srgbClr val="0033CC"/>
                </a:solidFill>
                <a:effectLst>
                  <a:outerShdw blurRad="38100" dist="38100" dir="2700000" algn="tl">
                    <a:srgbClr val="C0C0C0"/>
                  </a:outerShdw>
                </a:effectLst>
                <a:latin typeface="华文琥珀" pitchFamily="2" charset="-122"/>
                <a:ea typeface="华文琥珀" pitchFamily="2" charset="-122"/>
              </a:rPr>
              <a:t>→</a:t>
            </a:r>
            <a:r>
              <a:rPr dirty="0" smtClean="0"/>
              <a:t>肠蠕动</a:t>
            </a:r>
            <a:r>
              <a:rPr dirty="0">
                <a:solidFill>
                  <a:srgbClr val="FF0000"/>
                </a:solidFill>
                <a:latin typeface="华文新魏" pitchFamily="2" charset="-122"/>
              </a:rPr>
              <a:t>↑</a:t>
            </a:r>
            <a:r>
              <a:rPr dirty="0">
                <a:solidFill>
                  <a:srgbClr val="0033CC"/>
                </a:solidFill>
                <a:effectLst>
                  <a:outerShdw blurRad="38100" dist="38100" dir="2700000" algn="tl">
                    <a:srgbClr val="C0C0C0"/>
                  </a:outerShdw>
                </a:effectLst>
                <a:latin typeface="华文琥珀" pitchFamily="2" charset="-122"/>
                <a:ea typeface="华文琥珀" pitchFamily="2" charset="-122"/>
              </a:rPr>
              <a:t> </a:t>
            </a:r>
            <a:r>
              <a:rPr dirty="0" smtClean="0">
                <a:solidFill>
                  <a:srgbClr val="0033CC"/>
                </a:solidFill>
                <a:effectLst>
                  <a:outerShdw blurRad="38100" dist="38100" dir="2700000" algn="tl">
                    <a:srgbClr val="C0C0C0"/>
                  </a:outerShdw>
                </a:effectLst>
                <a:latin typeface="华文琥珀" pitchFamily="2" charset="-122"/>
                <a:ea typeface="华文琥珀" pitchFamily="2" charset="-122"/>
              </a:rPr>
              <a:t>→</a:t>
            </a:r>
            <a:r>
              <a:rPr dirty="0" smtClean="0"/>
              <a:t>腹泻</a:t>
            </a:r>
            <a:endParaRPr lang="en-US" dirty="0" smtClean="0"/>
          </a:p>
          <a:p>
            <a:pPr lvl="1">
              <a:spcBef>
                <a:spcPts val="500"/>
              </a:spcBef>
            </a:pPr>
            <a:r>
              <a:rPr dirty="0" smtClean="0"/>
              <a:t>常见病因</a:t>
            </a:r>
            <a:endParaRPr lang="en-US" dirty="0" smtClean="0"/>
          </a:p>
          <a:p>
            <a:pPr lvl="2">
              <a:spcBef>
                <a:spcPts val="500"/>
              </a:spcBef>
            </a:pPr>
            <a:r>
              <a:rPr dirty="0"/>
              <a:t>霍乱</a:t>
            </a:r>
          </a:p>
          <a:p>
            <a:pPr>
              <a:spcBef>
                <a:spcPts val="500"/>
              </a:spcBef>
              <a:buNone/>
            </a:pPr>
            <a:r>
              <a:rPr lang="zh-CN" altLang="en-US" b="1" dirty="0" smtClean="0">
                <a:solidFill>
                  <a:srgbClr val="C00000"/>
                </a:solidFill>
              </a:rPr>
              <a:t>（四）吸收不良性腹泻</a:t>
            </a:r>
            <a:endParaRPr lang="en-US" altLang="zh-CN" b="1" dirty="0" smtClean="0">
              <a:solidFill>
                <a:srgbClr val="C00000"/>
              </a:solidFill>
            </a:endParaRPr>
          </a:p>
          <a:p>
            <a:pPr lvl="1">
              <a:spcBef>
                <a:spcPts val="500"/>
              </a:spcBef>
            </a:pPr>
            <a:r>
              <a:rPr dirty="0" smtClean="0"/>
              <a:t>肠道消化吸收面积</a:t>
            </a:r>
            <a:r>
              <a:rPr dirty="0">
                <a:solidFill>
                  <a:srgbClr val="FF0000"/>
                </a:solidFill>
                <a:latin typeface="华文新魏" pitchFamily="2" charset="-122"/>
              </a:rPr>
              <a:t>↓</a:t>
            </a:r>
            <a:r>
              <a:rPr dirty="0" smtClean="0"/>
              <a:t>或功能障碍</a:t>
            </a:r>
            <a:r>
              <a:rPr dirty="0" smtClean="0">
                <a:solidFill>
                  <a:srgbClr val="0033CC"/>
                </a:solidFill>
                <a:effectLst>
                  <a:outerShdw blurRad="38100" dist="38100" dir="2700000" algn="tl">
                    <a:srgbClr val="C0C0C0"/>
                  </a:outerShdw>
                </a:effectLst>
                <a:latin typeface="华文琥珀" pitchFamily="2" charset="-122"/>
                <a:ea typeface="华文琥珀" pitchFamily="2" charset="-122"/>
              </a:rPr>
              <a:t>→</a:t>
            </a:r>
            <a:r>
              <a:rPr dirty="0" smtClean="0"/>
              <a:t>肠腔容积及渗透压</a:t>
            </a:r>
            <a:r>
              <a:rPr dirty="0">
                <a:solidFill>
                  <a:srgbClr val="FF0000"/>
                </a:solidFill>
                <a:latin typeface="华文新魏" pitchFamily="2" charset="-122"/>
              </a:rPr>
              <a:t>↑ </a:t>
            </a:r>
            <a:r>
              <a:rPr dirty="0" smtClean="0">
                <a:solidFill>
                  <a:srgbClr val="0033CC"/>
                </a:solidFill>
                <a:effectLst>
                  <a:outerShdw blurRad="38100" dist="38100" dir="2700000" algn="tl">
                    <a:srgbClr val="C0C0C0"/>
                  </a:outerShdw>
                </a:effectLst>
                <a:latin typeface="华文琥珀" pitchFamily="2" charset="-122"/>
                <a:ea typeface="华文琥珀" pitchFamily="2" charset="-122"/>
              </a:rPr>
              <a:t>→</a:t>
            </a:r>
            <a:r>
              <a:rPr dirty="0" smtClean="0"/>
              <a:t>腹泻</a:t>
            </a:r>
            <a:endParaRPr lang="en-US" dirty="0" smtClean="0"/>
          </a:p>
          <a:p>
            <a:pPr lvl="1">
              <a:spcBef>
                <a:spcPts val="500"/>
              </a:spcBef>
            </a:pPr>
            <a:r>
              <a:rPr dirty="0" smtClean="0"/>
              <a:t>常见病因</a:t>
            </a:r>
            <a:endParaRPr lang="en-US" dirty="0" smtClean="0"/>
          </a:p>
          <a:p>
            <a:pPr lvl="2">
              <a:spcBef>
                <a:spcPts val="500"/>
              </a:spcBef>
            </a:pPr>
            <a:r>
              <a:rPr dirty="0" smtClean="0"/>
              <a:t>小肠大部切除</a:t>
            </a:r>
            <a:endParaRPr lang="en-US" dirty="0" smtClean="0"/>
          </a:p>
          <a:p>
            <a:pPr lvl="2">
              <a:spcBef>
                <a:spcPts val="500"/>
              </a:spcBef>
            </a:pPr>
            <a:r>
              <a:rPr dirty="0" smtClean="0"/>
              <a:t>胃</a:t>
            </a:r>
            <a:r>
              <a:rPr dirty="0"/>
              <a:t>、胰腺、肝胆系统疾病引起胃酸、胰液、</a:t>
            </a:r>
            <a:r>
              <a:rPr dirty="0" smtClean="0"/>
              <a:t>胆汁分泌减少</a:t>
            </a:r>
            <a:endParaRPr lang="en-US"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683424768"/>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a:t>
            </a:r>
            <a:r>
              <a:rPr lang="zh-CN" altLang="en-US" dirty="0" smtClean="0"/>
              <a:t>发生机制</a:t>
            </a:r>
            <a:endParaRPr lang="zh-CN" altLang="en-US" dirty="0"/>
          </a:p>
        </p:txBody>
      </p:sp>
      <p:sp>
        <p:nvSpPr>
          <p:cNvPr id="3" name="内容占位符 2"/>
          <p:cNvSpPr>
            <a:spLocks noGrp="1"/>
          </p:cNvSpPr>
          <p:nvPr>
            <p:ph idx="1"/>
          </p:nvPr>
        </p:nvSpPr>
        <p:spPr/>
        <p:txBody>
          <a:bodyPr/>
          <a:lstStyle/>
          <a:p>
            <a:pPr>
              <a:buNone/>
            </a:pPr>
            <a:r>
              <a:rPr lang="zh-CN" altLang="en-US" b="1" dirty="0" smtClean="0">
                <a:solidFill>
                  <a:srgbClr val="C00000"/>
                </a:solidFill>
              </a:rPr>
              <a:t>（五）动力性腹泻</a:t>
            </a:r>
            <a:endParaRPr lang="en-US" altLang="zh-CN" b="1" dirty="0" smtClean="0">
              <a:solidFill>
                <a:srgbClr val="C00000"/>
              </a:solidFill>
            </a:endParaRPr>
          </a:p>
          <a:p>
            <a:pPr lvl="1"/>
            <a:r>
              <a:rPr dirty="0" smtClean="0"/>
              <a:t>肠蠕动</a:t>
            </a:r>
            <a:r>
              <a:rPr dirty="0">
                <a:solidFill>
                  <a:srgbClr val="FF0000"/>
                </a:solidFill>
                <a:latin typeface="华文新魏" pitchFamily="2" charset="-122"/>
              </a:rPr>
              <a:t>↑ </a:t>
            </a:r>
            <a:r>
              <a:rPr dirty="0" smtClean="0">
                <a:solidFill>
                  <a:srgbClr val="0033CC"/>
                </a:solidFill>
                <a:effectLst>
                  <a:outerShdw blurRad="38100" dist="38100" dir="2700000" algn="tl">
                    <a:srgbClr val="C0C0C0"/>
                  </a:outerShdw>
                </a:effectLst>
                <a:latin typeface="华文琥珀" pitchFamily="2" charset="-122"/>
                <a:ea typeface="华文琥珀" pitchFamily="2" charset="-122"/>
              </a:rPr>
              <a:t>→</a:t>
            </a:r>
            <a:r>
              <a:rPr dirty="0" smtClean="0"/>
              <a:t>肠道内的物质吸收</a:t>
            </a:r>
            <a:r>
              <a:rPr dirty="0">
                <a:solidFill>
                  <a:srgbClr val="FF0000"/>
                </a:solidFill>
                <a:latin typeface="华文新魏" pitchFamily="2" charset="-122"/>
              </a:rPr>
              <a:t>↓</a:t>
            </a:r>
            <a:endParaRPr lang="en-US" dirty="0" smtClean="0"/>
          </a:p>
          <a:p>
            <a:pPr lvl="1"/>
            <a:r>
              <a:rPr dirty="0" smtClean="0"/>
              <a:t>常见病因</a:t>
            </a:r>
            <a:endParaRPr lang="en-US" dirty="0" smtClean="0"/>
          </a:p>
          <a:p>
            <a:pPr lvl="2"/>
            <a:r>
              <a:rPr dirty="0"/>
              <a:t>胃肠功能紊乱、</a:t>
            </a:r>
            <a:r>
              <a:rPr dirty="0" smtClean="0"/>
              <a:t>甲状腺功能亢进症等</a:t>
            </a:r>
            <a:endParaRPr lang="en-US" altLang="zh-CN" dirty="0" smtClean="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190275598"/>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4000" y="399632"/>
            <a:ext cx="8077200" cy="642942"/>
          </a:xfrm>
        </p:spPr>
        <p:txBody>
          <a:bodyPr/>
          <a:lstStyle/>
          <a:p>
            <a:r>
              <a:rPr lang="zh-CN" altLang="en-US" dirty="0" smtClean="0"/>
              <a:t>四、临床表现</a:t>
            </a:r>
            <a:endParaRPr lang="zh-CN" altLang="en-US" dirty="0"/>
          </a:p>
        </p:txBody>
      </p:sp>
      <p:sp>
        <p:nvSpPr>
          <p:cNvPr id="3" name="内容占位符 2"/>
          <p:cNvSpPr>
            <a:spLocks noGrp="1"/>
          </p:cNvSpPr>
          <p:nvPr>
            <p:ph idx="1"/>
          </p:nvPr>
        </p:nvSpPr>
        <p:spPr>
          <a:xfrm>
            <a:off x="1042926" y="1357298"/>
            <a:ext cx="8701118" cy="5500702"/>
          </a:xfrm>
        </p:spPr>
        <p:txBody>
          <a:bodyPr/>
          <a:lstStyle/>
          <a:p>
            <a:pPr>
              <a:buNone/>
            </a:pPr>
            <a:r>
              <a:rPr lang="en-US" sz="2800" b="1" dirty="0" smtClean="0">
                <a:solidFill>
                  <a:srgbClr val="C00000"/>
                </a:solidFill>
                <a:latin typeface="宋体" pitchFamily="2" charset="-122"/>
                <a:ea typeface="宋体" pitchFamily="2" charset="-122"/>
              </a:rPr>
              <a:t>（</a:t>
            </a:r>
            <a:r>
              <a:rPr lang="zh-CN" altLang="en-US" sz="2800" b="1" dirty="0" smtClean="0">
                <a:solidFill>
                  <a:srgbClr val="C00000"/>
                </a:solidFill>
                <a:latin typeface="宋体" pitchFamily="2" charset="-122"/>
                <a:ea typeface="宋体" pitchFamily="2" charset="-122"/>
              </a:rPr>
              <a:t>一</a:t>
            </a:r>
            <a:r>
              <a:rPr lang="en-US" sz="2800" b="1" dirty="0" smtClean="0">
                <a:solidFill>
                  <a:srgbClr val="C00000"/>
                </a:solidFill>
                <a:latin typeface="宋体" pitchFamily="2" charset="-122"/>
                <a:ea typeface="宋体" pitchFamily="2" charset="-122"/>
              </a:rPr>
              <a:t>）</a:t>
            </a:r>
            <a:r>
              <a:rPr lang="zh-CN" altLang="en-US" sz="2800" b="1" dirty="0" smtClean="0">
                <a:solidFill>
                  <a:srgbClr val="C00000"/>
                </a:solidFill>
                <a:latin typeface="宋体" pitchFamily="2" charset="-122"/>
                <a:ea typeface="宋体" pitchFamily="2" charset="-122"/>
              </a:rPr>
              <a:t>急性</a:t>
            </a:r>
            <a:r>
              <a:rPr lang="zh-CN" altLang="en-US" sz="2800" b="1" dirty="0">
                <a:solidFill>
                  <a:srgbClr val="C00000"/>
                </a:solidFill>
                <a:latin typeface="宋体" pitchFamily="2" charset="-122"/>
                <a:ea typeface="宋体" pitchFamily="2" charset="-122"/>
              </a:rPr>
              <a:t>腹泻</a:t>
            </a:r>
            <a:endParaRPr lang="zh-CN" altLang="en-US" sz="2800" dirty="0">
              <a:solidFill>
                <a:srgbClr val="C00000"/>
              </a:solidFill>
              <a:latin typeface="宋体" pitchFamily="2" charset="-122"/>
              <a:ea typeface="宋体" pitchFamily="2" charset="-122"/>
            </a:endParaRPr>
          </a:p>
          <a:p>
            <a:pPr>
              <a:buFont typeface="Arial" pitchFamily="34" charset="0"/>
              <a:buChar char="•"/>
            </a:pPr>
            <a:r>
              <a:rPr lang="zh-CN" altLang="en-US" sz="2800" dirty="0">
                <a:solidFill>
                  <a:srgbClr val="0000FF"/>
                </a:solidFill>
                <a:latin typeface="宋体" pitchFamily="2" charset="-122"/>
                <a:ea typeface="宋体" pitchFamily="2" charset="-122"/>
              </a:rPr>
              <a:t>起病急</a:t>
            </a:r>
            <a:endParaRPr lang="en-US" altLang="zh-CN" sz="2800" dirty="0">
              <a:solidFill>
                <a:srgbClr val="0000FF"/>
              </a:solidFill>
              <a:latin typeface="宋体" pitchFamily="2" charset="-122"/>
              <a:ea typeface="宋体" pitchFamily="2" charset="-122"/>
            </a:endParaRPr>
          </a:p>
          <a:p>
            <a:pPr>
              <a:buFont typeface="Arial" pitchFamily="34" charset="0"/>
              <a:buChar char="•"/>
            </a:pPr>
            <a:r>
              <a:rPr lang="zh-CN" altLang="en-US" sz="2800" dirty="0">
                <a:solidFill>
                  <a:srgbClr val="0000FF"/>
                </a:solidFill>
                <a:latin typeface="宋体" pitchFamily="2" charset="-122"/>
                <a:ea typeface="宋体" pitchFamily="2" charset="-122"/>
              </a:rPr>
              <a:t>排便次数多</a:t>
            </a:r>
            <a:r>
              <a:rPr lang="en-US" sz="2800" dirty="0">
                <a:solidFill>
                  <a:srgbClr val="0000FF"/>
                </a:solidFill>
                <a:latin typeface="宋体" pitchFamily="2" charset="-122"/>
                <a:ea typeface="宋体" pitchFamily="2" charset="-122"/>
              </a:rPr>
              <a:t>,</a:t>
            </a:r>
            <a:r>
              <a:rPr lang="zh-CN" altLang="en-US" sz="2800" dirty="0">
                <a:solidFill>
                  <a:srgbClr val="0000FF"/>
                </a:solidFill>
                <a:latin typeface="宋体" pitchFamily="2" charset="-122"/>
                <a:ea typeface="宋体" pitchFamily="2" charset="-122"/>
              </a:rPr>
              <a:t>每日可达</a:t>
            </a:r>
            <a:r>
              <a:rPr lang="en-US" sz="2800" dirty="0">
                <a:solidFill>
                  <a:srgbClr val="0000FF"/>
                </a:solidFill>
                <a:latin typeface="宋体" pitchFamily="2" charset="-122"/>
                <a:ea typeface="宋体" pitchFamily="2" charset="-122"/>
              </a:rPr>
              <a:t>10</a:t>
            </a:r>
            <a:r>
              <a:rPr lang="zh-CN" altLang="en-US" sz="2800" dirty="0">
                <a:solidFill>
                  <a:srgbClr val="0000FF"/>
                </a:solidFill>
                <a:latin typeface="宋体" pitchFamily="2" charset="-122"/>
                <a:ea typeface="宋体" pitchFamily="2" charset="-122"/>
              </a:rPr>
              <a:t>多次或数十次</a:t>
            </a:r>
            <a:endParaRPr lang="en-US" altLang="zh-CN" sz="2800" dirty="0">
              <a:solidFill>
                <a:srgbClr val="0000FF"/>
              </a:solidFill>
              <a:latin typeface="宋体" pitchFamily="2" charset="-122"/>
              <a:ea typeface="宋体" pitchFamily="2" charset="-122"/>
            </a:endParaRPr>
          </a:p>
          <a:p>
            <a:pPr>
              <a:buFont typeface="Arial" pitchFamily="34" charset="0"/>
              <a:buChar char="•"/>
            </a:pPr>
            <a:r>
              <a:rPr lang="zh-CN" altLang="en-US" sz="2800" dirty="0">
                <a:solidFill>
                  <a:srgbClr val="0000FF"/>
                </a:solidFill>
                <a:latin typeface="宋体" pitchFamily="2" charset="-122"/>
                <a:ea typeface="宋体" pitchFamily="2" charset="-122"/>
              </a:rPr>
              <a:t>粪便含水分量大</a:t>
            </a:r>
            <a:r>
              <a:rPr lang="en-US" sz="2800" dirty="0">
                <a:solidFill>
                  <a:srgbClr val="0000FF"/>
                </a:solidFill>
                <a:latin typeface="宋体" pitchFamily="2" charset="-122"/>
                <a:ea typeface="宋体" pitchFamily="2" charset="-122"/>
              </a:rPr>
              <a:t>,</a:t>
            </a:r>
            <a:r>
              <a:rPr lang="zh-CN" altLang="en-US" sz="2800" dirty="0">
                <a:solidFill>
                  <a:srgbClr val="0000FF"/>
                </a:solidFill>
                <a:latin typeface="宋体" pitchFamily="2" charset="-122"/>
                <a:ea typeface="宋体" pitchFamily="2" charset="-122"/>
              </a:rPr>
              <a:t>呈稀</a:t>
            </a:r>
            <a:r>
              <a:rPr lang="zh-CN" altLang="en-US" sz="2800" dirty="0" smtClean="0">
                <a:solidFill>
                  <a:srgbClr val="0000FF"/>
                </a:solidFill>
                <a:latin typeface="宋体" pitchFamily="2" charset="-122"/>
                <a:ea typeface="宋体" pitchFamily="2" charset="-122"/>
              </a:rPr>
              <a:t>便</a:t>
            </a:r>
            <a:endParaRPr lang="en-US" sz="2800" dirty="0">
              <a:solidFill>
                <a:srgbClr val="0000FF"/>
              </a:solidFill>
              <a:latin typeface="宋体" pitchFamily="2" charset="-122"/>
              <a:ea typeface="宋体" pitchFamily="2" charset="-122"/>
            </a:endParaRPr>
          </a:p>
          <a:p>
            <a:pPr>
              <a:buFont typeface="Arial" pitchFamily="34" charset="0"/>
              <a:buChar char="•"/>
            </a:pPr>
            <a:r>
              <a:rPr lang="zh-CN" altLang="en-US" sz="2800" dirty="0">
                <a:solidFill>
                  <a:srgbClr val="0000FF"/>
                </a:solidFill>
                <a:latin typeface="宋体" pitchFamily="2" charset="-122"/>
                <a:ea typeface="宋体" pitchFamily="2" charset="-122"/>
              </a:rPr>
              <a:t>混有脓、血或</a:t>
            </a:r>
            <a:r>
              <a:rPr lang="zh-CN" altLang="en-US" sz="2800" dirty="0" smtClean="0">
                <a:solidFill>
                  <a:srgbClr val="0000FF"/>
                </a:solidFill>
                <a:latin typeface="宋体" pitchFamily="2" charset="-122"/>
                <a:ea typeface="宋体" pitchFamily="2" charset="-122"/>
              </a:rPr>
              <a:t>黏液</a:t>
            </a:r>
            <a:endParaRPr lang="en-US" sz="2800" dirty="0">
              <a:solidFill>
                <a:srgbClr val="0000FF"/>
              </a:solidFill>
              <a:latin typeface="宋体" pitchFamily="2" charset="-122"/>
              <a:ea typeface="宋体" pitchFamily="2" charset="-122"/>
            </a:endParaRPr>
          </a:p>
          <a:p>
            <a:pPr>
              <a:buFont typeface="Arial" pitchFamily="34" charset="0"/>
              <a:buChar char="•"/>
            </a:pPr>
            <a:r>
              <a:rPr lang="zh-CN" altLang="en-US" sz="2800" dirty="0">
                <a:solidFill>
                  <a:srgbClr val="0000FF"/>
                </a:solidFill>
                <a:latin typeface="宋体" pitchFamily="2" charset="-122"/>
                <a:ea typeface="宋体" pitchFamily="2" charset="-122"/>
              </a:rPr>
              <a:t>常伴有腹痛、里急后重或发热</a:t>
            </a:r>
            <a:endParaRPr lang="en-US" altLang="zh-CN" sz="2800" dirty="0">
              <a:solidFill>
                <a:srgbClr val="0000FF"/>
              </a:solidFill>
              <a:latin typeface="宋体" pitchFamily="2" charset="-122"/>
              <a:ea typeface="宋体" pitchFamily="2" charset="-122"/>
            </a:endParaRPr>
          </a:p>
          <a:p>
            <a:pPr>
              <a:buFont typeface="Arial" pitchFamily="34" charset="0"/>
              <a:buChar char="•"/>
            </a:pPr>
            <a:r>
              <a:rPr lang="zh-CN" altLang="en-US" sz="2800" dirty="0">
                <a:solidFill>
                  <a:srgbClr val="0000FF"/>
                </a:solidFill>
                <a:latin typeface="宋体" pitchFamily="2" charset="-122"/>
                <a:ea typeface="宋体" pitchFamily="2" charset="-122"/>
              </a:rPr>
              <a:t>严重腹泻可引起脱水及电解质紊乱</a:t>
            </a:r>
            <a:endParaRPr lang="en-US" altLang="zh-CN" sz="2800" dirty="0">
              <a:solidFill>
                <a:srgbClr val="0000FF"/>
              </a:solidFill>
              <a:latin typeface="宋体" pitchFamily="2" charset="-122"/>
              <a:ea typeface="宋体" pitchFamily="2" charset="-122"/>
            </a:endParaRPr>
          </a:p>
          <a:p>
            <a:pPr>
              <a:buFont typeface="Wingdings" pitchFamily="2" charset="2"/>
              <a:buChar char="Ø"/>
            </a:pPr>
            <a:endParaRPr lang="zh-CN" altLang="en-US" dirty="0" smtClean="0"/>
          </a:p>
          <a:p>
            <a:pPr>
              <a:buFont typeface="Wingdings" pitchFamily="2" charset="2"/>
              <a:buChar char="Ø"/>
            </a:pPr>
            <a:endParaRPr lang="zh-CN" altLang="en-US" dirty="0">
              <a:latin typeface="华文楷体" pitchFamily="2" charset="-122"/>
              <a:ea typeface="华文楷体" pitchFamily="2" charset="-122"/>
            </a:endParaRP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9401740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八、护理评估要点</a:t>
            </a:r>
            <a:endParaRPr lang="zh-CN" altLang="en-US" dirty="0"/>
          </a:p>
        </p:txBody>
      </p:sp>
      <p:sp>
        <p:nvSpPr>
          <p:cNvPr id="3" name="内容占位符 2"/>
          <p:cNvSpPr>
            <a:spLocks noGrp="1"/>
          </p:cNvSpPr>
          <p:nvPr>
            <p:ph idx="1"/>
          </p:nvPr>
        </p:nvSpPr>
        <p:spPr/>
        <p:txBody>
          <a:bodyPr/>
          <a:lstStyle/>
          <a:p>
            <a:pPr>
              <a:buNone/>
            </a:pPr>
            <a:r>
              <a:rPr lang="zh-CN" altLang="en-US" dirty="0" smtClean="0">
                <a:solidFill>
                  <a:srgbClr val="C00000"/>
                </a:solidFill>
                <a:latin typeface="+mn-ea"/>
              </a:rPr>
              <a:t>（一）主观资料</a:t>
            </a:r>
          </a:p>
          <a:p>
            <a:pPr lvl="1">
              <a:buNone/>
            </a:pPr>
            <a:r>
              <a:rPr lang="en-US" altLang="zh-CN" dirty="0" smtClean="0"/>
              <a:t>1.</a:t>
            </a:r>
            <a:r>
              <a:rPr lang="zh-CN" altLang="en-US" dirty="0" smtClean="0"/>
              <a:t>发热表现　</a:t>
            </a:r>
            <a:endParaRPr lang="en-US" altLang="zh-CN" dirty="0" smtClean="0"/>
          </a:p>
          <a:p>
            <a:pPr lvl="2"/>
            <a:r>
              <a:rPr lang="zh-CN" altLang="en-US" dirty="0" smtClean="0"/>
              <a:t>起病急缓、热程、体温高度及热型</a:t>
            </a:r>
            <a:endParaRPr lang="en-US" altLang="zh-CN" dirty="0" smtClean="0"/>
          </a:p>
          <a:p>
            <a:pPr lvl="2"/>
            <a:r>
              <a:rPr lang="zh-CN" altLang="en-US" dirty="0" smtClean="0"/>
              <a:t>发热的伴随症状</a:t>
            </a:r>
          </a:p>
          <a:p>
            <a:pPr lvl="1">
              <a:buNone/>
            </a:pPr>
            <a:r>
              <a:rPr lang="en-US" altLang="zh-CN" dirty="0" smtClean="0"/>
              <a:t>2.</a:t>
            </a:r>
            <a:r>
              <a:rPr lang="zh-CN" altLang="en-US" dirty="0" smtClean="0"/>
              <a:t>病因　</a:t>
            </a:r>
            <a:endParaRPr lang="en-US" altLang="zh-CN" dirty="0" smtClean="0"/>
          </a:p>
          <a:p>
            <a:pPr lvl="2"/>
            <a:r>
              <a:rPr lang="zh-CN" altLang="en-US" dirty="0" smtClean="0"/>
              <a:t>发热的可能原因</a:t>
            </a:r>
            <a:endParaRPr lang="en-US" altLang="zh-CN" dirty="0" smtClean="0"/>
          </a:p>
          <a:p>
            <a:pPr lvl="2"/>
            <a:r>
              <a:rPr lang="zh-CN" altLang="en-US" dirty="0" smtClean="0"/>
              <a:t>既往有无类似发热史及慢性病史</a:t>
            </a:r>
          </a:p>
          <a:p>
            <a:pPr lvl="1">
              <a:buNone/>
            </a:pPr>
            <a:r>
              <a:rPr lang="en-US" altLang="zh-CN" dirty="0" smtClean="0"/>
              <a:t>3.</a:t>
            </a:r>
            <a:r>
              <a:rPr lang="zh-CN" altLang="en-US" dirty="0" smtClean="0"/>
              <a:t>诱因　</a:t>
            </a:r>
          </a:p>
          <a:p>
            <a:pPr lvl="1">
              <a:buNone/>
            </a:pPr>
            <a:r>
              <a:rPr lang="en-US" altLang="zh-CN" dirty="0" smtClean="0"/>
              <a:t>4.</a:t>
            </a:r>
            <a:r>
              <a:rPr lang="zh-CN" altLang="en-US" dirty="0" smtClean="0"/>
              <a:t>发热引起的身心反应　</a:t>
            </a:r>
          </a:p>
          <a:p>
            <a:pPr lvl="1">
              <a:buNone/>
            </a:pPr>
            <a:r>
              <a:rPr lang="en-US" altLang="zh-CN" dirty="0" smtClean="0"/>
              <a:t>5.</a:t>
            </a:r>
            <a:r>
              <a:rPr lang="zh-CN" altLang="en-US" dirty="0" smtClean="0"/>
              <a:t>诊疗、护理情况　</a:t>
            </a:r>
          </a:p>
          <a:p>
            <a:endParaRPr lang="zh-CN" altLang="en-US" dirty="0"/>
          </a:p>
        </p:txBody>
      </p:sp>
      <p:sp>
        <p:nvSpPr>
          <p:cNvPr id="4" name="日期占位符 3"/>
          <p:cNvSpPr>
            <a:spLocks noGrp="1"/>
          </p:cNvSpPr>
          <p:nvPr>
            <p:ph type="dt" sz="half" idx="11"/>
          </p:nvPr>
        </p:nvSpPr>
        <p:spPr/>
        <p:txBody>
          <a:bodyPr/>
          <a:lstStyle/>
          <a:p>
            <a:pPr>
              <a:defRPr/>
            </a:pPr>
            <a:r>
              <a:rPr lang="en-US" smtClean="0">
                <a:solidFill>
                  <a:srgbClr val="FFFFFF"/>
                </a:solidFill>
              </a:rPr>
              <a:t>www.pumpress.com.cn</a:t>
            </a:r>
            <a:endParaRPr lang="en-US">
              <a:solidFill>
                <a:srgbClr val="FFFFFF"/>
              </a:solidFill>
            </a:endParaRPr>
          </a:p>
        </p:txBody>
      </p:sp>
    </p:spTree>
    <p:extLst>
      <p:ext uri="{BB962C8B-B14F-4D97-AF65-F5344CB8AC3E}">
        <p14:creationId xmlns="" xmlns:p14="http://schemas.microsoft.com/office/powerpoint/2010/main" val="498311551"/>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四、临床表现</a:t>
            </a:r>
            <a:endParaRPr lang="zh-CN" altLang="en-US" dirty="0"/>
          </a:p>
        </p:txBody>
      </p:sp>
      <p:sp>
        <p:nvSpPr>
          <p:cNvPr id="3" name="内容占位符 2"/>
          <p:cNvSpPr>
            <a:spLocks noGrp="1"/>
          </p:cNvSpPr>
          <p:nvPr>
            <p:ph idx="1"/>
          </p:nvPr>
        </p:nvSpPr>
        <p:spPr/>
        <p:txBody>
          <a:bodyPr/>
          <a:lstStyle/>
          <a:p>
            <a:pPr>
              <a:buNone/>
            </a:pPr>
            <a:r>
              <a:rPr lang="en-US" sz="2800" b="1" dirty="0" smtClean="0">
                <a:solidFill>
                  <a:srgbClr val="C00000"/>
                </a:solidFill>
                <a:latin typeface="宋体" pitchFamily="2" charset="-122"/>
                <a:ea typeface="宋体" pitchFamily="2" charset="-122"/>
              </a:rPr>
              <a:t>（</a:t>
            </a:r>
            <a:r>
              <a:rPr lang="zh-CN" altLang="en-US" sz="2800" b="1" dirty="0" smtClean="0">
                <a:solidFill>
                  <a:srgbClr val="C00000"/>
                </a:solidFill>
                <a:latin typeface="宋体" pitchFamily="2" charset="-122"/>
                <a:ea typeface="宋体" pitchFamily="2" charset="-122"/>
              </a:rPr>
              <a:t>二</a:t>
            </a:r>
            <a:r>
              <a:rPr lang="en-US" sz="2800" b="1" dirty="0" smtClean="0">
                <a:solidFill>
                  <a:srgbClr val="C00000"/>
                </a:solidFill>
                <a:latin typeface="宋体" pitchFamily="2" charset="-122"/>
                <a:ea typeface="宋体" pitchFamily="2" charset="-122"/>
              </a:rPr>
              <a:t>）</a:t>
            </a:r>
            <a:r>
              <a:rPr lang="zh-CN" altLang="en-US" sz="2800" b="1" dirty="0" smtClean="0">
                <a:solidFill>
                  <a:srgbClr val="C00000"/>
                </a:solidFill>
                <a:latin typeface="宋体" pitchFamily="2" charset="-122"/>
                <a:ea typeface="宋体" pitchFamily="2" charset="-122"/>
              </a:rPr>
              <a:t>慢性</a:t>
            </a:r>
            <a:r>
              <a:rPr lang="zh-CN" altLang="en-US" sz="2800" b="1" dirty="0">
                <a:solidFill>
                  <a:srgbClr val="C00000"/>
                </a:solidFill>
                <a:latin typeface="宋体" pitchFamily="2" charset="-122"/>
                <a:ea typeface="宋体" pitchFamily="2" charset="-122"/>
              </a:rPr>
              <a:t>腹泻</a:t>
            </a:r>
            <a:endParaRPr lang="zh-CN" altLang="en-US" sz="2800" dirty="0">
              <a:solidFill>
                <a:srgbClr val="C00000"/>
              </a:solidFill>
              <a:latin typeface="宋体" pitchFamily="2" charset="-122"/>
              <a:ea typeface="宋体" pitchFamily="2" charset="-122"/>
            </a:endParaRPr>
          </a:p>
          <a:p>
            <a:pPr>
              <a:buFont typeface="Arial" pitchFamily="34" charset="0"/>
              <a:buChar char="•"/>
            </a:pPr>
            <a:r>
              <a:rPr lang="zh-CN" altLang="en-US" sz="2800" dirty="0">
                <a:solidFill>
                  <a:srgbClr val="0033CC"/>
                </a:solidFill>
                <a:latin typeface="宋体" pitchFamily="2" charset="-122"/>
                <a:ea typeface="宋体" pitchFamily="2" charset="-122"/>
              </a:rPr>
              <a:t>起病缓慢</a:t>
            </a:r>
            <a:r>
              <a:rPr lang="en-US" sz="2800" dirty="0">
                <a:solidFill>
                  <a:srgbClr val="0033CC"/>
                </a:solidFill>
                <a:latin typeface="宋体" pitchFamily="2" charset="-122"/>
                <a:ea typeface="宋体" pitchFamily="2" charset="-122"/>
              </a:rPr>
              <a:t>,</a:t>
            </a:r>
            <a:r>
              <a:rPr lang="zh-CN" altLang="en-US" sz="2800" dirty="0">
                <a:solidFill>
                  <a:srgbClr val="0033CC"/>
                </a:solidFill>
                <a:latin typeface="宋体" pitchFamily="2" charset="-122"/>
                <a:ea typeface="宋体" pitchFamily="2" charset="-122"/>
              </a:rPr>
              <a:t>也可因急性腹泻迁延不愈转为</a:t>
            </a:r>
            <a:r>
              <a:rPr lang="zh-CN" altLang="en-US" sz="2800" dirty="0" smtClean="0">
                <a:solidFill>
                  <a:srgbClr val="0033CC"/>
                </a:solidFill>
                <a:latin typeface="宋体" pitchFamily="2" charset="-122"/>
                <a:ea typeface="宋体" pitchFamily="2" charset="-122"/>
              </a:rPr>
              <a:t>慢性</a:t>
            </a:r>
            <a:endParaRPr lang="en-US" altLang="zh-CN" sz="2800" dirty="0" smtClean="0">
              <a:solidFill>
                <a:srgbClr val="0033CC"/>
              </a:solidFill>
              <a:latin typeface="宋体" pitchFamily="2" charset="-122"/>
              <a:ea typeface="宋体" pitchFamily="2" charset="-122"/>
            </a:endParaRPr>
          </a:p>
          <a:p>
            <a:pPr>
              <a:buFont typeface="Arial" pitchFamily="34" charset="0"/>
              <a:buChar char="•"/>
            </a:pPr>
            <a:r>
              <a:rPr lang="zh-CN" altLang="en-US" sz="2800" dirty="0" smtClean="0">
                <a:solidFill>
                  <a:srgbClr val="0033CC"/>
                </a:solidFill>
                <a:latin typeface="宋体" pitchFamily="2" charset="-122"/>
                <a:ea typeface="宋体" pitchFamily="2" charset="-122"/>
              </a:rPr>
              <a:t>每日</a:t>
            </a:r>
            <a:r>
              <a:rPr lang="zh-CN" altLang="en-US" sz="2800" dirty="0">
                <a:solidFill>
                  <a:srgbClr val="0033CC"/>
                </a:solidFill>
                <a:latin typeface="宋体" pitchFamily="2" charset="-122"/>
                <a:ea typeface="宋体" pitchFamily="2" charset="-122"/>
              </a:rPr>
              <a:t>排便数</a:t>
            </a:r>
            <a:r>
              <a:rPr lang="zh-CN" altLang="en-US" sz="2800" dirty="0" smtClean="0">
                <a:solidFill>
                  <a:srgbClr val="0033CC"/>
                </a:solidFill>
                <a:latin typeface="宋体" pitchFamily="2" charset="-122"/>
                <a:ea typeface="宋体" pitchFamily="2" charset="-122"/>
              </a:rPr>
              <a:t>次</a:t>
            </a:r>
            <a:endParaRPr lang="en-US" sz="2800" dirty="0">
              <a:solidFill>
                <a:srgbClr val="0033CC"/>
              </a:solidFill>
              <a:latin typeface="宋体" pitchFamily="2" charset="-122"/>
              <a:ea typeface="宋体" pitchFamily="2" charset="-122"/>
            </a:endParaRPr>
          </a:p>
          <a:p>
            <a:pPr>
              <a:buFont typeface="Arial" pitchFamily="34" charset="0"/>
              <a:buChar char="•"/>
            </a:pPr>
            <a:r>
              <a:rPr lang="zh-CN" altLang="en-US" sz="2800" dirty="0">
                <a:solidFill>
                  <a:srgbClr val="0033CC"/>
                </a:solidFill>
                <a:latin typeface="宋体" pitchFamily="2" charset="-122"/>
                <a:ea typeface="宋体" pitchFamily="2" charset="-122"/>
              </a:rPr>
              <a:t>可为稀便</a:t>
            </a:r>
            <a:r>
              <a:rPr lang="en-US" sz="2800" dirty="0">
                <a:solidFill>
                  <a:srgbClr val="0033CC"/>
                </a:solidFill>
                <a:latin typeface="宋体" pitchFamily="2" charset="-122"/>
                <a:ea typeface="宋体" pitchFamily="2" charset="-122"/>
              </a:rPr>
              <a:t>,</a:t>
            </a:r>
            <a:r>
              <a:rPr lang="zh-CN" altLang="en-US" sz="2800" dirty="0">
                <a:solidFill>
                  <a:srgbClr val="0033CC"/>
                </a:solidFill>
                <a:latin typeface="宋体" pitchFamily="2" charset="-122"/>
                <a:ea typeface="宋体" pitchFamily="2" charset="-122"/>
              </a:rPr>
              <a:t>也可混有脓、血或黏液</a:t>
            </a:r>
            <a:r>
              <a:rPr lang="en-US" sz="2800" dirty="0">
                <a:solidFill>
                  <a:srgbClr val="0033CC"/>
                </a:solidFill>
                <a:latin typeface="宋体" pitchFamily="2" charset="-122"/>
                <a:ea typeface="宋体" pitchFamily="2" charset="-122"/>
              </a:rPr>
              <a:t>,</a:t>
            </a:r>
            <a:r>
              <a:rPr lang="zh-CN" altLang="en-US" sz="2800" dirty="0">
                <a:solidFill>
                  <a:srgbClr val="0033CC"/>
                </a:solidFill>
                <a:latin typeface="宋体" pitchFamily="2" charset="-122"/>
                <a:ea typeface="宋体" pitchFamily="2" charset="-122"/>
              </a:rPr>
              <a:t>或未消化的食物及脱落的肠黏膜</a:t>
            </a:r>
            <a:r>
              <a:rPr lang="zh-CN" altLang="en-US" sz="2800" dirty="0" smtClean="0">
                <a:solidFill>
                  <a:srgbClr val="0033CC"/>
                </a:solidFill>
                <a:latin typeface="宋体" pitchFamily="2" charset="-122"/>
                <a:ea typeface="宋体" pitchFamily="2" charset="-122"/>
              </a:rPr>
              <a:t>等 </a:t>
            </a:r>
            <a:endParaRPr lang="en-US" altLang="zh-CN" sz="2800" dirty="0">
              <a:solidFill>
                <a:srgbClr val="0033CC"/>
              </a:solidFill>
              <a:latin typeface="宋体" pitchFamily="2" charset="-122"/>
              <a:ea typeface="宋体" pitchFamily="2" charset="-122"/>
            </a:endParaRPr>
          </a:p>
          <a:p>
            <a:pPr>
              <a:buFont typeface="Arial" pitchFamily="34" charset="0"/>
              <a:buChar char="•"/>
            </a:pPr>
            <a:r>
              <a:rPr lang="zh-CN" altLang="en-US" sz="2800" dirty="0">
                <a:solidFill>
                  <a:srgbClr val="0033CC"/>
                </a:solidFill>
                <a:latin typeface="宋体" pitchFamily="2" charset="-122"/>
                <a:ea typeface="宋体" pitchFamily="2" charset="-122"/>
              </a:rPr>
              <a:t>可伴有腹痛及</a:t>
            </a:r>
            <a:r>
              <a:rPr lang="zh-CN" altLang="en-US" sz="2800" dirty="0" smtClean="0">
                <a:solidFill>
                  <a:srgbClr val="0033CC"/>
                </a:solidFill>
                <a:latin typeface="宋体" pitchFamily="2" charset="-122"/>
                <a:ea typeface="宋体" pitchFamily="2" charset="-122"/>
              </a:rPr>
              <a:t>消瘦</a:t>
            </a:r>
            <a:endParaRPr lang="zh-CN" altLang="en-US" sz="2800" dirty="0">
              <a:solidFill>
                <a:srgbClr val="0033CC"/>
              </a:solidFill>
              <a:latin typeface="宋体" pitchFamily="2" charset="-122"/>
              <a:ea typeface="宋体" pitchFamily="2" charset="-122"/>
            </a:endParaRP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884043766"/>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   五、伴随症状</a:t>
            </a:r>
            <a:endParaRPr lang="zh-CN" altLang="en-US" dirty="0"/>
          </a:p>
        </p:txBody>
      </p:sp>
      <p:sp>
        <p:nvSpPr>
          <p:cNvPr id="3" name="内容占位符 2"/>
          <p:cNvSpPr>
            <a:spLocks noGrp="1"/>
          </p:cNvSpPr>
          <p:nvPr>
            <p:ph idx="1"/>
          </p:nvPr>
        </p:nvSpPr>
        <p:spPr/>
        <p:txBody>
          <a:bodyPr/>
          <a:lstStyle/>
          <a:p>
            <a:pPr lvl="1" eaLnBrk="1" hangingPunct="1">
              <a:buNone/>
            </a:pPr>
            <a:r>
              <a:rPr lang="en-US" dirty="0" smtClean="0">
                <a:solidFill>
                  <a:srgbClr val="0000FF"/>
                </a:solidFill>
                <a:latin typeface="宋体" pitchFamily="2" charset="-122"/>
                <a:ea typeface="宋体" pitchFamily="2" charset="-122"/>
              </a:rPr>
              <a:t>1.</a:t>
            </a:r>
            <a:r>
              <a:rPr lang="zh-CN" altLang="en-US" dirty="0" smtClean="0">
                <a:solidFill>
                  <a:srgbClr val="0000FF"/>
                </a:solidFill>
                <a:latin typeface="宋体" pitchFamily="2" charset="-122"/>
                <a:ea typeface="宋体" pitchFamily="2" charset="-122"/>
              </a:rPr>
              <a:t>腹泻</a:t>
            </a:r>
            <a:r>
              <a:rPr lang="zh-CN" altLang="en-US" dirty="0" smtClean="0">
                <a:solidFill>
                  <a:srgbClr val="C00000"/>
                </a:solidFill>
                <a:latin typeface="宋体" pitchFamily="2" charset="-122"/>
                <a:ea typeface="宋体" pitchFamily="2" charset="-122"/>
              </a:rPr>
              <a:t>伴发热</a:t>
            </a:r>
          </a:p>
          <a:p>
            <a:pPr>
              <a:buNone/>
            </a:pPr>
            <a:r>
              <a:rPr lang="en-US" sz="2800" dirty="0">
                <a:solidFill>
                  <a:srgbClr val="0000FF"/>
                </a:solidFill>
                <a:latin typeface="宋体" pitchFamily="2" charset="-122"/>
                <a:ea typeface="宋体" pitchFamily="2" charset="-122"/>
              </a:rPr>
              <a:t> </a:t>
            </a:r>
            <a:r>
              <a:rPr lang="en-US" sz="2800" dirty="0" smtClean="0">
                <a:solidFill>
                  <a:srgbClr val="0000FF"/>
                </a:solidFill>
                <a:latin typeface="宋体" pitchFamily="2" charset="-122"/>
                <a:ea typeface="宋体" pitchFamily="2" charset="-122"/>
              </a:rPr>
              <a:t>  2</a:t>
            </a:r>
            <a:r>
              <a:rPr lang="en-US" sz="2800" dirty="0">
                <a:solidFill>
                  <a:srgbClr val="0000FF"/>
                </a:solidFill>
                <a:latin typeface="宋体" pitchFamily="2" charset="-122"/>
                <a:ea typeface="宋体" pitchFamily="2" charset="-122"/>
              </a:rPr>
              <a:t>.</a:t>
            </a:r>
            <a:r>
              <a:rPr lang="zh-CN" altLang="en-US" sz="2800" dirty="0">
                <a:solidFill>
                  <a:srgbClr val="0000FF"/>
                </a:solidFill>
                <a:latin typeface="宋体" pitchFamily="2" charset="-122"/>
                <a:ea typeface="宋体" pitchFamily="2" charset="-122"/>
              </a:rPr>
              <a:t>腹泻</a:t>
            </a:r>
            <a:r>
              <a:rPr lang="zh-CN" altLang="en-US" sz="2800" dirty="0" smtClean="0">
                <a:solidFill>
                  <a:srgbClr val="C00000"/>
                </a:solidFill>
                <a:latin typeface="宋体" pitchFamily="2" charset="-122"/>
                <a:ea typeface="宋体" pitchFamily="2" charset="-122"/>
              </a:rPr>
              <a:t>伴里急后重</a:t>
            </a:r>
            <a:endParaRPr lang="zh-CN" altLang="en-US" sz="2800" dirty="0">
              <a:solidFill>
                <a:srgbClr val="C00000"/>
              </a:solidFill>
              <a:latin typeface="宋体" pitchFamily="2" charset="-122"/>
              <a:ea typeface="宋体" pitchFamily="2" charset="-122"/>
            </a:endParaRPr>
          </a:p>
          <a:p>
            <a:pPr>
              <a:buNone/>
            </a:pPr>
            <a:r>
              <a:rPr lang="en-US" sz="2800" dirty="0">
                <a:solidFill>
                  <a:srgbClr val="0000FF"/>
                </a:solidFill>
                <a:latin typeface="宋体" pitchFamily="2" charset="-122"/>
                <a:ea typeface="宋体" pitchFamily="2" charset="-122"/>
              </a:rPr>
              <a:t>   3.</a:t>
            </a:r>
            <a:r>
              <a:rPr lang="zh-CN" altLang="en-US" sz="2800" dirty="0">
                <a:solidFill>
                  <a:srgbClr val="0000FF"/>
                </a:solidFill>
                <a:latin typeface="宋体" pitchFamily="2" charset="-122"/>
                <a:ea typeface="宋体" pitchFamily="2" charset="-122"/>
              </a:rPr>
              <a:t>腹泻</a:t>
            </a:r>
            <a:r>
              <a:rPr lang="zh-CN" altLang="en-US" sz="2800" dirty="0">
                <a:solidFill>
                  <a:srgbClr val="C00000"/>
                </a:solidFill>
                <a:latin typeface="宋体" pitchFamily="2" charset="-122"/>
                <a:ea typeface="宋体" pitchFamily="2" charset="-122"/>
              </a:rPr>
              <a:t>伴重度脱水</a:t>
            </a:r>
            <a:endParaRPr lang="en-US" altLang="zh-CN" sz="2800" dirty="0">
              <a:solidFill>
                <a:srgbClr val="C00000"/>
              </a:solidFill>
              <a:latin typeface="宋体" pitchFamily="2" charset="-122"/>
              <a:ea typeface="宋体" pitchFamily="2" charset="-122"/>
            </a:endParaRPr>
          </a:p>
          <a:p>
            <a:pPr>
              <a:buNone/>
            </a:pPr>
            <a:r>
              <a:rPr lang="en-US" sz="2800" dirty="0">
                <a:solidFill>
                  <a:srgbClr val="0000FF"/>
                </a:solidFill>
                <a:latin typeface="宋体" pitchFamily="2" charset="-122"/>
                <a:ea typeface="宋体" pitchFamily="2" charset="-122"/>
              </a:rPr>
              <a:t>   4.</a:t>
            </a:r>
            <a:r>
              <a:rPr lang="zh-CN" altLang="en-US" sz="2800" dirty="0">
                <a:solidFill>
                  <a:srgbClr val="0000FF"/>
                </a:solidFill>
                <a:latin typeface="宋体" pitchFamily="2" charset="-122"/>
                <a:ea typeface="宋体" pitchFamily="2" charset="-122"/>
              </a:rPr>
              <a:t>腹泻</a:t>
            </a:r>
            <a:r>
              <a:rPr lang="zh-CN" altLang="en-US" sz="2800" dirty="0">
                <a:solidFill>
                  <a:srgbClr val="C00000"/>
                </a:solidFill>
                <a:latin typeface="宋体" pitchFamily="2" charset="-122"/>
                <a:ea typeface="宋体" pitchFamily="2" charset="-122"/>
              </a:rPr>
              <a:t>伴皮疹或皮下出血</a:t>
            </a:r>
            <a:r>
              <a:rPr lang="en-US" sz="2800" dirty="0">
                <a:solidFill>
                  <a:srgbClr val="C00000"/>
                </a:solidFill>
                <a:latin typeface="宋体" pitchFamily="2" charset="-122"/>
                <a:ea typeface="宋体" pitchFamily="2" charset="-122"/>
              </a:rPr>
              <a:t>  </a:t>
            </a:r>
            <a:endParaRPr lang="zh-CN" altLang="en-US" sz="2800" dirty="0">
              <a:solidFill>
                <a:srgbClr val="C00000"/>
              </a:solidFill>
              <a:latin typeface="宋体" pitchFamily="2" charset="-122"/>
              <a:ea typeface="宋体" pitchFamily="2" charset="-122"/>
            </a:endParaRP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342735651"/>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noRot="1" noChangeArrowheads="1"/>
          </p:cNvSpPr>
          <p:nvPr>
            <p:ph type="title"/>
          </p:nvPr>
        </p:nvSpPr>
        <p:spPr/>
        <p:txBody>
          <a:bodyPr/>
          <a:lstStyle/>
          <a:p>
            <a:pPr eaLnBrk="1" hangingPunct="1">
              <a:defRPr/>
            </a:pPr>
            <a:r>
              <a:rPr lang="zh-CN" altLang="en-US" dirty="0" smtClean="0"/>
              <a:t>六、身心反应</a:t>
            </a:r>
          </a:p>
        </p:txBody>
      </p:sp>
      <p:sp>
        <p:nvSpPr>
          <p:cNvPr id="63491" name="Rectangle 3"/>
          <p:cNvSpPr>
            <a:spLocks noGrp="1" noRot="1" noChangeArrowheads="1"/>
          </p:cNvSpPr>
          <p:nvPr>
            <p:ph type="body" idx="1"/>
          </p:nvPr>
        </p:nvSpPr>
        <p:spPr>
          <a:xfrm>
            <a:off x="825097" y="1527930"/>
            <a:ext cx="11480800" cy="4876800"/>
          </a:xfrm>
        </p:spPr>
        <p:txBody>
          <a:bodyPr/>
          <a:lstStyle/>
          <a:p>
            <a:pPr eaLnBrk="1" hangingPunct="1"/>
            <a:r>
              <a:rPr lang="zh-CN" altLang="en-US" dirty="0" smtClean="0">
                <a:solidFill>
                  <a:srgbClr val="0033CC"/>
                </a:solidFill>
              </a:rPr>
              <a:t>脱水、电解质紊乱</a:t>
            </a:r>
          </a:p>
          <a:p>
            <a:pPr eaLnBrk="1" hangingPunct="1"/>
            <a:r>
              <a:rPr lang="zh-CN" altLang="en-US" dirty="0" smtClean="0">
                <a:solidFill>
                  <a:srgbClr val="0033CC"/>
                </a:solidFill>
              </a:rPr>
              <a:t>脱肛及肛周皮肤损害</a:t>
            </a:r>
          </a:p>
          <a:p>
            <a:pPr eaLnBrk="1" hangingPunct="1"/>
            <a:r>
              <a:rPr lang="zh-CN" altLang="en-US" dirty="0" smtClean="0">
                <a:solidFill>
                  <a:srgbClr val="0033CC"/>
                </a:solidFill>
              </a:rPr>
              <a:t>营养障碍</a:t>
            </a:r>
          </a:p>
          <a:p>
            <a:pPr eaLnBrk="1" hangingPunct="1"/>
            <a:r>
              <a:rPr lang="zh-CN" altLang="en-US" dirty="0" smtClean="0">
                <a:solidFill>
                  <a:srgbClr val="0033CC"/>
                </a:solidFill>
              </a:rPr>
              <a:t>心理反应</a:t>
            </a:r>
          </a:p>
        </p:txBody>
      </p:sp>
      <p:pic>
        <p:nvPicPr>
          <p:cNvPr id="63492" name="Picture 4" descr="直肠脱垂"/>
          <p:cNvPicPr>
            <a:picLocks noChangeAspect="1" noChangeArrowheads="1"/>
          </p:cNvPicPr>
          <p:nvPr/>
        </p:nvPicPr>
        <p:blipFill>
          <a:blip r:embed="rId2" cstate="print"/>
          <a:srcRect/>
          <a:stretch>
            <a:fillRect/>
          </a:stretch>
        </p:blipFill>
        <p:spPr bwMode="auto">
          <a:xfrm>
            <a:off x="7250477" y="1214422"/>
            <a:ext cx="2973387" cy="3124200"/>
          </a:xfrm>
          <a:prstGeom prst="rect">
            <a:avLst/>
          </a:prstGeom>
          <a:noFill/>
          <a:ln w="9525">
            <a:noFill/>
            <a:miter lim="800000"/>
            <a:headEnd/>
            <a:tailEnd/>
          </a:ln>
        </p:spPr>
      </p:pic>
    </p:spTree>
    <p:extLst>
      <p:ext uri="{BB962C8B-B14F-4D97-AF65-F5344CB8AC3E}">
        <p14:creationId xmlns="" xmlns:p14="http://schemas.microsoft.com/office/powerpoint/2010/main" val="115121218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animEffect transition="in" filter="wipe(left)">
                                      <p:cBhvr>
                                        <p:cTn id="7" dur="500"/>
                                        <p:tgtEl>
                                          <p:spTgt spid="634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3491">
                                            <p:txEl>
                                              <p:pRg st="1" end="1"/>
                                            </p:txEl>
                                          </p:spTgt>
                                        </p:tgtEl>
                                        <p:attrNameLst>
                                          <p:attrName>style.visibility</p:attrName>
                                        </p:attrNameLst>
                                      </p:cBhvr>
                                      <p:to>
                                        <p:strVal val="visible"/>
                                      </p:to>
                                    </p:set>
                                    <p:animEffect transition="in" filter="wipe(left)">
                                      <p:cBhvr>
                                        <p:cTn id="12" dur="500"/>
                                        <p:tgtEl>
                                          <p:spTgt spid="63491">
                                            <p:txEl>
                                              <p:pRg st="1" end="1"/>
                                            </p:txEl>
                                          </p:spTgt>
                                        </p:tgtEl>
                                      </p:cBhvr>
                                    </p:animEffect>
                                  </p:childTnLst>
                                </p:cTn>
                              </p:par>
                            </p:childTnLst>
                          </p:cTn>
                        </p:par>
                        <p:par>
                          <p:cTn id="13" fill="hold">
                            <p:stCondLst>
                              <p:cond delay="500"/>
                            </p:stCondLst>
                            <p:childTnLst>
                              <p:par>
                                <p:cTn id="14" presetID="9" presetClass="entr" presetSubtype="0" fill="hold" nodeType="afterEffect">
                                  <p:stCondLst>
                                    <p:cond delay="0"/>
                                  </p:stCondLst>
                                  <p:childTnLst>
                                    <p:set>
                                      <p:cBhvr>
                                        <p:cTn id="15" dur="1" fill="hold">
                                          <p:stCondLst>
                                            <p:cond delay="0"/>
                                          </p:stCondLst>
                                        </p:cTn>
                                        <p:tgtEl>
                                          <p:spTgt spid="63492"/>
                                        </p:tgtEl>
                                        <p:attrNameLst>
                                          <p:attrName>style.visibility</p:attrName>
                                        </p:attrNameLst>
                                      </p:cBhvr>
                                      <p:to>
                                        <p:strVal val="visible"/>
                                      </p:to>
                                    </p:set>
                                    <p:animEffect transition="in" filter="dissolve">
                                      <p:cBhvr>
                                        <p:cTn id="16" dur="500"/>
                                        <p:tgtEl>
                                          <p:spTgt spid="63492"/>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63491">
                                            <p:txEl>
                                              <p:pRg st="2" end="2"/>
                                            </p:txEl>
                                          </p:spTgt>
                                        </p:tgtEl>
                                        <p:attrNameLst>
                                          <p:attrName>style.visibility</p:attrName>
                                        </p:attrNameLst>
                                      </p:cBhvr>
                                      <p:to>
                                        <p:strVal val="visible"/>
                                      </p:to>
                                    </p:set>
                                    <p:animEffect transition="in" filter="wipe(left)">
                                      <p:cBhvr>
                                        <p:cTn id="21" dur="500"/>
                                        <p:tgtEl>
                                          <p:spTgt spid="63491">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63491">
                                            <p:txEl>
                                              <p:pRg st="3" end="3"/>
                                            </p:txEl>
                                          </p:spTgt>
                                        </p:tgtEl>
                                        <p:attrNameLst>
                                          <p:attrName>style.visibility</p:attrName>
                                        </p:attrNameLst>
                                      </p:cBhvr>
                                      <p:to>
                                        <p:strVal val="visible"/>
                                      </p:to>
                                    </p:set>
                                    <p:animEffect transition="in" filter="wipe(left)">
                                      <p:cBhvr>
                                        <p:cTn id="26" dur="500"/>
                                        <p:tgtEl>
                                          <p:spTgt spid="634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build="p" bldLvl="2"/>
    </p:bldLst>
  </p:timing>
</p:sld>
</file>

<file path=ppt/slides/slide1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p:txBody>
          <a:bodyPr/>
          <a:lstStyle/>
          <a:p>
            <a:pPr eaLnBrk="1" hangingPunct="1">
              <a:defRPr/>
            </a:pPr>
            <a:r>
              <a:rPr lang="zh-CN" altLang="en-US" dirty="0" smtClean="0"/>
              <a:t>七、护理评估要点</a:t>
            </a:r>
          </a:p>
        </p:txBody>
      </p:sp>
      <p:sp>
        <p:nvSpPr>
          <p:cNvPr id="25603" name="Rectangle 3"/>
          <p:cNvSpPr>
            <a:spLocks noGrp="1" noRot="1" noChangeArrowheads="1"/>
          </p:cNvSpPr>
          <p:nvPr>
            <p:ph type="body" idx="1"/>
          </p:nvPr>
        </p:nvSpPr>
        <p:spPr/>
        <p:txBody>
          <a:bodyPr/>
          <a:lstStyle/>
          <a:p>
            <a:pPr algn="just" eaLnBrk="1" hangingPunct="1">
              <a:buNone/>
            </a:pPr>
            <a:r>
              <a:rPr lang="zh-CN" altLang="en-US" dirty="0" smtClean="0">
                <a:solidFill>
                  <a:srgbClr val="C00000"/>
                </a:solidFill>
              </a:rPr>
              <a:t>（一）主观资料</a:t>
            </a:r>
          </a:p>
          <a:p>
            <a:pPr lvl="1" algn="just" eaLnBrk="1" hangingPunct="1">
              <a:buNone/>
            </a:pPr>
            <a:r>
              <a:rPr lang="en-US" altLang="zh-CN" dirty="0" smtClean="0"/>
              <a:t>1.</a:t>
            </a:r>
            <a:r>
              <a:rPr lang="zh-CN" altLang="en-US" dirty="0" smtClean="0"/>
              <a:t>腹泻临床表现</a:t>
            </a:r>
            <a:endParaRPr lang="en-US" altLang="zh-CN" dirty="0" smtClean="0"/>
          </a:p>
          <a:p>
            <a:pPr lvl="2" algn="just" eaLnBrk="1" hangingPunct="1"/>
            <a:r>
              <a:rPr altLang="en-US" dirty="0" smtClean="0"/>
              <a:t>起病的急缓、病程长短</a:t>
            </a:r>
            <a:endParaRPr lang="en-US" altLang="en-US" dirty="0" smtClean="0"/>
          </a:p>
          <a:p>
            <a:pPr lvl="2" algn="just" eaLnBrk="1" hangingPunct="1"/>
            <a:r>
              <a:rPr lang="zh-CN" altLang="en-US" dirty="0" smtClean="0"/>
              <a:t>腹泻的次数、粪便的性状和量</a:t>
            </a:r>
          </a:p>
          <a:p>
            <a:pPr lvl="2" algn="just" eaLnBrk="1" hangingPunct="1"/>
            <a:r>
              <a:rPr lang="zh-CN" altLang="en-US" dirty="0" smtClean="0"/>
              <a:t>伴随症状</a:t>
            </a:r>
          </a:p>
          <a:p>
            <a:pPr lvl="2" algn="just" eaLnBrk="1" hangingPunct="1"/>
            <a:r>
              <a:rPr lang="zh-CN" altLang="en-US" dirty="0" smtClean="0"/>
              <a:t>诱因、加重及缓解因素</a:t>
            </a:r>
          </a:p>
          <a:p>
            <a:pPr lvl="1" algn="just" eaLnBrk="1" hangingPunct="1">
              <a:buNone/>
            </a:pPr>
            <a:r>
              <a:rPr lang="en-US" altLang="zh-CN" dirty="0" smtClean="0"/>
              <a:t>2.</a:t>
            </a:r>
            <a:r>
              <a:rPr lang="zh-CN" altLang="en-US" dirty="0" smtClean="0"/>
              <a:t>病因</a:t>
            </a:r>
            <a:endParaRPr lang="en-US" altLang="zh-CN" dirty="0" smtClean="0"/>
          </a:p>
          <a:p>
            <a:pPr lvl="2" algn="just" eaLnBrk="1" hangingPunct="1"/>
            <a:r>
              <a:rPr dirty="0" err="1" smtClean="0"/>
              <a:t>有无食物或毒物中毒、饮食不</a:t>
            </a:r>
            <a:r>
              <a:rPr lang="zh-CN" altLang="en-US" dirty="0" smtClean="0"/>
              <a:t>节制</a:t>
            </a:r>
            <a:r>
              <a:rPr dirty="0" smtClean="0"/>
              <a:t>、既往相关病史</a:t>
            </a:r>
            <a:endParaRPr lang="en-US" altLang="zh-CN" dirty="0" smtClean="0"/>
          </a:p>
          <a:p>
            <a:pPr lvl="1" algn="just" eaLnBrk="1" hangingPunct="1">
              <a:buNone/>
            </a:pPr>
            <a:r>
              <a:rPr lang="en-US" altLang="zh-CN" dirty="0" smtClean="0"/>
              <a:t>3.</a:t>
            </a:r>
            <a:r>
              <a:rPr lang="zh-CN" altLang="en-US" dirty="0" smtClean="0"/>
              <a:t>腹泻引起的身心反应</a:t>
            </a:r>
            <a:endParaRPr lang="en-US" altLang="zh-CN" dirty="0" smtClean="0"/>
          </a:p>
          <a:p>
            <a:pPr lvl="1" algn="just" eaLnBrk="1" hangingPunct="1">
              <a:buNone/>
            </a:pPr>
            <a:r>
              <a:rPr lang="en-US" altLang="zh-CN" dirty="0" smtClean="0"/>
              <a:t>4.</a:t>
            </a:r>
            <a:r>
              <a:rPr lang="zh-CN" altLang="en-US" dirty="0" smtClean="0"/>
              <a:t>诊疗、护理情况</a:t>
            </a:r>
          </a:p>
        </p:txBody>
      </p:sp>
    </p:spTree>
    <p:extLst>
      <p:ext uri="{BB962C8B-B14F-4D97-AF65-F5344CB8AC3E}">
        <p14:creationId xmlns="" xmlns:p14="http://schemas.microsoft.com/office/powerpoint/2010/main" val="384551805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 calcmode="lin" valueType="num">
                                      <p:cBhvr additive="base">
                                        <p:cTn id="7" dur="500" fill="hold"/>
                                        <p:tgtEl>
                                          <p:spTgt spid="256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560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5603">
                                            <p:txEl>
                                              <p:pRg st="1" end="1"/>
                                            </p:txEl>
                                          </p:spTgt>
                                        </p:tgtEl>
                                        <p:attrNameLst>
                                          <p:attrName>style.visibility</p:attrName>
                                        </p:attrNameLst>
                                      </p:cBhvr>
                                      <p:to>
                                        <p:strVal val="visible"/>
                                      </p:to>
                                    </p:set>
                                    <p:anim calcmode="lin" valueType="num">
                                      <p:cBhvr additive="base">
                                        <p:cTn id="11" dur="500" fill="hold"/>
                                        <p:tgtEl>
                                          <p:spTgt spid="2560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560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5603">
                                            <p:txEl>
                                              <p:pRg st="2" end="2"/>
                                            </p:txEl>
                                          </p:spTgt>
                                        </p:tgtEl>
                                        <p:attrNameLst>
                                          <p:attrName>style.visibility</p:attrName>
                                        </p:attrNameLst>
                                      </p:cBhvr>
                                      <p:to>
                                        <p:strVal val="visible"/>
                                      </p:to>
                                    </p:set>
                                    <p:anim calcmode="lin" valueType="num">
                                      <p:cBhvr additive="base">
                                        <p:cTn id="15" dur="500" fill="hold"/>
                                        <p:tgtEl>
                                          <p:spTgt spid="2560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560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5603">
                                            <p:txEl>
                                              <p:pRg st="3" end="3"/>
                                            </p:txEl>
                                          </p:spTgt>
                                        </p:tgtEl>
                                        <p:attrNameLst>
                                          <p:attrName>style.visibility</p:attrName>
                                        </p:attrNameLst>
                                      </p:cBhvr>
                                      <p:to>
                                        <p:strVal val="visible"/>
                                      </p:to>
                                    </p:set>
                                    <p:anim calcmode="lin" valueType="num">
                                      <p:cBhvr additive="base">
                                        <p:cTn id="19" dur="500" fill="hold"/>
                                        <p:tgtEl>
                                          <p:spTgt spid="2560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560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5603">
                                            <p:txEl>
                                              <p:pRg st="4" end="4"/>
                                            </p:txEl>
                                          </p:spTgt>
                                        </p:tgtEl>
                                        <p:attrNameLst>
                                          <p:attrName>style.visibility</p:attrName>
                                        </p:attrNameLst>
                                      </p:cBhvr>
                                      <p:to>
                                        <p:strVal val="visible"/>
                                      </p:to>
                                    </p:set>
                                    <p:anim calcmode="lin" valueType="num">
                                      <p:cBhvr additive="base">
                                        <p:cTn id="23" dur="500" fill="hold"/>
                                        <p:tgtEl>
                                          <p:spTgt spid="25603">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5603">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5603">
                                            <p:txEl>
                                              <p:pRg st="5" end="5"/>
                                            </p:txEl>
                                          </p:spTgt>
                                        </p:tgtEl>
                                        <p:attrNameLst>
                                          <p:attrName>style.visibility</p:attrName>
                                        </p:attrNameLst>
                                      </p:cBhvr>
                                      <p:to>
                                        <p:strVal val="visible"/>
                                      </p:to>
                                    </p:set>
                                    <p:anim calcmode="lin" valueType="num">
                                      <p:cBhvr additive="base">
                                        <p:cTn id="27" dur="500" fill="hold"/>
                                        <p:tgtEl>
                                          <p:spTgt spid="25603">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5603">
                                            <p:txEl>
                                              <p:pRg st="5" end="5"/>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25603">
                                            <p:txEl>
                                              <p:pRg st="6" end="6"/>
                                            </p:txEl>
                                          </p:spTgt>
                                        </p:tgtEl>
                                        <p:attrNameLst>
                                          <p:attrName>style.visibility</p:attrName>
                                        </p:attrNameLst>
                                      </p:cBhvr>
                                      <p:to>
                                        <p:strVal val="visible"/>
                                      </p:to>
                                    </p:set>
                                    <p:anim calcmode="lin" valueType="num">
                                      <p:cBhvr additive="base">
                                        <p:cTn id="31" dur="500" fill="hold"/>
                                        <p:tgtEl>
                                          <p:spTgt spid="25603">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5603">
                                            <p:txEl>
                                              <p:pRg st="6" end="6"/>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5603">
                                            <p:txEl>
                                              <p:pRg st="7" end="7"/>
                                            </p:txEl>
                                          </p:spTgt>
                                        </p:tgtEl>
                                        <p:attrNameLst>
                                          <p:attrName>style.visibility</p:attrName>
                                        </p:attrNameLst>
                                      </p:cBhvr>
                                      <p:to>
                                        <p:strVal val="visible"/>
                                      </p:to>
                                    </p:set>
                                    <p:anim calcmode="lin" valueType="num">
                                      <p:cBhvr additive="base">
                                        <p:cTn id="35" dur="500" fill="hold"/>
                                        <p:tgtEl>
                                          <p:spTgt spid="25603">
                                            <p:txEl>
                                              <p:pRg st="7" end="7"/>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2560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autoUpdateAnimBg="0"/>
    </p:bld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rrowheads="1"/>
          </p:cNvSpPr>
          <p:nvPr>
            <p:ph type="title"/>
          </p:nvPr>
        </p:nvSpPr>
        <p:spPr/>
        <p:txBody>
          <a:bodyPr/>
          <a:lstStyle/>
          <a:p>
            <a:pPr eaLnBrk="1" hangingPunct="1">
              <a:defRPr/>
            </a:pPr>
            <a:r>
              <a:rPr lang="zh-CN" altLang="en-US" dirty="0"/>
              <a:t>七、护理评估要点</a:t>
            </a:r>
            <a:endParaRPr lang="zh-CN" altLang="en-US" dirty="0" smtClean="0"/>
          </a:p>
        </p:txBody>
      </p:sp>
      <p:sp>
        <p:nvSpPr>
          <p:cNvPr id="47107" name="Rectangle 3"/>
          <p:cNvSpPr>
            <a:spLocks noGrp="1" noRot="1" noChangeArrowheads="1"/>
          </p:cNvSpPr>
          <p:nvPr>
            <p:ph type="body" idx="1"/>
          </p:nvPr>
        </p:nvSpPr>
        <p:spPr/>
        <p:txBody>
          <a:bodyPr/>
          <a:lstStyle/>
          <a:p>
            <a:pPr algn="just" eaLnBrk="1" hangingPunct="1">
              <a:buNone/>
            </a:pPr>
            <a:r>
              <a:rPr lang="zh-CN" altLang="en-US" sz="3200" dirty="0" smtClean="0">
                <a:solidFill>
                  <a:srgbClr val="C00000"/>
                </a:solidFill>
              </a:rPr>
              <a:t>（二）客观</a:t>
            </a:r>
            <a:r>
              <a:rPr lang="zh-CN" altLang="en-US" sz="3200" dirty="0">
                <a:solidFill>
                  <a:srgbClr val="C00000"/>
                </a:solidFill>
              </a:rPr>
              <a:t>资料</a:t>
            </a:r>
          </a:p>
          <a:p>
            <a:pPr lvl="1" algn="just" eaLnBrk="1" hangingPunct="1">
              <a:buFont typeface="Wingdings 2" pitchFamily="18" charset="2"/>
              <a:buNone/>
            </a:pPr>
            <a:r>
              <a:rPr lang="zh-CN" altLang="en-US" dirty="0" smtClean="0"/>
              <a:t>1.身体评估</a:t>
            </a:r>
          </a:p>
          <a:p>
            <a:pPr lvl="2" algn="just" eaLnBrk="1" hangingPunct="1"/>
            <a:r>
              <a:rPr lang="zh-CN" altLang="en-US" sz="2800" dirty="0"/>
              <a:t>呼吸、脉搏、身高、体重、皮肤弹性、</a:t>
            </a:r>
            <a:r>
              <a:rPr lang="zh-CN" altLang="en-US" sz="2800" dirty="0" smtClean="0"/>
              <a:t>口腔黏膜是否</a:t>
            </a:r>
            <a:r>
              <a:rPr lang="zh-CN" altLang="en-US" sz="2800" dirty="0"/>
              <a:t>干燥以及肛周皮肤情况</a:t>
            </a:r>
          </a:p>
          <a:p>
            <a:pPr lvl="2" algn="just" eaLnBrk="1" hangingPunct="1"/>
            <a:r>
              <a:rPr lang="zh-CN" altLang="en-US" sz="2800" dirty="0"/>
              <a:t>腹部压痛、肠鸣音等</a:t>
            </a:r>
          </a:p>
          <a:p>
            <a:pPr lvl="1" algn="just" eaLnBrk="1" hangingPunct="1">
              <a:buFont typeface="Wingdings 2" pitchFamily="18" charset="2"/>
              <a:buNone/>
            </a:pPr>
            <a:r>
              <a:rPr lang="zh-CN" altLang="en-US" dirty="0" smtClean="0"/>
              <a:t>2.实验室检查</a:t>
            </a:r>
          </a:p>
          <a:p>
            <a:pPr lvl="2" algn="just" eaLnBrk="1" hangingPunct="1"/>
            <a:r>
              <a:rPr lang="zh-CN" altLang="en-US" dirty="0" smtClean="0"/>
              <a:t>便常规、便培养、血清电解质</a:t>
            </a:r>
            <a:r>
              <a:rPr altLang="en-US" dirty="0" smtClean="0"/>
              <a:t>等</a:t>
            </a:r>
            <a:endParaRPr lang="en-US" altLang="zh-CN" dirty="0" smtClean="0"/>
          </a:p>
          <a:p>
            <a:pPr lvl="1" algn="just" eaLnBrk="1" hangingPunct="1">
              <a:buNone/>
            </a:pPr>
            <a:r>
              <a:rPr lang="en-US" dirty="0" smtClean="0"/>
              <a:t>3.</a:t>
            </a:r>
            <a:r>
              <a:rPr dirty="0" smtClean="0"/>
              <a:t>其</a:t>
            </a:r>
            <a:r>
              <a:rPr lang="zh-CN" altLang="en-US" dirty="0" smtClean="0"/>
              <a:t>他</a:t>
            </a:r>
            <a:r>
              <a:rPr dirty="0" err="1" smtClean="0"/>
              <a:t>检查</a:t>
            </a:r>
            <a:endParaRPr lang="en-US" dirty="0" smtClean="0"/>
          </a:p>
          <a:p>
            <a:pPr lvl="2" algn="just" eaLnBrk="1" hangingPunct="1"/>
            <a:r>
              <a:rPr lang="en-US" altLang="zh-CN" dirty="0" smtClean="0"/>
              <a:t>X</a:t>
            </a:r>
            <a:r>
              <a:rPr lang="zh-CN" altLang="en-US" dirty="0" smtClean="0"/>
              <a:t>线</a:t>
            </a:r>
            <a:r>
              <a:rPr dirty="0" smtClean="0"/>
              <a:t>钡餐造影</a:t>
            </a:r>
            <a:r>
              <a:rPr dirty="0"/>
              <a:t>、</a:t>
            </a:r>
            <a:r>
              <a:rPr lang="en-US" dirty="0"/>
              <a:t>B</a:t>
            </a:r>
            <a:r>
              <a:rPr dirty="0"/>
              <a:t>型超声波、</a:t>
            </a:r>
            <a:r>
              <a:rPr dirty="0" smtClean="0"/>
              <a:t>内镜检查等</a:t>
            </a:r>
            <a:endParaRPr lang="zh-CN" altLang="en-US" dirty="0" smtClean="0"/>
          </a:p>
        </p:txBody>
      </p:sp>
    </p:spTree>
    <p:extLst>
      <p:ext uri="{BB962C8B-B14F-4D97-AF65-F5344CB8AC3E}">
        <p14:creationId xmlns="" xmlns:p14="http://schemas.microsoft.com/office/powerpoint/2010/main" val="4239149262"/>
      </p:ext>
    </p:extLst>
  </p:cSld>
  <p:clrMapOvr>
    <a:masterClrMapping/>
  </p:clrMapOvr>
  <p:transition/>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rrowheads="1"/>
          </p:cNvSpPr>
          <p:nvPr>
            <p:ph type="title"/>
          </p:nvPr>
        </p:nvSpPr>
        <p:spPr/>
        <p:txBody>
          <a:bodyPr/>
          <a:lstStyle/>
          <a:p>
            <a:pPr eaLnBrk="1" hangingPunct="1">
              <a:defRPr/>
            </a:pPr>
            <a:r>
              <a:rPr lang="zh-CN" altLang="en-US" dirty="0" smtClean="0"/>
              <a:t>八、相关护理诊断</a:t>
            </a:r>
          </a:p>
        </p:txBody>
      </p:sp>
      <p:sp>
        <p:nvSpPr>
          <p:cNvPr id="48131" name="Rectangle 3"/>
          <p:cNvSpPr>
            <a:spLocks noGrp="1" noRot="1" noChangeArrowheads="1"/>
          </p:cNvSpPr>
          <p:nvPr>
            <p:ph type="body" idx="1"/>
          </p:nvPr>
        </p:nvSpPr>
        <p:spPr>
          <a:xfrm>
            <a:off x="354834" y="1580182"/>
            <a:ext cx="11584617" cy="4876800"/>
          </a:xfrm>
        </p:spPr>
        <p:txBody>
          <a:bodyPr/>
          <a:lstStyle/>
          <a:p>
            <a:pPr marL="0" indent="0" algn="just" eaLnBrk="1" hangingPunct="1">
              <a:buNone/>
            </a:pPr>
            <a:r>
              <a:rPr lang="en-US" altLang="zh-CN" sz="3200" dirty="0" smtClean="0">
                <a:latin typeface="隶书" pitchFamily="49" charset="-122"/>
                <a:ea typeface="隶书" pitchFamily="49" charset="-122"/>
              </a:rPr>
              <a:t>1.</a:t>
            </a:r>
            <a:r>
              <a:rPr lang="zh-CN" altLang="en-US" sz="3200" dirty="0" smtClean="0">
                <a:latin typeface="隶书" pitchFamily="49" charset="-122"/>
                <a:ea typeface="隶书" pitchFamily="49" charset="-122"/>
              </a:rPr>
              <a:t>腹泻</a:t>
            </a:r>
            <a:r>
              <a:rPr lang="zh-CN" altLang="en-US" sz="3200" dirty="0">
                <a:latin typeface="隶书" pitchFamily="49" charset="-122"/>
                <a:ea typeface="隶书" pitchFamily="49" charset="-122"/>
              </a:rPr>
              <a:t>：</a:t>
            </a:r>
            <a:r>
              <a:rPr lang="zh-CN" altLang="en-US" sz="3200" dirty="0">
                <a:solidFill>
                  <a:srgbClr val="0033CC"/>
                </a:solidFill>
                <a:latin typeface="隶书" pitchFamily="49" charset="-122"/>
                <a:ea typeface="隶书" pitchFamily="49" charset="-122"/>
              </a:rPr>
              <a:t>与肠道感染/胃大部切除有关</a:t>
            </a:r>
            <a:endParaRPr lang="zh-CN" altLang="en-US" sz="3200" dirty="0">
              <a:latin typeface="隶书" pitchFamily="49" charset="-122"/>
              <a:ea typeface="隶书" pitchFamily="49" charset="-122"/>
            </a:endParaRPr>
          </a:p>
          <a:p>
            <a:pPr marL="0" indent="0" algn="just" eaLnBrk="1" hangingPunct="1">
              <a:buNone/>
            </a:pPr>
            <a:r>
              <a:rPr lang="en-US" altLang="zh-CN" sz="3200" dirty="0" smtClean="0">
                <a:latin typeface="隶书" pitchFamily="49" charset="-122"/>
                <a:ea typeface="隶书" pitchFamily="49" charset="-122"/>
              </a:rPr>
              <a:t>2.</a:t>
            </a:r>
            <a:r>
              <a:rPr lang="zh-CN" altLang="en-US" sz="3200" dirty="0" smtClean="0">
                <a:latin typeface="隶书" pitchFamily="49" charset="-122"/>
                <a:ea typeface="隶书" pitchFamily="49" charset="-122"/>
              </a:rPr>
              <a:t>体液</a:t>
            </a:r>
            <a:r>
              <a:rPr lang="zh-CN" altLang="en-US" sz="3200" dirty="0">
                <a:latin typeface="隶书" pitchFamily="49" charset="-122"/>
                <a:ea typeface="隶书" pitchFamily="49" charset="-122"/>
              </a:rPr>
              <a:t>不足</a:t>
            </a:r>
            <a:r>
              <a:rPr lang="en-US" altLang="zh-CN" sz="3200" dirty="0">
                <a:latin typeface="隶书" pitchFamily="49" charset="-122"/>
                <a:ea typeface="隶书" pitchFamily="49" charset="-122"/>
              </a:rPr>
              <a:t>/</a:t>
            </a:r>
            <a:r>
              <a:rPr lang="zh-CN" altLang="en-US" sz="3200" dirty="0">
                <a:latin typeface="隶书" pitchFamily="49" charset="-122"/>
                <a:ea typeface="隶书" pitchFamily="49" charset="-122"/>
              </a:rPr>
              <a:t>有体液不足的危险：</a:t>
            </a:r>
            <a:r>
              <a:rPr lang="zh-CN" altLang="en-US" sz="3200" dirty="0">
                <a:solidFill>
                  <a:srgbClr val="0033CC"/>
                </a:solidFill>
                <a:latin typeface="隶书" pitchFamily="49" charset="-122"/>
                <a:ea typeface="隶书" pitchFamily="49" charset="-122"/>
              </a:rPr>
              <a:t>与腹泻造成体液丢失过多有关</a:t>
            </a:r>
          </a:p>
          <a:p>
            <a:pPr marL="0" indent="0" algn="just" eaLnBrk="1" hangingPunct="1">
              <a:buNone/>
            </a:pPr>
            <a:r>
              <a:rPr lang="en-US" altLang="zh-CN" sz="3200" dirty="0" smtClean="0">
                <a:latin typeface="隶书" pitchFamily="49" charset="-122"/>
                <a:ea typeface="隶书" pitchFamily="49" charset="-122"/>
              </a:rPr>
              <a:t>3.</a:t>
            </a:r>
            <a:r>
              <a:rPr lang="zh-CN" altLang="en-US" sz="3200" dirty="0" smtClean="0">
                <a:latin typeface="隶书" pitchFamily="49" charset="-122"/>
                <a:ea typeface="隶书" pitchFamily="49" charset="-122"/>
              </a:rPr>
              <a:t>有营养</a:t>
            </a:r>
            <a:r>
              <a:rPr lang="zh-CN" altLang="en-US" sz="3200" dirty="0">
                <a:latin typeface="隶书" pitchFamily="49" charset="-122"/>
                <a:ea typeface="隶书" pitchFamily="49" charset="-122"/>
              </a:rPr>
              <a:t>失调：低于机体需要量的危险：</a:t>
            </a:r>
            <a:r>
              <a:rPr lang="zh-CN" altLang="en-US" sz="3200" dirty="0">
                <a:solidFill>
                  <a:srgbClr val="0033CC"/>
                </a:solidFill>
                <a:latin typeface="隶书" pitchFamily="49" charset="-122"/>
                <a:ea typeface="隶书" pitchFamily="49" charset="-122"/>
              </a:rPr>
              <a:t>与消化吸收障碍和</a:t>
            </a:r>
            <a:r>
              <a:rPr lang="en-US" altLang="zh-CN" sz="3200" dirty="0">
                <a:solidFill>
                  <a:srgbClr val="0033CC"/>
                </a:solidFill>
                <a:latin typeface="隶书" pitchFamily="49" charset="-122"/>
                <a:ea typeface="隶书" pitchFamily="49" charset="-122"/>
              </a:rPr>
              <a:t>/</a:t>
            </a:r>
            <a:r>
              <a:rPr lang="zh-CN" altLang="en-US" sz="3200" dirty="0">
                <a:solidFill>
                  <a:srgbClr val="0033CC"/>
                </a:solidFill>
                <a:latin typeface="隶书" pitchFamily="49" charset="-122"/>
                <a:ea typeface="隶书" pitchFamily="49" charset="-122"/>
              </a:rPr>
              <a:t>或摄入减少有关</a:t>
            </a:r>
            <a:endParaRPr lang="zh-CN" altLang="en-US" sz="3200" dirty="0">
              <a:latin typeface="隶书" pitchFamily="49" charset="-122"/>
              <a:ea typeface="隶书" pitchFamily="49" charset="-122"/>
            </a:endParaRPr>
          </a:p>
          <a:p>
            <a:pPr marL="0" indent="0" eaLnBrk="1" hangingPunct="1">
              <a:buNone/>
            </a:pPr>
            <a:r>
              <a:rPr lang="en-US" altLang="zh-CN" sz="3200" dirty="0" smtClean="0">
                <a:latin typeface="隶书" pitchFamily="49" charset="-122"/>
                <a:ea typeface="隶书" pitchFamily="49" charset="-122"/>
              </a:rPr>
              <a:t>4.</a:t>
            </a:r>
            <a:r>
              <a:rPr lang="zh-CN" altLang="en-US" sz="3200" dirty="0" smtClean="0">
                <a:latin typeface="隶书" pitchFamily="49" charset="-122"/>
                <a:ea typeface="隶书" pitchFamily="49" charset="-122"/>
              </a:rPr>
              <a:t>有</a:t>
            </a:r>
            <a:r>
              <a:rPr lang="zh-CN" altLang="en-US" sz="3200" dirty="0">
                <a:latin typeface="隶书" pitchFamily="49" charset="-122"/>
                <a:ea typeface="隶书" pitchFamily="49" charset="-122"/>
              </a:rPr>
              <a:t>皮肤完整性受损的危险：</a:t>
            </a:r>
            <a:r>
              <a:rPr lang="zh-CN" altLang="en-US" sz="3200" dirty="0">
                <a:solidFill>
                  <a:srgbClr val="0033CC"/>
                </a:solidFill>
                <a:latin typeface="隶书" pitchFamily="49" charset="-122"/>
                <a:ea typeface="隶书" pitchFamily="49" charset="-122"/>
              </a:rPr>
              <a:t>与排便次数增多及排泄物刺激有关</a:t>
            </a:r>
            <a:endParaRPr lang="zh-CN" altLang="en-US" sz="3200" dirty="0">
              <a:latin typeface="隶书" pitchFamily="49" charset="-122"/>
              <a:ea typeface="隶书" pitchFamily="49" charset="-122"/>
            </a:endParaRPr>
          </a:p>
          <a:p>
            <a:pPr marL="0" indent="0" algn="just" eaLnBrk="1" hangingPunct="1">
              <a:buNone/>
            </a:pPr>
            <a:r>
              <a:rPr lang="en-US" altLang="zh-CN" sz="3200" dirty="0" smtClean="0">
                <a:latin typeface="隶书" pitchFamily="49" charset="-122"/>
                <a:ea typeface="隶书" pitchFamily="49" charset="-122"/>
              </a:rPr>
              <a:t>5.</a:t>
            </a:r>
            <a:r>
              <a:rPr lang="zh-CN" altLang="en-US" sz="3200" dirty="0" smtClean="0">
                <a:latin typeface="隶书" pitchFamily="49" charset="-122"/>
                <a:ea typeface="隶书" pitchFamily="49" charset="-122"/>
              </a:rPr>
              <a:t>焦虑</a:t>
            </a:r>
            <a:r>
              <a:rPr lang="zh-CN" altLang="en-US" sz="3200" dirty="0">
                <a:latin typeface="隶书" pitchFamily="49" charset="-122"/>
                <a:ea typeface="隶书" pitchFamily="49" charset="-122"/>
              </a:rPr>
              <a:t>：</a:t>
            </a:r>
            <a:r>
              <a:rPr lang="zh-CN" altLang="en-US" sz="3200" dirty="0">
                <a:solidFill>
                  <a:srgbClr val="0033CC"/>
                </a:solidFill>
                <a:latin typeface="隶书" pitchFamily="49" charset="-122"/>
                <a:ea typeface="隶书" pitchFamily="49" charset="-122"/>
              </a:rPr>
              <a:t>与慢性腹泻迁延不愈有关</a:t>
            </a:r>
            <a:endParaRPr lang="zh-CN" altLang="en-US" sz="3200" dirty="0">
              <a:latin typeface="隶书" pitchFamily="49" charset="-122"/>
              <a:ea typeface="隶书" pitchFamily="49" charset="-122"/>
            </a:endParaRPr>
          </a:p>
        </p:txBody>
      </p:sp>
    </p:spTree>
    <p:extLst>
      <p:ext uri="{BB962C8B-B14F-4D97-AF65-F5344CB8AC3E}">
        <p14:creationId xmlns="" xmlns:p14="http://schemas.microsoft.com/office/powerpoint/2010/main" val="3733993654"/>
      </p:ext>
    </p:extLst>
  </p:cSld>
  <p:clrMapOvr>
    <a:masterClrMapping/>
  </p:clrMapOvr>
  <p:transition/>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sz="3600" dirty="0" smtClean="0">
                <a:latin typeface="+mj-ea"/>
              </a:rPr>
              <a:t>第十二章  便  秘</a:t>
            </a:r>
            <a:endParaRPr lang="zh-CN" altLang="en-US" sz="3600" dirty="0">
              <a:latin typeface="+mj-ea"/>
            </a:endParaRPr>
          </a:p>
        </p:txBody>
      </p:sp>
      <p:sp>
        <p:nvSpPr>
          <p:cNvPr id="3" name="副标题 2"/>
          <p:cNvSpPr>
            <a:spLocks noGrp="1"/>
          </p:cNvSpPr>
          <p:nvPr>
            <p:ph type="subTitle" idx="1"/>
          </p:nvPr>
        </p:nvSpPr>
        <p:spPr/>
        <p:txBody>
          <a:bodyPr/>
          <a:lstStyle/>
          <a:p>
            <a:endParaRPr lang="zh-CN" altLang="en-US"/>
          </a:p>
        </p:txBody>
      </p:sp>
    </p:spTree>
    <p:extLst>
      <p:ext uri="{BB962C8B-B14F-4D97-AF65-F5344CB8AC3E}">
        <p14:creationId xmlns="" xmlns:p14="http://schemas.microsoft.com/office/powerpoint/2010/main" val="847880137"/>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1" dirty="0" err="1" smtClean="0">
                <a:ea typeface="宋体" pitchFamily="2" charset="-122"/>
              </a:rPr>
              <a:t>一、概述</a:t>
            </a:r>
            <a:endParaRPr lang="zh-CN" altLang="en-US" dirty="0"/>
          </a:p>
        </p:txBody>
      </p:sp>
      <p:sp>
        <p:nvSpPr>
          <p:cNvPr id="3" name="内容占位符 2"/>
          <p:cNvSpPr>
            <a:spLocks noGrp="1"/>
          </p:cNvSpPr>
          <p:nvPr>
            <p:ph idx="1"/>
          </p:nvPr>
        </p:nvSpPr>
        <p:spPr/>
        <p:txBody>
          <a:bodyPr/>
          <a:lstStyle/>
          <a:p>
            <a:r>
              <a:rPr lang="zh-CN" altLang="en-US" dirty="0" smtClean="0">
                <a:solidFill>
                  <a:srgbClr val="C00000"/>
                </a:solidFill>
              </a:rPr>
              <a:t>便秘</a:t>
            </a:r>
            <a:endParaRPr lang="en-US" altLang="zh-CN" dirty="0" smtClean="0">
              <a:solidFill>
                <a:srgbClr val="C00000"/>
              </a:solidFill>
            </a:endParaRPr>
          </a:p>
          <a:p>
            <a:pPr lvl="1"/>
            <a:r>
              <a:rPr lang="zh-CN" altLang="en-US" dirty="0" smtClean="0"/>
              <a:t>指排便次数减少，一般每</a:t>
            </a:r>
            <a:r>
              <a:rPr lang="en-US" altLang="zh-CN" dirty="0" smtClean="0"/>
              <a:t>2</a:t>
            </a:r>
            <a:r>
              <a:rPr lang="zh-CN" altLang="en-US" dirty="0" smtClean="0"/>
              <a:t>～</a:t>
            </a:r>
            <a:r>
              <a:rPr lang="en-US" altLang="zh-CN" dirty="0" smtClean="0"/>
              <a:t>3</a:t>
            </a:r>
            <a:r>
              <a:rPr lang="zh-CN" altLang="en-US" dirty="0" smtClean="0"/>
              <a:t>日或更长时间排便一次，粪便干硬，伴有排便困难感</a:t>
            </a:r>
            <a:endParaRPr lang="en-US" altLang="zh-CN" dirty="0" smtClean="0"/>
          </a:p>
          <a:p>
            <a:pPr lvl="1"/>
            <a:r>
              <a:rPr lang="zh-CN" altLang="en-US" dirty="0" smtClean="0"/>
              <a:t>是消化系统的常见症状之一</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1292172597"/>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ea typeface="宋体" pitchFamily="2" charset="-122"/>
              </a:rPr>
              <a:t>二、发生机制</a:t>
            </a:r>
            <a:endParaRPr lang="zh-CN" altLang="en-US" dirty="0"/>
          </a:p>
        </p:txBody>
      </p:sp>
      <p:sp>
        <p:nvSpPr>
          <p:cNvPr id="3" name="内容占位符 2"/>
          <p:cNvSpPr>
            <a:spLocks noGrp="1"/>
          </p:cNvSpPr>
          <p:nvPr>
            <p:ph idx="1"/>
          </p:nvPr>
        </p:nvSpPr>
        <p:spPr/>
        <p:txBody>
          <a:bodyPr/>
          <a:lstStyle/>
          <a:p>
            <a:r>
              <a:rPr lang="zh-CN" altLang="en-US" dirty="0" smtClean="0"/>
              <a:t>正常排便过程</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圆角矩形 4"/>
          <p:cNvSpPr/>
          <p:nvPr/>
        </p:nvSpPr>
        <p:spPr>
          <a:xfrm>
            <a:off x="1919536" y="2702369"/>
            <a:ext cx="1584176" cy="576064"/>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zh-CN" altLang="en-US" sz="2000" dirty="0"/>
              <a:t>胃、小肠</a:t>
            </a:r>
          </a:p>
        </p:txBody>
      </p:sp>
      <p:pic>
        <p:nvPicPr>
          <p:cNvPr id="1026" name="Picture 2" descr="F:\消化系统2.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647728" y="1897287"/>
            <a:ext cx="1377486" cy="4202873"/>
          </a:xfrm>
          <a:prstGeom prst="rect">
            <a:avLst/>
          </a:prstGeom>
          <a:noFill/>
          <a:extLst>
            <a:ext uri="{909E8E84-426E-40DD-AFC4-6F175D3DCCD1}">
              <a14:hiddenFill xmlns="" xmlns:a14="http://schemas.microsoft.com/office/drawing/2010/main">
                <a:solidFill>
                  <a:srgbClr val="FFFFFF"/>
                </a:solidFill>
              </a14:hiddenFill>
            </a:ext>
          </a:extLst>
        </p:spPr>
      </p:pic>
      <p:sp>
        <p:nvSpPr>
          <p:cNvPr id="6" name="TextBox 5"/>
          <p:cNvSpPr txBox="1"/>
          <p:nvPr/>
        </p:nvSpPr>
        <p:spPr>
          <a:xfrm>
            <a:off x="2207568" y="1916833"/>
            <a:ext cx="1008112" cy="461665"/>
          </a:xfrm>
          <a:prstGeom prst="rect">
            <a:avLst/>
          </a:prstGeom>
          <a:noFill/>
        </p:spPr>
        <p:txBody>
          <a:bodyPr wrap="square" rtlCol="0">
            <a:spAutoFit/>
          </a:bodyPr>
          <a:lstStyle/>
          <a:p>
            <a:pPr algn="ctr"/>
            <a:r>
              <a:rPr lang="zh-CN" altLang="en-US" sz="2400" dirty="0">
                <a:solidFill>
                  <a:srgbClr val="C00000"/>
                </a:solidFill>
                <a:latin typeface="华文琥珀" pitchFamily="2" charset="-122"/>
                <a:ea typeface="华文琥珀" pitchFamily="2" charset="-122"/>
              </a:rPr>
              <a:t>食物</a:t>
            </a:r>
          </a:p>
        </p:txBody>
      </p:sp>
      <p:cxnSp>
        <p:nvCxnSpPr>
          <p:cNvPr id="8" name="直接箭头连接符 7"/>
          <p:cNvCxnSpPr>
            <a:stCxn id="6" idx="2"/>
            <a:endCxn id="5" idx="0"/>
          </p:cNvCxnSpPr>
          <p:nvPr/>
        </p:nvCxnSpPr>
        <p:spPr>
          <a:xfrm>
            <a:off x="2711624" y="2378497"/>
            <a:ext cx="0" cy="32387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7" name="TextBox 16"/>
          <p:cNvSpPr txBox="1"/>
          <p:nvPr/>
        </p:nvSpPr>
        <p:spPr>
          <a:xfrm>
            <a:off x="1919536" y="3717033"/>
            <a:ext cx="1584176" cy="461665"/>
          </a:xfrm>
          <a:prstGeom prst="rect">
            <a:avLst/>
          </a:prstGeom>
          <a:noFill/>
        </p:spPr>
        <p:txBody>
          <a:bodyPr wrap="square" rtlCol="0">
            <a:spAutoFit/>
          </a:bodyPr>
          <a:lstStyle/>
          <a:p>
            <a:pPr algn="ctr"/>
            <a:r>
              <a:rPr lang="zh-CN" altLang="en-US" sz="2400" dirty="0">
                <a:solidFill>
                  <a:srgbClr val="990033"/>
                </a:solidFill>
                <a:latin typeface="黑体" pitchFamily="2" charset="-122"/>
                <a:ea typeface="黑体" pitchFamily="2" charset="-122"/>
              </a:rPr>
              <a:t>食物残渣</a:t>
            </a:r>
          </a:p>
        </p:txBody>
      </p:sp>
      <p:cxnSp>
        <p:nvCxnSpPr>
          <p:cNvPr id="18" name="直接箭头连接符 17"/>
          <p:cNvCxnSpPr>
            <a:stCxn id="5" idx="2"/>
            <a:endCxn id="17" idx="0"/>
          </p:cNvCxnSpPr>
          <p:nvPr/>
        </p:nvCxnSpPr>
        <p:spPr>
          <a:xfrm>
            <a:off x="2711624" y="3278434"/>
            <a:ext cx="0" cy="43859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1" name="圆角矩形 20"/>
          <p:cNvSpPr/>
          <p:nvPr/>
        </p:nvSpPr>
        <p:spPr>
          <a:xfrm>
            <a:off x="2207568" y="4653136"/>
            <a:ext cx="1008112" cy="576064"/>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zh-CN" altLang="en-US" sz="2000" dirty="0"/>
              <a:t>结肠</a:t>
            </a:r>
          </a:p>
        </p:txBody>
      </p:sp>
      <p:sp>
        <p:nvSpPr>
          <p:cNvPr id="22" name="TextBox 21"/>
          <p:cNvSpPr txBox="1"/>
          <p:nvPr/>
        </p:nvSpPr>
        <p:spPr>
          <a:xfrm>
            <a:off x="2207568" y="5631632"/>
            <a:ext cx="1008112" cy="461665"/>
          </a:xfrm>
          <a:prstGeom prst="rect">
            <a:avLst/>
          </a:prstGeom>
          <a:noFill/>
        </p:spPr>
        <p:txBody>
          <a:bodyPr wrap="square" rtlCol="0">
            <a:spAutoFit/>
          </a:bodyPr>
          <a:lstStyle/>
          <a:p>
            <a:pPr algn="ctr"/>
            <a:r>
              <a:rPr lang="zh-CN" altLang="en-US" sz="2400" dirty="0">
                <a:solidFill>
                  <a:srgbClr val="660033"/>
                </a:solidFill>
                <a:latin typeface="黑体" pitchFamily="2" charset="-122"/>
                <a:ea typeface="黑体" pitchFamily="2" charset="-122"/>
              </a:rPr>
              <a:t>粪团</a:t>
            </a:r>
          </a:p>
        </p:txBody>
      </p:sp>
      <p:cxnSp>
        <p:nvCxnSpPr>
          <p:cNvPr id="24" name="直接箭头连接符 23"/>
          <p:cNvCxnSpPr>
            <a:stCxn id="17" idx="2"/>
            <a:endCxn id="21" idx="0"/>
          </p:cNvCxnSpPr>
          <p:nvPr/>
        </p:nvCxnSpPr>
        <p:spPr>
          <a:xfrm>
            <a:off x="2711624" y="4178698"/>
            <a:ext cx="0" cy="47443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6" name="直接箭头连接符 25"/>
          <p:cNvCxnSpPr>
            <a:stCxn id="21" idx="2"/>
            <a:endCxn id="22" idx="0"/>
          </p:cNvCxnSpPr>
          <p:nvPr/>
        </p:nvCxnSpPr>
        <p:spPr>
          <a:xfrm>
            <a:off x="2711624" y="5229201"/>
            <a:ext cx="0" cy="40243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025" name="任意多边形 1024"/>
          <p:cNvSpPr/>
          <p:nvPr/>
        </p:nvSpPr>
        <p:spPr>
          <a:xfrm>
            <a:off x="2693894" y="6078072"/>
            <a:ext cx="1600200" cy="336187"/>
          </a:xfrm>
          <a:custGeom>
            <a:avLst/>
            <a:gdLst>
              <a:gd name="connsiteX0" fmla="*/ 0 w 1600200"/>
              <a:gd name="connsiteY0" fmla="*/ 0 h 336187"/>
              <a:gd name="connsiteX1" fmla="*/ 954741 w 1600200"/>
              <a:gd name="connsiteY1" fmla="*/ 336176 h 336187"/>
              <a:gd name="connsiteX2" fmla="*/ 1600200 w 1600200"/>
              <a:gd name="connsiteY2" fmla="*/ 13447 h 336187"/>
              <a:gd name="connsiteX3" fmla="*/ 1600200 w 1600200"/>
              <a:gd name="connsiteY3" fmla="*/ 13447 h 336187"/>
            </a:gdLst>
            <a:ahLst/>
            <a:cxnLst>
              <a:cxn ang="0">
                <a:pos x="connsiteX0" y="connsiteY0"/>
              </a:cxn>
              <a:cxn ang="0">
                <a:pos x="connsiteX1" y="connsiteY1"/>
              </a:cxn>
              <a:cxn ang="0">
                <a:pos x="connsiteX2" y="connsiteY2"/>
              </a:cxn>
              <a:cxn ang="0">
                <a:pos x="connsiteX3" y="connsiteY3"/>
              </a:cxn>
            </a:cxnLst>
            <a:rect l="l" t="t" r="r" b="b"/>
            <a:pathLst>
              <a:path w="1600200" h="336187">
                <a:moveTo>
                  <a:pt x="0" y="0"/>
                </a:moveTo>
                <a:cubicBezTo>
                  <a:pt x="344020" y="166967"/>
                  <a:pt x="688041" y="333935"/>
                  <a:pt x="954741" y="336176"/>
                </a:cubicBezTo>
                <a:cubicBezTo>
                  <a:pt x="1221441" y="338417"/>
                  <a:pt x="1600200" y="13447"/>
                  <a:pt x="1600200" y="13447"/>
                </a:cubicBezTo>
                <a:lnTo>
                  <a:pt x="1600200" y="13447"/>
                </a:lnTo>
              </a:path>
            </a:pathLst>
          </a:custGeom>
          <a:ln>
            <a:headEnd type="non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sp>
        <p:nvSpPr>
          <p:cNvPr id="1028" name="TextBox 1027"/>
          <p:cNvSpPr txBox="1"/>
          <p:nvPr/>
        </p:nvSpPr>
        <p:spPr>
          <a:xfrm>
            <a:off x="5087888" y="4857760"/>
            <a:ext cx="1210588" cy="400110"/>
          </a:xfrm>
          <a:prstGeom prst="rect">
            <a:avLst/>
          </a:prstGeom>
          <a:noFill/>
        </p:spPr>
        <p:txBody>
          <a:bodyPr wrap="none" rtlCol="0">
            <a:spAutoFit/>
          </a:bodyPr>
          <a:lstStyle/>
          <a:p>
            <a:r>
              <a:rPr lang="zh-CN" altLang="en-US" sz="2000" dirty="0">
                <a:solidFill>
                  <a:srgbClr val="C00000"/>
                </a:solidFill>
                <a:latin typeface="黑体" pitchFamily="2" charset="-122"/>
                <a:ea typeface="黑体" pitchFamily="2" charset="-122"/>
              </a:rPr>
              <a:t>传入神经</a:t>
            </a:r>
          </a:p>
        </p:txBody>
      </p:sp>
      <p:cxnSp>
        <p:nvCxnSpPr>
          <p:cNvPr id="1030" name="曲线连接符 1029"/>
          <p:cNvCxnSpPr>
            <a:stCxn id="1026" idx="2"/>
            <a:endCxn id="1028" idx="2"/>
          </p:cNvCxnSpPr>
          <p:nvPr/>
        </p:nvCxnSpPr>
        <p:spPr>
          <a:xfrm rot="5400000" flipH="1" flipV="1">
            <a:off x="4593682" y="5000660"/>
            <a:ext cx="842289" cy="1356711"/>
          </a:xfrm>
          <a:prstGeom prst="curvedConnector3">
            <a:avLst>
              <a:gd name="adj1" fmla="val -27140"/>
            </a:avLst>
          </a:prstGeom>
          <a:ln>
            <a:tailEnd type="arrow"/>
          </a:ln>
        </p:spPr>
        <p:style>
          <a:lnRef idx="2">
            <a:schemeClr val="accent4"/>
          </a:lnRef>
          <a:fillRef idx="0">
            <a:schemeClr val="accent4"/>
          </a:fillRef>
          <a:effectRef idx="1">
            <a:schemeClr val="accent4"/>
          </a:effectRef>
          <a:fontRef idx="minor">
            <a:schemeClr val="tx1"/>
          </a:fontRef>
        </p:style>
      </p:cxnSp>
      <p:sp>
        <p:nvSpPr>
          <p:cNvPr id="43" name="圆角矩形 42"/>
          <p:cNvSpPr/>
          <p:nvPr/>
        </p:nvSpPr>
        <p:spPr>
          <a:xfrm>
            <a:off x="6073934" y="3497941"/>
            <a:ext cx="1296144" cy="780727"/>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zh-CN" altLang="en-US" sz="2000" dirty="0">
                <a:solidFill>
                  <a:schemeClr val="bg1"/>
                </a:solidFill>
                <a:latin typeface="华文细黑" pitchFamily="2" charset="-122"/>
                <a:ea typeface="华文细黑" pitchFamily="2" charset="-122"/>
              </a:rPr>
              <a:t>脊髓的</a:t>
            </a:r>
            <a:endParaRPr lang="en-US" altLang="zh-CN" sz="2000" dirty="0">
              <a:solidFill>
                <a:schemeClr val="bg1"/>
              </a:solidFill>
              <a:latin typeface="华文细黑" pitchFamily="2" charset="-122"/>
              <a:ea typeface="华文细黑" pitchFamily="2" charset="-122"/>
            </a:endParaRPr>
          </a:p>
          <a:p>
            <a:pPr algn="ctr"/>
            <a:r>
              <a:rPr lang="zh-CN" altLang="en-US" sz="2000" dirty="0">
                <a:solidFill>
                  <a:schemeClr val="bg1"/>
                </a:solidFill>
                <a:latin typeface="华文细黑" pitchFamily="2" charset="-122"/>
                <a:ea typeface="华文细黑" pitchFamily="2" charset="-122"/>
              </a:rPr>
              <a:t>排便中枢</a:t>
            </a:r>
          </a:p>
        </p:txBody>
      </p:sp>
      <p:sp>
        <p:nvSpPr>
          <p:cNvPr id="47" name="圆角矩形 46"/>
          <p:cNvSpPr/>
          <p:nvPr/>
        </p:nvSpPr>
        <p:spPr>
          <a:xfrm>
            <a:off x="6279602" y="1988841"/>
            <a:ext cx="1016630" cy="780727"/>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zh-CN" altLang="en-US" sz="2000" dirty="0">
                <a:solidFill>
                  <a:schemeClr val="bg1"/>
                </a:solidFill>
                <a:latin typeface="华文细黑" pitchFamily="2" charset="-122"/>
                <a:ea typeface="华文细黑" pitchFamily="2" charset="-122"/>
              </a:rPr>
              <a:t>大脑</a:t>
            </a:r>
            <a:endParaRPr lang="en-US" altLang="zh-CN" sz="2000" dirty="0">
              <a:solidFill>
                <a:schemeClr val="bg1"/>
              </a:solidFill>
              <a:latin typeface="华文细黑" pitchFamily="2" charset="-122"/>
              <a:ea typeface="华文细黑" pitchFamily="2" charset="-122"/>
            </a:endParaRPr>
          </a:p>
          <a:p>
            <a:pPr algn="ctr"/>
            <a:r>
              <a:rPr lang="zh-CN" altLang="en-US" sz="2000" dirty="0">
                <a:solidFill>
                  <a:schemeClr val="bg1"/>
                </a:solidFill>
                <a:latin typeface="华文细黑" pitchFamily="2" charset="-122"/>
                <a:ea typeface="华文细黑" pitchFamily="2" charset="-122"/>
              </a:rPr>
              <a:t>皮层</a:t>
            </a:r>
          </a:p>
        </p:txBody>
      </p:sp>
      <p:sp>
        <p:nvSpPr>
          <p:cNvPr id="53" name="TextBox 52"/>
          <p:cNvSpPr txBox="1"/>
          <p:nvPr/>
        </p:nvSpPr>
        <p:spPr>
          <a:xfrm>
            <a:off x="7277414" y="4743402"/>
            <a:ext cx="1210588" cy="400110"/>
          </a:xfrm>
          <a:prstGeom prst="rect">
            <a:avLst/>
          </a:prstGeom>
          <a:noFill/>
        </p:spPr>
        <p:txBody>
          <a:bodyPr wrap="none" rtlCol="0">
            <a:spAutoFit/>
          </a:bodyPr>
          <a:lstStyle/>
          <a:p>
            <a:r>
              <a:rPr lang="zh-CN" altLang="en-US" sz="2000" dirty="0">
                <a:solidFill>
                  <a:srgbClr val="C00000"/>
                </a:solidFill>
                <a:latin typeface="黑体" pitchFamily="2" charset="-122"/>
                <a:ea typeface="黑体" pitchFamily="2" charset="-122"/>
              </a:rPr>
              <a:t>传出神经</a:t>
            </a:r>
          </a:p>
        </p:txBody>
      </p:sp>
      <p:cxnSp>
        <p:nvCxnSpPr>
          <p:cNvPr id="1045" name="曲线连接符 1044"/>
          <p:cNvCxnSpPr>
            <a:stCxn id="1028" idx="0"/>
            <a:endCxn id="43" idx="1"/>
          </p:cNvCxnSpPr>
          <p:nvPr/>
        </p:nvCxnSpPr>
        <p:spPr>
          <a:xfrm rot="5400000" flipH="1" flipV="1">
            <a:off x="5398830" y="4182656"/>
            <a:ext cx="969456" cy="380752"/>
          </a:xfrm>
          <a:prstGeom prst="curvedConnector2">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1047" name="曲线连接符 1046"/>
          <p:cNvCxnSpPr>
            <a:stCxn id="43" idx="1"/>
            <a:endCxn id="47" idx="1"/>
          </p:cNvCxnSpPr>
          <p:nvPr/>
        </p:nvCxnSpPr>
        <p:spPr>
          <a:xfrm rot="10800000" flipH="1">
            <a:off x="6073934" y="2379204"/>
            <a:ext cx="205668" cy="1509100"/>
          </a:xfrm>
          <a:prstGeom prst="curvedConnector3">
            <a:avLst>
              <a:gd name="adj1" fmla="val -111150"/>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1049" name="曲线连接符 1048"/>
          <p:cNvCxnSpPr>
            <a:stCxn id="47" idx="3"/>
            <a:endCxn id="43" idx="3"/>
          </p:cNvCxnSpPr>
          <p:nvPr/>
        </p:nvCxnSpPr>
        <p:spPr>
          <a:xfrm>
            <a:off x="7296232" y="2379204"/>
            <a:ext cx="73846" cy="1509100"/>
          </a:xfrm>
          <a:prstGeom prst="curvedConnector3">
            <a:avLst>
              <a:gd name="adj1" fmla="val 409563"/>
            </a:avLst>
          </a:prstGeom>
          <a:ln>
            <a:solidFill>
              <a:srgbClr val="7030A0"/>
            </a:solidFill>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1055" name="曲线连接符 1054"/>
          <p:cNvCxnSpPr>
            <a:stCxn id="43" idx="3"/>
            <a:endCxn id="53" idx="0"/>
          </p:cNvCxnSpPr>
          <p:nvPr/>
        </p:nvCxnSpPr>
        <p:spPr>
          <a:xfrm>
            <a:off x="7370078" y="3888304"/>
            <a:ext cx="512630" cy="855098"/>
          </a:xfrm>
          <a:prstGeom prst="curvedConnector2">
            <a:avLst/>
          </a:prstGeom>
          <a:ln>
            <a:solidFill>
              <a:srgbClr val="7030A0"/>
            </a:solidFill>
            <a:headEnd type="none" w="med" len="med"/>
            <a:tailEnd type="triangle" w="med" len="med"/>
          </a:ln>
        </p:spPr>
        <p:style>
          <a:lnRef idx="2">
            <a:schemeClr val="accent4"/>
          </a:lnRef>
          <a:fillRef idx="0">
            <a:schemeClr val="accent4"/>
          </a:fillRef>
          <a:effectRef idx="1">
            <a:schemeClr val="accent4"/>
          </a:effectRef>
          <a:fontRef idx="minor">
            <a:schemeClr val="tx1"/>
          </a:fontRef>
        </p:style>
      </p:cxnSp>
      <p:sp>
        <p:nvSpPr>
          <p:cNvPr id="68" name="圆角矩形 67"/>
          <p:cNvSpPr/>
          <p:nvPr/>
        </p:nvSpPr>
        <p:spPr>
          <a:xfrm>
            <a:off x="7333156" y="5733257"/>
            <a:ext cx="1067101" cy="558457"/>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zh-CN" altLang="en-US" sz="2000" dirty="0">
                <a:solidFill>
                  <a:schemeClr val="bg1"/>
                </a:solidFill>
                <a:latin typeface="华文细黑" pitchFamily="2" charset="-122"/>
                <a:ea typeface="华文细黑" pitchFamily="2" charset="-122"/>
              </a:rPr>
              <a:t>效应器</a:t>
            </a:r>
          </a:p>
        </p:txBody>
      </p:sp>
      <p:sp>
        <p:nvSpPr>
          <p:cNvPr id="69" name="TextBox 68"/>
          <p:cNvSpPr txBox="1"/>
          <p:nvPr/>
        </p:nvSpPr>
        <p:spPr>
          <a:xfrm>
            <a:off x="9165366" y="5733257"/>
            <a:ext cx="1035090" cy="461665"/>
          </a:xfrm>
          <a:prstGeom prst="rect">
            <a:avLst/>
          </a:prstGeom>
          <a:noFill/>
        </p:spPr>
        <p:txBody>
          <a:bodyPr wrap="square" rtlCol="0">
            <a:spAutoFit/>
          </a:bodyPr>
          <a:lstStyle/>
          <a:p>
            <a:pPr algn="ctr"/>
            <a:r>
              <a:rPr lang="zh-CN" altLang="en-US" sz="2400" dirty="0">
                <a:solidFill>
                  <a:srgbClr val="990033"/>
                </a:solidFill>
                <a:latin typeface="黑体" pitchFamily="2" charset="-122"/>
                <a:ea typeface="黑体" pitchFamily="2" charset="-122"/>
              </a:rPr>
              <a:t>排便</a:t>
            </a:r>
          </a:p>
        </p:txBody>
      </p:sp>
      <p:cxnSp>
        <p:nvCxnSpPr>
          <p:cNvPr id="33" name="直接箭头连接符 32"/>
          <p:cNvCxnSpPr>
            <a:stCxn id="53" idx="2"/>
            <a:endCxn id="68" idx="0"/>
          </p:cNvCxnSpPr>
          <p:nvPr/>
        </p:nvCxnSpPr>
        <p:spPr>
          <a:xfrm rot="5400000">
            <a:off x="7579835" y="5430383"/>
            <a:ext cx="589744" cy="16002"/>
          </a:xfrm>
          <a:prstGeom prst="straightConnector1">
            <a:avLst/>
          </a:prstGeom>
          <a:ln>
            <a:solidFill>
              <a:srgbClr val="7030A0"/>
            </a:solidFill>
            <a:tailEnd type="arrow"/>
          </a:ln>
        </p:spPr>
        <p:style>
          <a:lnRef idx="2">
            <a:schemeClr val="dk1"/>
          </a:lnRef>
          <a:fillRef idx="0">
            <a:schemeClr val="dk1"/>
          </a:fillRef>
          <a:effectRef idx="1">
            <a:schemeClr val="dk1"/>
          </a:effectRef>
          <a:fontRef idx="minor">
            <a:schemeClr val="tx1"/>
          </a:fontRef>
        </p:style>
      </p:cxnSp>
      <p:cxnSp>
        <p:nvCxnSpPr>
          <p:cNvPr id="37" name="直接箭头连接符 36"/>
          <p:cNvCxnSpPr>
            <a:stCxn id="68" idx="3"/>
            <a:endCxn id="69" idx="1"/>
          </p:cNvCxnSpPr>
          <p:nvPr/>
        </p:nvCxnSpPr>
        <p:spPr>
          <a:xfrm>
            <a:off x="8400256" y="6012485"/>
            <a:ext cx="765110" cy="0"/>
          </a:xfrm>
          <a:prstGeom prst="straightConnector1">
            <a:avLst/>
          </a:prstGeom>
          <a:ln>
            <a:solidFill>
              <a:srgbClr val="7030A0"/>
            </a:solidFill>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 xmlns:p14="http://schemas.microsoft.com/office/powerpoint/2010/main" val="1230150668"/>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ea typeface="宋体" pitchFamily="2" charset="-122"/>
              </a:rPr>
              <a:t>二、发生机制</a:t>
            </a:r>
            <a:endParaRPr lang="zh-CN" altLang="en-US" dirty="0"/>
          </a:p>
        </p:txBody>
      </p:sp>
      <p:sp>
        <p:nvSpPr>
          <p:cNvPr id="3" name="内容占位符 2"/>
          <p:cNvSpPr>
            <a:spLocks noGrp="1"/>
          </p:cNvSpPr>
          <p:nvPr>
            <p:ph idx="1"/>
          </p:nvPr>
        </p:nvSpPr>
        <p:spPr/>
        <p:txBody>
          <a:bodyPr/>
          <a:lstStyle/>
          <a:p>
            <a:r>
              <a:rPr lang="zh-CN" altLang="en-US" dirty="0" smtClean="0">
                <a:solidFill>
                  <a:srgbClr val="C00000"/>
                </a:solidFill>
              </a:rPr>
              <a:t>正常</a:t>
            </a:r>
            <a:r>
              <a:rPr lang="zh-CN" altLang="en-US" dirty="0">
                <a:solidFill>
                  <a:srgbClr val="C00000"/>
                </a:solidFill>
              </a:rPr>
              <a:t>排便需</a:t>
            </a:r>
            <a:r>
              <a:rPr lang="zh-CN" altLang="en-US" dirty="0" smtClean="0">
                <a:solidFill>
                  <a:srgbClr val="C00000"/>
                </a:solidFill>
              </a:rPr>
              <a:t>具备</a:t>
            </a:r>
            <a:r>
              <a:rPr lang="zh-CN" altLang="en-US" dirty="0">
                <a:solidFill>
                  <a:srgbClr val="C00000"/>
                </a:solidFill>
              </a:rPr>
              <a:t>的</a:t>
            </a:r>
            <a:r>
              <a:rPr lang="zh-CN" altLang="en-US" dirty="0" smtClean="0">
                <a:solidFill>
                  <a:srgbClr val="C00000"/>
                </a:solidFill>
              </a:rPr>
              <a:t>条件</a:t>
            </a:r>
            <a:endParaRPr lang="en-US" altLang="zh-CN" dirty="0">
              <a:solidFill>
                <a:srgbClr val="C00000"/>
              </a:solidFill>
            </a:endParaRPr>
          </a:p>
          <a:p>
            <a:pPr lvl="1">
              <a:buNone/>
            </a:pPr>
            <a:r>
              <a:rPr lang="zh-CN" altLang="en-US" dirty="0" smtClean="0"/>
              <a:t>①</a:t>
            </a:r>
            <a:r>
              <a:rPr lang="zh-CN" altLang="en-US" dirty="0"/>
              <a:t>有足够引起正常肠蠕动的肠内容</a:t>
            </a:r>
            <a:r>
              <a:rPr lang="zh-CN" altLang="en-US" dirty="0" smtClean="0"/>
              <a:t>物</a:t>
            </a:r>
            <a:endParaRPr lang="en-US" altLang="zh-CN" dirty="0"/>
          </a:p>
          <a:p>
            <a:pPr lvl="1">
              <a:buNone/>
            </a:pPr>
            <a:r>
              <a:rPr lang="zh-CN" altLang="en-US" dirty="0" smtClean="0"/>
              <a:t>②</a:t>
            </a:r>
            <a:r>
              <a:rPr lang="zh-CN" altLang="en-US" dirty="0"/>
              <a:t>肠道内肌肉张力正常，胃肠道无梗阻，消化、吸收、蠕动功能</a:t>
            </a:r>
            <a:r>
              <a:rPr lang="zh-CN" altLang="en-US" dirty="0" smtClean="0"/>
              <a:t>正常</a:t>
            </a:r>
            <a:endParaRPr lang="en-US" altLang="zh-CN" dirty="0"/>
          </a:p>
          <a:p>
            <a:pPr lvl="1">
              <a:buNone/>
            </a:pPr>
            <a:r>
              <a:rPr lang="zh-CN" altLang="en-US" dirty="0" smtClean="0"/>
              <a:t>③</a:t>
            </a:r>
            <a:r>
              <a:rPr lang="zh-CN" altLang="en-US" dirty="0"/>
              <a:t>有正常的</a:t>
            </a:r>
            <a:r>
              <a:rPr lang="zh-CN" altLang="en-US" dirty="0" smtClean="0"/>
              <a:t>排便反射</a:t>
            </a:r>
            <a:endParaRPr lang="en-US" altLang="zh-CN" dirty="0"/>
          </a:p>
          <a:p>
            <a:pPr lvl="1">
              <a:buNone/>
            </a:pPr>
            <a:r>
              <a:rPr lang="zh-CN" altLang="en-US" dirty="0" smtClean="0"/>
              <a:t>④</a:t>
            </a:r>
            <a:r>
              <a:rPr lang="zh-CN" altLang="en-US" dirty="0"/>
              <a:t>参与排便的肌肉功能</a:t>
            </a:r>
            <a:r>
              <a:rPr lang="zh-CN" altLang="en-US" dirty="0" smtClean="0"/>
              <a:t>正常</a:t>
            </a:r>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6089916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八、护理评估要点</a:t>
            </a:r>
            <a:endParaRPr lang="zh-CN" altLang="en-US" dirty="0"/>
          </a:p>
        </p:txBody>
      </p:sp>
      <p:sp>
        <p:nvSpPr>
          <p:cNvPr id="3" name="内容占位符 2"/>
          <p:cNvSpPr>
            <a:spLocks noGrp="1"/>
          </p:cNvSpPr>
          <p:nvPr>
            <p:ph idx="1"/>
          </p:nvPr>
        </p:nvSpPr>
        <p:spPr/>
        <p:txBody>
          <a:bodyPr/>
          <a:lstStyle/>
          <a:p>
            <a:pPr>
              <a:buNone/>
            </a:pPr>
            <a:r>
              <a:rPr lang="zh-CN" altLang="en-US" dirty="0" smtClean="0">
                <a:solidFill>
                  <a:srgbClr val="C00000"/>
                </a:solidFill>
              </a:rPr>
              <a:t>（二）客观资料</a:t>
            </a:r>
          </a:p>
          <a:p>
            <a:pPr lvl="1">
              <a:buNone/>
            </a:pPr>
            <a:r>
              <a:rPr lang="en-US" altLang="zh-CN" dirty="0" smtClean="0"/>
              <a:t>1.</a:t>
            </a:r>
            <a:r>
              <a:rPr lang="zh-CN" altLang="en-US" dirty="0" smtClean="0"/>
              <a:t>身体评估　</a:t>
            </a:r>
            <a:endParaRPr lang="en-US" altLang="zh-CN" dirty="0" smtClean="0"/>
          </a:p>
          <a:p>
            <a:pPr lvl="2"/>
            <a:r>
              <a:rPr lang="zh-CN" altLang="en-US" dirty="0" smtClean="0"/>
              <a:t>发热原因未明者应该给予全面身体评估</a:t>
            </a:r>
            <a:endParaRPr lang="en-US" altLang="zh-CN" dirty="0" smtClean="0"/>
          </a:p>
          <a:p>
            <a:pPr lvl="2"/>
            <a:r>
              <a:rPr lang="zh-CN" altLang="en-US" dirty="0" smtClean="0"/>
              <a:t>发热原因确定者除一般评估外，重点评估患病部位</a:t>
            </a:r>
          </a:p>
          <a:p>
            <a:pPr lvl="1">
              <a:buNone/>
            </a:pPr>
            <a:r>
              <a:rPr lang="en-US" altLang="zh-CN" dirty="0" smtClean="0"/>
              <a:t>2.</a:t>
            </a:r>
            <a:r>
              <a:rPr lang="zh-CN" altLang="en-US" dirty="0" smtClean="0"/>
              <a:t>实验室检查　</a:t>
            </a:r>
            <a:endParaRPr lang="en-US" altLang="zh-CN" dirty="0" smtClean="0"/>
          </a:p>
          <a:p>
            <a:pPr lvl="2">
              <a:buSzPct val="90000"/>
            </a:pPr>
            <a:r>
              <a:rPr lang="zh-CN" altLang="en-US" dirty="0" smtClean="0"/>
              <a:t>血、尿、便三大常规检查</a:t>
            </a:r>
            <a:endParaRPr lang="en-US" altLang="zh-CN" dirty="0" smtClean="0"/>
          </a:p>
          <a:p>
            <a:pPr lvl="2">
              <a:buSzPct val="90000"/>
            </a:pPr>
            <a:r>
              <a:rPr lang="zh-CN" altLang="en-US" dirty="0" smtClean="0"/>
              <a:t>必要时做血培养，肝、肾功能测定等</a:t>
            </a:r>
          </a:p>
          <a:p>
            <a:pPr lvl="1">
              <a:buNone/>
            </a:pPr>
            <a:r>
              <a:rPr lang="en-US" altLang="zh-CN" dirty="0" smtClean="0"/>
              <a:t>3. </a:t>
            </a:r>
            <a:r>
              <a:rPr lang="zh-CN" altLang="en-US" dirty="0" smtClean="0"/>
              <a:t>其他检查　</a:t>
            </a:r>
            <a:endParaRPr lang="en-US" altLang="zh-CN" dirty="0" smtClean="0"/>
          </a:p>
          <a:p>
            <a:pPr lvl="2"/>
            <a:r>
              <a:rPr lang="en-US" altLang="zh-CN" dirty="0" smtClean="0"/>
              <a:t>X</a:t>
            </a:r>
            <a:r>
              <a:rPr lang="zh-CN" altLang="en-US" dirty="0" smtClean="0"/>
              <a:t>线胸片、腹部超声波检查等</a:t>
            </a:r>
          </a:p>
        </p:txBody>
      </p:sp>
      <p:sp>
        <p:nvSpPr>
          <p:cNvPr id="4" name="日期占位符 3"/>
          <p:cNvSpPr>
            <a:spLocks noGrp="1"/>
          </p:cNvSpPr>
          <p:nvPr>
            <p:ph type="dt" sz="half" idx="11"/>
          </p:nvPr>
        </p:nvSpPr>
        <p:spPr/>
        <p:txBody>
          <a:bodyPr/>
          <a:lstStyle/>
          <a:p>
            <a:pPr>
              <a:defRPr/>
            </a:pPr>
            <a:r>
              <a:rPr lang="en-US" smtClean="0">
                <a:solidFill>
                  <a:srgbClr val="FFFFFF"/>
                </a:solidFill>
              </a:rPr>
              <a:t>www.pumpress.com.cn</a:t>
            </a:r>
            <a:endParaRPr lang="en-US">
              <a:solidFill>
                <a:srgbClr val="FFFFFF"/>
              </a:solidFill>
            </a:endParaRPr>
          </a:p>
        </p:txBody>
      </p:sp>
    </p:spTree>
    <p:extLst>
      <p:ext uri="{BB962C8B-B14F-4D97-AF65-F5344CB8AC3E}">
        <p14:creationId xmlns="" xmlns:p14="http://schemas.microsoft.com/office/powerpoint/2010/main" val="2551840804"/>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1" dirty="0">
                <a:ea typeface="宋体" pitchFamily="2" charset="-122"/>
              </a:rPr>
              <a:t>三、</a:t>
            </a:r>
            <a:r>
              <a:rPr lang="zh-CN" altLang="en-US" b="1" dirty="0">
                <a:ea typeface="宋体" pitchFamily="2" charset="-122"/>
              </a:rPr>
              <a:t>常见</a:t>
            </a:r>
            <a:r>
              <a:rPr lang="zh-CN" altLang="en-US" b="1" dirty="0" smtClean="0">
                <a:ea typeface="宋体" pitchFamily="2" charset="-122"/>
              </a:rPr>
              <a:t>病因</a:t>
            </a:r>
            <a:endParaRPr lang="zh-CN" altLang="en-US" dirty="0"/>
          </a:p>
        </p:txBody>
      </p:sp>
      <p:sp>
        <p:nvSpPr>
          <p:cNvPr id="3" name="内容占位符 2"/>
          <p:cNvSpPr>
            <a:spLocks noGrp="1"/>
          </p:cNvSpPr>
          <p:nvPr>
            <p:ph idx="1"/>
          </p:nvPr>
        </p:nvSpPr>
        <p:spPr/>
        <p:txBody>
          <a:bodyPr/>
          <a:lstStyle/>
          <a:p>
            <a:pPr>
              <a:spcBef>
                <a:spcPts val="300"/>
              </a:spcBef>
              <a:buNone/>
            </a:pPr>
            <a:r>
              <a:rPr lang="zh-CN" altLang="en-US" dirty="0" smtClean="0">
                <a:solidFill>
                  <a:srgbClr val="C00000"/>
                </a:solidFill>
              </a:rPr>
              <a:t>（一）功能性便秘</a:t>
            </a:r>
            <a:endParaRPr lang="zh-CN" altLang="en-US" dirty="0">
              <a:solidFill>
                <a:srgbClr val="C00000"/>
              </a:solidFill>
            </a:endParaRPr>
          </a:p>
          <a:p>
            <a:pPr lvl="1">
              <a:spcBef>
                <a:spcPts val="300"/>
              </a:spcBef>
              <a:buNone/>
            </a:pPr>
            <a:r>
              <a:rPr lang="en-US" altLang="zh-CN" dirty="0" smtClean="0"/>
              <a:t>1</a:t>
            </a:r>
            <a:r>
              <a:rPr lang="en-US" altLang="zh-CN" dirty="0"/>
              <a:t>.</a:t>
            </a:r>
            <a:r>
              <a:rPr lang="zh-CN" altLang="en-US" dirty="0"/>
              <a:t>肠内容物</a:t>
            </a:r>
            <a:r>
              <a:rPr lang="zh-CN" altLang="en-US" dirty="0" smtClean="0"/>
              <a:t>减少</a:t>
            </a:r>
            <a:r>
              <a:rPr lang="zh-CN" altLang="en-US" dirty="0"/>
              <a:t>　</a:t>
            </a:r>
          </a:p>
          <a:p>
            <a:pPr lvl="1">
              <a:spcBef>
                <a:spcPts val="300"/>
              </a:spcBef>
              <a:buNone/>
            </a:pPr>
            <a:r>
              <a:rPr lang="en-US" altLang="zh-CN" dirty="0" smtClean="0"/>
              <a:t>2</a:t>
            </a:r>
            <a:r>
              <a:rPr lang="en-US" altLang="zh-CN" dirty="0"/>
              <a:t>.</a:t>
            </a:r>
            <a:r>
              <a:rPr lang="zh-CN" altLang="en-US" dirty="0"/>
              <a:t>结肠平滑肌张力</a:t>
            </a:r>
            <a:r>
              <a:rPr lang="zh-CN" altLang="en-US" dirty="0" smtClean="0"/>
              <a:t>减弱</a:t>
            </a:r>
            <a:r>
              <a:rPr lang="zh-CN" altLang="en-US" dirty="0"/>
              <a:t>　</a:t>
            </a:r>
          </a:p>
          <a:p>
            <a:pPr lvl="1">
              <a:spcBef>
                <a:spcPts val="300"/>
              </a:spcBef>
              <a:buNone/>
            </a:pPr>
            <a:r>
              <a:rPr lang="en-US" altLang="zh-CN" dirty="0" smtClean="0"/>
              <a:t>3</a:t>
            </a:r>
            <a:r>
              <a:rPr lang="en-US" altLang="zh-CN" dirty="0"/>
              <a:t>.</a:t>
            </a:r>
            <a:r>
              <a:rPr lang="zh-CN" altLang="en-US" dirty="0"/>
              <a:t>结肠蠕动功能</a:t>
            </a:r>
            <a:r>
              <a:rPr lang="zh-CN" altLang="en-US" dirty="0" smtClean="0"/>
              <a:t>减弱</a:t>
            </a:r>
            <a:r>
              <a:rPr lang="zh-CN" altLang="en-US" dirty="0"/>
              <a:t>　</a:t>
            </a:r>
          </a:p>
          <a:p>
            <a:pPr lvl="1">
              <a:spcBef>
                <a:spcPts val="300"/>
              </a:spcBef>
              <a:buNone/>
            </a:pPr>
            <a:r>
              <a:rPr lang="en-US" altLang="zh-CN" dirty="0" smtClean="0"/>
              <a:t>4</a:t>
            </a:r>
            <a:r>
              <a:rPr lang="en-US" altLang="zh-CN" dirty="0"/>
              <a:t>.</a:t>
            </a:r>
            <a:r>
              <a:rPr lang="zh-CN" altLang="en-US" dirty="0"/>
              <a:t>排便反射</a:t>
            </a:r>
            <a:r>
              <a:rPr lang="zh-CN" altLang="en-US" dirty="0" smtClean="0"/>
              <a:t>减弱</a:t>
            </a:r>
            <a:r>
              <a:rPr lang="zh-CN" altLang="en-US" dirty="0"/>
              <a:t>　</a:t>
            </a:r>
          </a:p>
          <a:p>
            <a:pPr lvl="1">
              <a:spcBef>
                <a:spcPts val="300"/>
              </a:spcBef>
              <a:buNone/>
            </a:pPr>
            <a:r>
              <a:rPr lang="en-US" altLang="zh-CN" dirty="0" smtClean="0"/>
              <a:t>5</a:t>
            </a:r>
            <a:r>
              <a:rPr lang="en-US" altLang="zh-CN" dirty="0"/>
              <a:t>.</a:t>
            </a:r>
            <a:r>
              <a:rPr lang="zh-CN" altLang="en-US" dirty="0"/>
              <a:t>参与排便的肌肉收缩力</a:t>
            </a:r>
            <a:r>
              <a:rPr lang="zh-CN" altLang="en-US" dirty="0" smtClean="0"/>
              <a:t>减弱</a:t>
            </a:r>
            <a:endParaRPr lang="en-US" altLang="zh-CN" dirty="0"/>
          </a:p>
          <a:p>
            <a:pPr>
              <a:spcBef>
                <a:spcPts val="300"/>
              </a:spcBef>
              <a:buNone/>
            </a:pPr>
            <a:r>
              <a:rPr lang="zh-CN" altLang="en-US" dirty="0" smtClean="0">
                <a:solidFill>
                  <a:srgbClr val="C00000"/>
                </a:solidFill>
              </a:rPr>
              <a:t>（二）器质性便秘</a:t>
            </a:r>
            <a:endParaRPr lang="zh-CN" altLang="en-US" dirty="0">
              <a:solidFill>
                <a:srgbClr val="C00000"/>
              </a:solidFill>
            </a:endParaRPr>
          </a:p>
          <a:p>
            <a:pPr lvl="1">
              <a:spcBef>
                <a:spcPts val="300"/>
              </a:spcBef>
              <a:buNone/>
            </a:pPr>
            <a:r>
              <a:rPr lang="en-US" altLang="zh-CN" dirty="0" smtClean="0"/>
              <a:t>1</a:t>
            </a:r>
            <a:r>
              <a:rPr lang="en-US" altLang="zh-CN" dirty="0"/>
              <a:t>.</a:t>
            </a:r>
            <a:r>
              <a:rPr lang="zh-CN" altLang="en-US" dirty="0"/>
              <a:t>肛门或直肠附近的疼痛性</a:t>
            </a:r>
            <a:r>
              <a:rPr lang="zh-CN" altLang="en-US" dirty="0" smtClean="0"/>
              <a:t>疾病</a:t>
            </a:r>
            <a:r>
              <a:rPr lang="zh-CN" altLang="en-US" dirty="0"/>
              <a:t>　</a:t>
            </a:r>
          </a:p>
          <a:p>
            <a:pPr lvl="1">
              <a:spcBef>
                <a:spcPts val="300"/>
              </a:spcBef>
              <a:buNone/>
            </a:pPr>
            <a:r>
              <a:rPr lang="en-US" altLang="zh-CN" dirty="0" smtClean="0"/>
              <a:t>2</a:t>
            </a:r>
            <a:r>
              <a:rPr lang="en-US" altLang="zh-CN" dirty="0"/>
              <a:t>.</a:t>
            </a:r>
            <a:r>
              <a:rPr lang="zh-CN" altLang="en-US" dirty="0"/>
              <a:t>梗阻性</a:t>
            </a:r>
            <a:r>
              <a:rPr lang="zh-CN" altLang="en-US" dirty="0" smtClean="0"/>
              <a:t>便秘</a:t>
            </a:r>
            <a:r>
              <a:rPr lang="zh-CN" altLang="en-US" dirty="0"/>
              <a:t>　</a:t>
            </a:r>
          </a:p>
          <a:p>
            <a:pPr lvl="1">
              <a:spcBef>
                <a:spcPts val="300"/>
              </a:spcBef>
              <a:buNone/>
            </a:pPr>
            <a:r>
              <a:rPr lang="en-US" altLang="zh-CN" dirty="0" smtClean="0"/>
              <a:t>3</a:t>
            </a:r>
            <a:r>
              <a:rPr lang="en-US" altLang="zh-CN" dirty="0"/>
              <a:t>.</a:t>
            </a:r>
            <a:r>
              <a:rPr lang="zh-CN" altLang="en-US" dirty="0"/>
              <a:t>肠肌</a:t>
            </a:r>
            <a:r>
              <a:rPr lang="zh-CN" altLang="en-US" dirty="0" smtClean="0"/>
              <a:t>松弛</a:t>
            </a:r>
            <a:r>
              <a:rPr lang="zh-CN" altLang="en-US" dirty="0"/>
              <a:t>　</a:t>
            </a:r>
          </a:p>
          <a:p>
            <a:pPr lvl="1">
              <a:spcBef>
                <a:spcPts val="300"/>
              </a:spcBef>
              <a:buNone/>
            </a:pPr>
            <a:r>
              <a:rPr lang="en-US" altLang="zh-CN" dirty="0" smtClean="0"/>
              <a:t>4</a:t>
            </a:r>
            <a:r>
              <a:rPr lang="en-US" altLang="zh-CN" dirty="0"/>
              <a:t>.</a:t>
            </a:r>
            <a:r>
              <a:rPr lang="zh-CN" altLang="en-US" dirty="0"/>
              <a:t>腹腔或盆腔内肿瘤</a:t>
            </a:r>
            <a:r>
              <a:rPr lang="zh-CN" altLang="en-US" dirty="0" smtClean="0"/>
              <a:t>压迫</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68212479"/>
      </p:ext>
    </p:extLst>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ea typeface="宋体" pitchFamily="2" charset="-122"/>
              </a:rPr>
              <a:t>四、临床</a:t>
            </a:r>
            <a:r>
              <a:rPr lang="zh-CN" altLang="en-US" b="1" dirty="0" smtClean="0">
                <a:ea typeface="宋体" pitchFamily="2" charset="-122"/>
              </a:rPr>
              <a:t>表现</a:t>
            </a:r>
            <a:endParaRPr lang="zh-CN" altLang="en-US" dirty="0"/>
          </a:p>
        </p:txBody>
      </p:sp>
      <p:sp>
        <p:nvSpPr>
          <p:cNvPr id="3" name="内容占位符 2"/>
          <p:cNvSpPr>
            <a:spLocks noGrp="1"/>
          </p:cNvSpPr>
          <p:nvPr>
            <p:ph idx="1"/>
          </p:nvPr>
        </p:nvSpPr>
        <p:spPr/>
        <p:txBody>
          <a:bodyPr/>
          <a:lstStyle/>
          <a:p>
            <a:pPr marL="0" indent="0">
              <a:buNone/>
            </a:pPr>
            <a:r>
              <a:rPr lang="en-US" altLang="zh-CN" dirty="0" smtClean="0">
                <a:solidFill>
                  <a:srgbClr val="C00000"/>
                </a:solidFill>
              </a:rPr>
              <a:t>1</a:t>
            </a:r>
            <a:r>
              <a:rPr lang="en-US" altLang="zh-CN" dirty="0">
                <a:solidFill>
                  <a:srgbClr val="C00000"/>
                </a:solidFill>
              </a:rPr>
              <a:t>.症状</a:t>
            </a:r>
          </a:p>
          <a:p>
            <a:pPr lvl="1"/>
            <a:r>
              <a:rPr lang="zh-CN" altLang="en-US" dirty="0" smtClean="0"/>
              <a:t>排</a:t>
            </a:r>
            <a:r>
              <a:rPr lang="zh-CN" altLang="en-US" dirty="0"/>
              <a:t>便次数减少</a:t>
            </a:r>
            <a:endParaRPr lang="en-US" altLang="zh-CN" dirty="0"/>
          </a:p>
          <a:p>
            <a:pPr lvl="1"/>
            <a:r>
              <a:rPr lang="zh-CN" altLang="en-US" dirty="0" smtClean="0"/>
              <a:t>粪便</a:t>
            </a:r>
            <a:r>
              <a:rPr lang="zh-CN" altLang="en-US" dirty="0"/>
              <a:t>干硬</a:t>
            </a:r>
            <a:endParaRPr lang="en-US" altLang="zh-CN" dirty="0"/>
          </a:p>
          <a:p>
            <a:pPr lvl="1"/>
            <a:r>
              <a:rPr lang="zh-CN" altLang="en-US" dirty="0" smtClean="0"/>
              <a:t>排</a:t>
            </a:r>
            <a:r>
              <a:rPr lang="zh-CN" altLang="en-US" dirty="0"/>
              <a:t>便困难</a:t>
            </a:r>
            <a:endParaRPr lang="en-US" altLang="zh-CN" dirty="0"/>
          </a:p>
          <a:p>
            <a:pPr lvl="1"/>
            <a:r>
              <a:rPr lang="zh-CN" altLang="en-US" dirty="0" smtClean="0"/>
              <a:t>排</a:t>
            </a:r>
            <a:r>
              <a:rPr lang="zh-CN" altLang="en-US" dirty="0"/>
              <a:t>便时可伴有左下腹痉挛性疼痛与下坠感</a:t>
            </a:r>
            <a:endParaRPr lang="en-US" altLang="zh-CN" dirty="0"/>
          </a:p>
          <a:p>
            <a:pPr>
              <a:buNone/>
            </a:pPr>
            <a:r>
              <a:rPr lang="en-US" altLang="zh-CN" dirty="0">
                <a:solidFill>
                  <a:srgbClr val="C00000"/>
                </a:solidFill>
              </a:rPr>
              <a:t>2.</a:t>
            </a:r>
            <a:r>
              <a:rPr lang="en-US" altLang="zh-CN" dirty="0" smtClean="0">
                <a:solidFill>
                  <a:srgbClr val="C00000"/>
                </a:solidFill>
              </a:rPr>
              <a:t>体征</a:t>
            </a:r>
            <a:endParaRPr lang="en-US" altLang="zh-CN" dirty="0">
              <a:solidFill>
                <a:srgbClr val="C00000"/>
              </a:solidFill>
            </a:endParaRPr>
          </a:p>
          <a:p>
            <a:pPr lvl="1"/>
            <a:r>
              <a:rPr lang="zh-CN" altLang="en-US" dirty="0" smtClean="0"/>
              <a:t>可</a:t>
            </a:r>
            <a:r>
              <a:rPr lang="zh-CN" altLang="en-US" dirty="0"/>
              <a:t>在左下腹触及痉挛的</a:t>
            </a:r>
            <a:r>
              <a:rPr lang="zh-CN" altLang="en-US" dirty="0" smtClean="0"/>
              <a:t>乙状结肠</a:t>
            </a:r>
            <a:endParaRPr lang="zh-CN" altLang="en-US" dirty="0"/>
          </a:p>
          <a:p>
            <a:pPr>
              <a:buNone/>
            </a:pPr>
            <a:r>
              <a:rPr lang="en-US" altLang="zh-CN" dirty="0" smtClean="0">
                <a:solidFill>
                  <a:srgbClr val="C00000"/>
                </a:solidFill>
              </a:rPr>
              <a:t>3.</a:t>
            </a:r>
            <a:r>
              <a:rPr lang="zh-CN" altLang="en-US" dirty="0" smtClean="0">
                <a:solidFill>
                  <a:srgbClr val="C00000"/>
                </a:solidFill>
              </a:rPr>
              <a:t>常</a:t>
            </a:r>
            <a:r>
              <a:rPr lang="zh-CN" altLang="en-US" dirty="0">
                <a:solidFill>
                  <a:srgbClr val="C00000"/>
                </a:solidFill>
              </a:rPr>
              <a:t>伴有原发病的临床</a:t>
            </a:r>
            <a:r>
              <a:rPr lang="zh-CN" altLang="en-US" dirty="0" smtClean="0">
                <a:solidFill>
                  <a:srgbClr val="C00000"/>
                </a:solidFill>
              </a:rPr>
              <a:t>表现</a:t>
            </a:r>
            <a:endParaRPr lang="zh-CN" altLang="en-US" dirty="0">
              <a:solidFill>
                <a:srgbClr val="C00000"/>
              </a:solidFill>
            </a:endParaRP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696922172"/>
      </p:ext>
    </p:extLst>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1" dirty="0">
                <a:ea typeface="宋体" pitchFamily="2" charset="-122"/>
              </a:rPr>
              <a:t>五、</a:t>
            </a:r>
            <a:r>
              <a:rPr lang="zh-CN" altLang="en-US" b="1" dirty="0">
                <a:ea typeface="宋体" pitchFamily="2" charset="-122"/>
              </a:rPr>
              <a:t>身心</a:t>
            </a:r>
            <a:r>
              <a:rPr lang="zh-CN" altLang="en-US" b="1" dirty="0" smtClean="0">
                <a:ea typeface="宋体" pitchFamily="2" charset="-122"/>
              </a:rPr>
              <a:t>反应</a:t>
            </a:r>
            <a:endParaRPr lang="zh-CN" altLang="en-US" dirty="0"/>
          </a:p>
        </p:txBody>
      </p:sp>
      <p:sp>
        <p:nvSpPr>
          <p:cNvPr id="3" name="内容占位符 2"/>
          <p:cNvSpPr>
            <a:spLocks noGrp="1"/>
          </p:cNvSpPr>
          <p:nvPr>
            <p:ph idx="1"/>
          </p:nvPr>
        </p:nvSpPr>
        <p:spPr>
          <a:xfrm>
            <a:off x="406400" y="1554057"/>
            <a:ext cx="11480800" cy="4876800"/>
          </a:xfrm>
        </p:spPr>
        <p:txBody>
          <a:bodyPr/>
          <a:lstStyle/>
          <a:p>
            <a:pPr marL="457200" lvl="1" indent="0">
              <a:buNone/>
            </a:pPr>
            <a:r>
              <a:rPr lang="en-US" altLang="zh-CN" sz="3200" dirty="0">
                <a:solidFill>
                  <a:srgbClr val="C00000"/>
                </a:solidFill>
              </a:rPr>
              <a:t>1</a:t>
            </a:r>
            <a:r>
              <a:rPr lang="zh-CN" altLang="en-US" sz="3200" dirty="0">
                <a:solidFill>
                  <a:srgbClr val="C00000"/>
                </a:solidFill>
              </a:rPr>
              <a:t>．全身症状　</a:t>
            </a:r>
          </a:p>
          <a:p>
            <a:pPr marL="457200" lvl="1" indent="0">
              <a:buNone/>
            </a:pPr>
            <a:r>
              <a:rPr lang="en-US" altLang="zh-CN" sz="3200" dirty="0">
                <a:solidFill>
                  <a:srgbClr val="C00000"/>
                </a:solidFill>
              </a:rPr>
              <a:t>2</a:t>
            </a:r>
            <a:r>
              <a:rPr lang="zh-CN" altLang="en-US" sz="3200" dirty="0">
                <a:solidFill>
                  <a:srgbClr val="C00000"/>
                </a:solidFill>
              </a:rPr>
              <a:t>．肛裂、痔疮　</a:t>
            </a:r>
          </a:p>
          <a:p>
            <a:pPr marL="457200" lvl="1" indent="0">
              <a:buNone/>
            </a:pPr>
            <a:r>
              <a:rPr lang="en-US" altLang="zh-CN" sz="3200" dirty="0">
                <a:solidFill>
                  <a:srgbClr val="C00000"/>
                </a:solidFill>
              </a:rPr>
              <a:t>3</a:t>
            </a:r>
            <a:r>
              <a:rPr lang="zh-CN" altLang="en-US" sz="3200" dirty="0">
                <a:solidFill>
                  <a:srgbClr val="C00000"/>
                </a:solidFill>
              </a:rPr>
              <a:t>．原发病加重　</a:t>
            </a:r>
          </a:p>
          <a:p>
            <a:pPr marL="457200" lvl="1" indent="0">
              <a:buNone/>
            </a:pPr>
            <a:r>
              <a:rPr lang="en-US" altLang="zh-CN" sz="3200" dirty="0">
                <a:solidFill>
                  <a:srgbClr val="C00000"/>
                </a:solidFill>
              </a:rPr>
              <a:t>4</a:t>
            </a:r>
            <a:r>
              <a:rPr lang="zh-CN" altLang="en-US" sz="3200" dirty="0">
                <a:solidFill>
                  <a:srgbClr val="C00000"/>
                </a:solidFill>
              </a:rPr>
              <a:t>．心理反应　</a:t>
            </a:r>
          </a:p>
          <a:p>
            <a:pPr>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640593733"/>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1" dirty="0">
                <a:ea typeface="宋体" pitchFamily="2" charset="-122"/>
              </a:rPr>
              <a:t>六、</a:t>
            </a:r>
            <a:r>
              <a:rPr lang="zh-CN" altLang="en-US" b="1" dirty="0">
                <a:ea typeface="宋体" pitchFamily="2" charset="-122"/>
              </a:rPr>
              <a:t>护理评估</a:t>
            </a:r>
            <a:r>
              <a:rPr lang="zh-CN" altLang="en-US" b="1" dirty="0" smtClean="0">
                <a:ea typeface="宋体" pitchFamily="2" charset="-122"/>
              </a:rPr>
              <a:t>要点</a:t>
            </a:r>
            <a:endParaRPr lang="zh-CN" altLang="en-US" dirty="0"/>
          </a:p>
        </p:txBody>
      </p:sp>
      <p:sp>
        <p:nvSpPr>
          <p:cNvPr id="3" name="内容占位符 2"/>
          <p:cNvSpPr>
            <a:spLocks noGrp="1"/>
          </p:cNvSpPr>
          <p:nvPr>
            <p:ph idx="1"/>
          </p:nvPr>
        </p:nvSpPr>
        <p:spPr/>
        <p:txBody>
          <a:bodyPr/>
          <a:lstStyle/>
          <a:p>
            <a:pPr>
              <a:spcBef>
                <a:spcPts val="600"/>
              </a:spcBef>
              <a:buNone/>
            </a:pPr>
            <a:r>
              <a:rPr lang="zh-CN" altLang="en-US" dirty="0" smtClean="0">
                <a:solidFill>
                  <a:srgbClr val="C00000"/>
                </a:solidFill>
              </a:rPr>
              <a:t>（一）主观</a:t>
            </a:r>
            <a:r>
              <a:rPr lang="zh-CN" altLang="en-US" dirty="0">
                <a:solidFill>
                  <a:srgbClr val="C00000"/>
                </a:solidFill>
              </a:rPr>
              <a:t>资料</a:t>
            </a:r>
          </a:p>
          <a:p>
            <a:pPr lvl="1">
              <a:spcBef>
                <a:spcPts val="600"/>
              </a:spcBef>
              <a:buNone/>
            </a:pPr>
            <a:r>
              <a:rPr lang="en-US" altLang="zh-CN" dirty="0" smtClean="0"/>
              <a:t>1</a:t>
            </a:r>
            <a:r>
              <a:rPr lang="en-US" altLang="zh-CN" dirty="0"/>
              <a:t>.</a:t>
            </a:r>
            <a:r>
              <a:rPr lang="zh-CN" altLang="en-US" dirty="0"/>
              <a:t>发生便秘前的排便型</a:t>
            </a:r>
            <a:r>
              <a:rPr lang="zh-CN" altLang="en-US" dirty="0" smtClean="0"/>
              <a:t>态</a:t>
            </a:r>
            <a:r>
              <a:rPr lang="zh-CN" altLang="en-US" dirty="0"/>
              <a:t>　</a:t>
            </a:r>
          </a:p>
          <a:p>
            <a:pPr lvl="1">
              <a:spcBef>
                <a:spcPts val="600"/>
              </a:spcBef>
              <a:buNone/>
            </a:pPr>
            <a:r>
              <a:rPr lang="en-US" altLang="zh-CN" dirty="0" smtClean="0"/>
              <a:t>2</a:t>
            </a:r>
            <a:r>
              <a:rPr lang="en-US" altLang="zh-CN" dirty="0"/>
              <a:t>.</a:t>
            </a:r>
            <a:r>
              <a:rPr lang="zh-CN" altLang="en-US" dirty="0"/>
              <a:t>便秘</a:t>
            </a:r>
            <a:r>
              <a:rPr lang="zh-CN" altLang="en-US" dirty="0" smtClean="0"/>
              <a:t>表现</a:t>
            </a:r>
            <a:r>
              <a:rPr lang="zh-CN" altLang="en-US" dirty="0"/>
              <a:t>　</a:t>
            </a:r>
            <a:endParaRPr lang="en-US" altLang="zh-CN" dirty="0"/>
          </a:p>
          <a:p>
            <a:pPr lvl="2">
              <a:spcBef>
                <a:spcPts val="600"/>
              </a:spcBef>
            </a:pPr>
            <a:r>
              <a:rPr lang="zh-CN" altLang="en-US" dirty="0" smtClean="0"/>
              <a:t>便秘</a:t>
            </a:r>
            <a:r>
              <a:rPr lang="zh-CN" altLang="en-US" dirty="0"/>
              <a:t>病程长短、起病急缓、排便间隔时间、排便费力程度等</a:t>
            </a:r>
            <a:endParaRPr lang="en-US" altLang="zh-CN" dirty="0"/>
          </a:p>
          <a:p>
            <a:pPr lvl="2">
              <a:spcBef>
                <a:spcPts val="600"/>
              </a:spcBef>
            </a:pPr>
            <a:r>
              <a:rPr lang="zh-CN" altLang="en-US" dirty="0" smtClean="0"/>
              <a:t>大便</a:t>
            </a:r>
            <a:r>
              <a:rPr lang="zh-CN" altLang="en-US" dirty="0"/>
              <a:t>的性状及干硬程度</a:t>
            </a:r>
            <a:endParaRPr lang="en-US" altLang="zh-CN" dirty="0"/>
          </a:p>
          <a:p>
            <a:pPr lvl="2">
              <a:spcBef>
                <a:spcPts val="600"/>
              </a:spcBef>
            </a:pPr>
            <a:r>
              <a:rPr lang="zh-CN" altLang="en-US" dirty="0" smtClean="0"/>
              <a:t>表面</a:t>
            </a:r>
            <a:r>
              <a:rPr lang="zh-CN" altLang="en-US" dirty="0"/>
              <a:t>是否带血或黏液</a:t>
            </a:r>
            <a:endParaRPr lang="en-US" altLang="zh-CN" dirty="0"/>
          </a:p>
          <a:p>
            <a:pPr lvl="2">
              <a:spcBef>
                <a:spcPts val="600"/>
              </a:spcBef>
            </a:pPr>
            <a:r>
              <a:rPr lang="zh-CN" altLang="en-US" dirty="0" smtClean="0"/>
              <a:t>伴随症状</a:t>
            </a:r>
            <a:endParaRPr lang="zh-CN" altLang="en-US" dirty="0"/>
          </a:p>
          <a:p>
            <a:pPr lvl="1">
              <a:spcBef>
                <a:spcPts val="600"/>
              </a:spcBef>
              <a:buNone/>
            </a:pPr>
            <a:r>
              <a:rPr lang="en-US" altLang="zh-CN" dirty="0" smtClean="0"/>
              <a:t>3</a:t>
            </a:r>
            <a:r>
              <a:rPr lang="en-US" altLang="zh-CN" dirty="0"/>
              <a:t>.</a:t>
            </a:r>
            <a:r>
              <a:rPr lang="zh-CN" altLang="en-US" dirty="0"/>
              <a:t>病因或</a:t>
            </a:r>
            <a:r>
              <a:rPr lang="zh-CN" altLang="en-US" dirty="0" smtClean="0"/>
              <a:t>诱因</a:t>
            </a:r>
            <a:r>
              <a:rPr lang="zh-CN" altLang="en-US" dirty="0"/>
              <a:t>　</a:t>
            </a:r>
          </a:p>
          <a:p>
            <a:pPr lvl="1">
              <a:spcBef>
                <a:spcPts val="600"/>
              </a:spcBef>
              <a:buNone/>
            </a:pPr>
            <a:r>
              <a:rPr lang="en-US" altLang="zh-CN" dirty="0" smtClean="0"/>
              <a:t>4</a:t>
            </a:r>
            <a:r>
              <a:rPr lang="en-US" altLang="zh-CN" dirty="0"/>
              <a:t>.</a:t>
            </a:r>
            <a:r>
              <a:rPr lang="zh-CN" altLang="en-US" dirty="0"/>
              <a:t>便秘引起的身心</a:t>
            </a:r>
            <a:r>
              <a:rPr lang="zh-CN" altLang="en-US" dirty="0" smtClean="0"/>
              <a:t>反应</a:t>
            </a:r>
            <a:r>
              <a:rPr lang="zh-CN" altLang="en-US" dirty="0"/>
              <a:t>　</a:t>
            </a:r>
          </a:p>
          <a:p>
            <a:pPr lvl="1">
              <a:spcBef>
                <a:spcPts val="600"/>
              </a:spcBef>
              <a:buNone/>
            </a:pPr>
            <a:r>
              <a:rPr lang="en-US" altLang="zh-CN" dirty="0" smtClean="0"/>
              <a:t>5</a:t>
            </a:r>
            <a:r>
              <a:rPr lang="en-US" altLang="zh-CN" dirty="0"/>
              <a:t>.</a:t>
            </a:r>
            <a:r>
              <a:rPr lang="zh-CN" altLang="en-US" dirty="0"/>
              <a:t>诊疗、护理</a:t>
            </a:r>
            <a:r>
              <a:rPr lang="zh-CN" altLang="en-US" dirty="0" smtClean="0"/>
              <a:t>经过</a:t>
            </a:r>
            <a:endParaRPr lang="zh-CN" altLang="en-US" dirty="0"/>
          </a:p>
          <a:p>
            <a:pPr>
              <a:spcBef>
                <a:spcPts val="600"/>
              </a:spcBef>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579848472"/>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1" dirty="0">
                <a:ea typeface="宋体" pitchFamily="2" charset="-122"/>
              </a:rPr>
              <a:t>六、</a:t>
            </a:r>
            <a:r>
              <a:rPr lang="zh-CN" altLang="en-US" b="1" dirty="0">
                <a:ea typeface="宋体" pitchFamily="2" charset="-122"/>
              </a:rPr>
              <a:t>护理评估要点</a:t>
            </a:r>
            <a:endParaRPr lang="zh-CN" altLang="en-US" dirty="0"/>
          </a:p>
        </p:txBody>
      </p:sp>
      <p:sp>
        <p:nvSpPr>
          <p:cNvPr id="3" name="内容占位符 2"/>
          <p:cNvSpPr>
            <a:spLocks noGrp="1"/>
          </p:cNvSpPr>
          <p:nvPr>
            <p:ph idx="1"/>
          </p:nvPr>
        </p:nvSpPr>
        <p:spPr/>
        <p:txBody>
          <a:bodyPr/>
          <a:lstStyle/>
          <a:p>
            <a:pPr marL="0" indent="0">
              <a:buNone/>
            </a:pPr>
            <a:r>
              <a:rPr lang="zh-CN" altLang="en-US" dirty="0" smtClean="0">
                <a:solidFill>
                  <a:srgbClr val="C00000"/>
                </a:solidFill>
              </a:rPr>
              <a:t>（二）客观资料</a:t>
            </a:r>
            <a:endParaRPr lang="zh-CN" altLang="en-US" dirty="0">
              <a:solidFill>
                <a:srgbClr val="C00000"/>
              </a:solidFill>
            </a:endParaRPr>
          </a:p>
          <a:p>
            <a:pPr marL="400050" lvl="1" indent="0">
              <a:buNone/>
            </a:pPr>
            <a:r>
              <a:rPr lang="en-US" altLang="zh-CN" dirty="0" smtClean="0"/>
              <a:t>1</a:t>
            </a:r>
            <a:r>
              <a:rPr lang="en-US" altLang="zh-CN" dirty="0"/>
              <a:t>.</a:t>
            </a:r>
            <a:r>
              <a:rPr lang="zh-CN" altLang="en-US" dirty="0"/>
              <a:t>身体</a:t>
            </a:r>
            <a:r>
              <a:rPr lang="zh-CN" altLang="en-US" dirty="0" smtClean="0"/>
              <a:t>评估</a:t>
            </a:r>
            <a:r>
              <a:rPr lang="zh-CN" altLang="en-US" dirty="0"/>
              <a:t>　</a:t>
            </a:r>
            <a:endParaRPr lang="en-US" altLang="zh-CN" dirty="0"/>
          </a:p>
          <a:p>
            <a:pPr lvl="2"/>
            <a:r>
              <a:rPr lang="zh-CN" altLang="en-US" dirty="0" smtClean="0"/>
              <a:t>重点</a:t>
            </a:r>
            <a:r>
              <a:rPr lang="zh-CN" altLang="en-US" dirty="0"/>
              <a:t>进行腹部评估</a:t>
            </a:r>
            <a:endParaRPr lang="en-US" altLang="zh-CN" dirty="0"/>
          </a:p>
          <a:p>
            <a:pPr lvl="2"/>
            <a:r>
              <a:rPr lang="zh-CN" altLang="en-US" dirty="0" smtClean="0"/>
              <a:t>肛门</a:t>
            </a:r>
            <a:r>
              <a:rPr lang="zh-CN" altLang="en-US" dirty="0"/>
              <a:t>指诊是重要的检查项目</a:t>
            </a:r>
          </a:p>
          <a:p>
            <a:pPr marL="400050" lvl="1" indent="0">
              <a:buNone/>
            </a:pPr>
            <a:r>
              <a:rPr lang="en-US" altLang="zh-CN" dirty="0" smtClean="0"/>
              <a:t>2</a:t>
            </a:r>
            <a:r>
              <a:rPr lang="en-US" altLang="zh-CN" dirty="0"/>
              <a:t>.</a:t>
            </a:r>
            <a:r>
              <a:rPr lang="zh-CN" altLang="en-US" dirty="0"/>
              <a:t>实验室</a:t>
            </a:r>
            <a:r>
              <a:rPr lang="zh-CN" altLang="en-US" dirty="0" smtClean="0"/>
              <a:t>检查</a:t>
            </a:r>
            <a:r>
              <a:rPr lang="zh-CN" altLang="en-US" dirty="0"/>
              <a:t>　</a:t>
            </a:r>
          </a:p>
          <a:p>
            <a:pPr lvl="2"/>
            <a:r>
              <a:rPr lang="zh-CN" altLang="en-US" dirty="0" smtClean="0"/>
              <a:t>大便</a:t>
            </a:r>
            <a:r>
              <a:rPr lang="zh-CN" altLang="en-US" dirty="0"/>
              <a:t>常规检查</a:t>
            </a:r>
            <a:endParaRPr lang="en-US" altLang="zh-CN" dirty="0"/>
          </a:p>
          <a:p>
            <a:pPr lvl="2"/>
            <a:r>
              <a:rPr lang="zh-CN" altLang="en-US" dirty="0" smtClean="0"/>
              <a:t>大便</a:t>
            </a:r>
            <a:r>
              <a:rPr lang="zh-CN" altLang="en-US" dirty="0"/>
              <a:t>隐血</a:t>
            </a:r>
            <a:r>
              <a:rPr lang="zh-CN" altLang="en-US" dirty="0" smtClean="0"/>
              <a:t>试验</a:t>
            </a:r>
            <a:endParaRPr lang="zh-CN" altLang="en-US" dirty="0"/>
          </a:p>
          <a:p>
            <a:pPr marL="400050" lvl="1" indent="0">
              <a:buNone/>
            </a:pPr>
            <a:r>
              <a:rPr lang="en-US" altLang="zh-CN" dirty="0" smtClean="0"/>
              <a:t>3</a:t>
            </a:r>
            <a:r>
              <a:rPr lang="en-US" altLang="zh-CN" dirty="0"/>
              <a:t>.</a:t>
            </a:r>
            <a:r>
              <a:rPr lang="zh-CN" altLang="en-US" dirty="0"/>
              <a:t>其他</a:t>
            </a:r>
            <a:r>
              <a:rPr lang="zh-CN" altLang="en-US" dirty="0" smtClean="0"/>
              <a:t>检查</a:t>
            </a:r>
            <a:r>
              <a:rPr lang="zh-CN" altLang="en-US" dirty="0"/>
              <a:t>　</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800919637"/>
      </p:ext>
    </p:extLst>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1" dirty="0">
                <a:ea typeface="宋体" pitchFamily="2" charset="-122"/>
              </a:rPr>
              <a:t>七、</a:t>
            </a:r>
            <a:r>
              <a:rPr lang="zh-CN" altLang="en-US" b="1" dirty="0">
                <a:ea typeface="宋体" pitchFamily="2" charset="-122"/>
              </a:rPr>
              <a:t>相关护理</a:t>
            </a:r>
            <a:r>
              <a:rPr lang="zh-CN" altLang="en-US" b="1" dirty="0" smtClean="0">
                <a:ea typeface="宋体" pitchFamily="2" charset="-122"/>
              </a:rPr>
              <a:t>诊断</a:t>
            </a:r>
            <a:endParaRPr lang="zh-CN" altLang="en-US" dirty="0"/>
          </a:p>
        </p:txBody>
      </p:sp>
      <p:sp>
        <p:nvSpPr>
          <p:cNvPr id="3" name="内容占位符 2"/>
          <p:cNvSpPr>
            <a:spLocks noGrp="1"/>
          </p:cNvSpPr>
          <p:nvPr>
            <p:ph idx="1"/>
          </p:nvPr>
        </p:nvSpPr>
        <p:spPr/>
        <p:txBody>
          <a:bodyPr/>
          <a:lstStyle/>
          <a:p>
            <a:pPr>
              <a:buNone/>
            </a:pPr>
            <a:r>
              <a:rPr lang="en-US" altLang="zh-CN" dirty="0" smtClean="0">
                <a:solidFill>
                  <a:srgbClr val="C00000"/>
                </a:solidFill>
                <a:latin typeface="华文楷体" pitchFamily="2" charset="-122"/>
                <a:ea typeface="华文楷体" pitchFamily="2" charset="-122"/>
              </a:rPr>
              <a:t>1</a:t>
            </a:r>
            <a:r>
              <a:rPr lang="en-US" altLang="zh-CN" dirty="0">
                <a:solidFill>
                  <a:srgbClr val="C00000"/>
                </a:solidFill>
                <a:latin typeface="华文楷体" pitchFamily="2" charset="-122"/>
                <a:ea typeface="华文楷体" pitchFamily="2" charset="-122"/>
              </a:rPr>
              <a:t>.</a:t>
            </a:r>
            <a:r>
              <a:rPr lang="zh-CN" altLang="en-US" dirty="0">
                <a:solidFill>
                  <a:srgbClr val="C00000"/>
                </a:solidFill>
                <a:latin typeface="华文楷体" pitchFamily="2" charset="-122"/>
                <a:ea typeface="华文楷体" pitchFamily="2" charset="-122"/>
              </a:rPr>
              <a:t>便秘：</a:t>
            </a:r>
            <a:r>
              <a:rPr lang="zh-CN" altLang="en-US" dirty="0">
                <a:solidFill>
                  <a:srgbClr val="692AA2"/>
                </a:solidFill>
                <a:latin typeface="华文楷体" pitchFamily="2" charset="-122"/>
                <a:ea typeface="华文楷体" pitchFamily="2" charset="-122"/>
              </a:rPr>
              <a:t>与饮食中纤维素量过少有关；与液体摄入不足有关；与患者长期卧床有关；与结肠癌有关</a:t>
            </a:r>
            <a:r>
              <a:rPr lang="zh-CN" altLang="en-US" dirty="0" smtClean="0">
                <a:solidFill>
                  <a:srgbClr val="692AA2"/>
                </a:solidFill>
                <a:latin typeface="华文楷体" pitchFamily="2" charset="-122"/>
                <a:ea typeface="华文楷体" pitchFamily="2" charset="-122"/>
              </a:rPr>
              <a:t>等</a:t>
            </a:r>
            <a:endParaRPr lang="zh-CN" altLang="en-US" dirty="0">
              <a:solidFill>
                <a:srgbClr val="692AA2"/>
              </a:solidFill>
              <a:latin typeface="华文楷体" pitchFamily="2" charset="-122"/>
              <a:ea typeface="华文楷体" pitchFamily="2" charset="-122"/>
            </a:endParaRPr>
          </a:p>
          <a:p>
            <a:pPr>
              <a:buNone/>
            </a:pPr>
            <a:r>
              <a:rPr lang="en-US" altLang="zh-CN" dirty="0" smtClean="0">
                <a:solidFill>
                  <a:srgbClr val="C00000"/>
                </a:solidFill>
                <a:latin typeface="华文楷体" pitchFamily="2" charset="-122"/>
                <a:ea typeface="华文楷体" pitchFamily="2" charset="-122"/>
              </a:rPr>
              <a:t>2</a:t>
            </a:r>
            <a:r>
              <a:rPr lang="en-US" altLang="zh-CN" dirty="0">
                <a:solidFill>
                  <a:srgbClr val="C00000"/>
                </a:solidFill>
                <a:latin typeface="华文楷体" pitchFamily="2" charset="-122"/>
                <a:ea typeface="华文楷体" pitchFamily="2" charset="-122"/>
              </a:rPr>
              <a:t>.</a:t>
            </a:r>
            <a:r>
              <a:rPr lang="zh-CN" altLang="en-US" dirty="0">
                <a:solidFill>
                  <a:srgbClr val="C00000"/>
                </a:solidFill>
                <a:latin typeface="华文楷体" pitchFamily="2" charset="-122"/>
                <a:ea typeface="华文楷体" pitchFamily="2" charset="-122"/>
              </a:rPr>
              <a:t>慢性疼痛：</a:t>
            </a:r>
            <a:r>
              <a:rPr lang="zh-CN" altLang="en-US" dirty="0">
                <a:solidFill>
                  <a:srgbClr val="692AA2"/>
                </a:solidFill>
                <a:latin typeface="华文楷体" pitchFamily="2" charset="-122"/>
                <a:ea typeface="华文楷体" pitchFamily="2" charset="-122"/>
              </a:rPr>
              <a:t>与粪便过于干硬引起肛裂</a:t>
            </a:r>
            <a:r>
              <a:rPr lang="zh-CN" altLang="en-US" dirty="0" smtClean="0">
                <a:solidFill>
                  <a:srgbClr val="692AA2"/>
                </a:solidFill>
                <a:latin typeface="华文楷体" pitchFamily="2" charset="-122"/>
                <a:ea typeface="华文楷体" pitchFamily="2" charset="-122"/>
              </a:rPr>
              <a:t>有关</a:t>
            </a:r>
            <a:endParaRPr lang="zh-CN" altLang="en-US" dirty="0">
              <a:solidFill>
                <a:srgbClr val="692AA2"/>
              </a:solidFill>
              <a:latin typeface="华文楷体" pitchFamily="2" charset="-122"/>
              <a:ea typeface="华文楷体" pitchFamily="2" charset="-122"/>
            </a:endParaRPr>
          </a:p>
          <a:p>
            <a:pPr>
              <a:buNone/>
            </a:pPr>
            <a:r>
              <a:rPr lang="en-US" altLang="zh-CN" dirty="0" smtClean="0">
                <a:solidFill>
                  <a:srgbClr val="C00000"/>
                </a:solidFill>
                <a:latin typeface="华文楷体" pitchFamily="2" charset="-122"/>
                <a:ea typeface="华文楷体" pitchFamily="2" charset="-122"/>
              </a:rPr>
              <a:t>3</a:t>
            </a:r>
            <a:r>
              <a:rPr lang="en-US" altLang="zh-CN" dirty="0">
                <a:solidFill>
                  <a:srgbClr val="C00000"/>
                </a:solidFill>
                <a:latin typeface="华文楷体" pitchFamily="2" charset="-122"/>
                <a:ea typeface="华文楷体" pitchFamily="2" charset="-122"/>
              </a:rPr>
              <a:t>.</a:t>
            </a:r>
            <a:r>
              <a:rPr lang="zh-CN" altLang="en-US" dirty="0">
                <a:solidFill>
                  <a:srgbClr val="C00000"/>
                </a:solidFill>
                <a:latin typeface="华文楷体" pitchFamily="2" charset="-122"/>
                <a:ea typeface="华文楷体" pitchFamily="2" charset="-122"/>
              </a:rPr>
              <a:t>组织完整性受损</a:t>
            </a:r>
            <a:r>
              <a:rPr lang="en-US" altLang="zh-CN" dirty="0">
                <a:solidFill>
                  <a:srgbClr val="C00000"/>
                </a:solidFill>
                <a:latin typeface="华文楷体" pitchFamily="2" charset="-122"/>
                <a:ea typeface="华文楷体" pitchFamily="2" charset="-122"/>
              </a:rPr>
              <a:t>/</a:t>
            </a:r>
            <a:r>
              <a:rPr lang="zh-CN" altLang="en-US" dirty="0">
                <a:solidFill>
                  <a:srgbClr val="C00000"/>
                </a:solidFill>
                <a:latin typeface="华文楷体" pitchFamily="2" charset="-122"/>
                <a:ea typeface="华文楷体" pitchFamily="2" charset="-122"/>
              </a:rPr>
              <a:t>有组织完整性受损的危险：</a:t>
            </a:r>
            <a:r>
              <a:rPr lang="zh-CN" altLang="en-US" dirty="0">
                <a:solidFill>
                  <a:srgbClr val="692AA2"/>
                </a:solidFill>
                <a:latin typeface="华文楷体" pitchFamily="2" charset="-122"/>
                <a:ea typeface="华文楷体" pitchFamily="2" charset="-122"/>
              </a:rPr>
              <a:t>与便秘导致肛周组织损伤</a:t>
            </a:r>
            <a:r>
              <a:rPr lang="zh-CN" altLang="en-US" dirty="0" smtClean="0">
                <a:solidFill>
                  <a:srgbClr val="692AA2"/>
                </a:solidFill>
                <a:latin typeface="华文楷体" pitchFamily="2" charset="-122"/>
                <a:ea typeface="华文楷体" pitchFamily="2" charset="-122"/>
              </a:rPr>
              <a:t>有关</a:t>
            </a:r>
            <a:endParaRPr lang="zh-CN" altLang="en-US" dirty="0">
              <a:solidFill>
                <a:srgbClr val="692AA2"/>
              </a:solidFill>
              <a:latin typeface="华文楷体" pitchFamily="2" charset="-122"/>
              <a:ea typeface="华文楷体" pitchFamily="2" charset="-122"/>
            </a:endParaRPr>
          </a:p>
          <a:p>
            <a:pPr>
              <a:buNone/>
            </a:pPr>
            <a:r>
              <a:rPr lang="en-US" altLang="zh-CN" dirty="0" smtClean="0">
                <a:solidFill>
                  <a:srgbClr val="C00000"/>
                </a:solidFill>
                <a:latin typeface="华文楷体" pitchFamily="2" charset="-122"/>
                <a:ea typeface="华文楷体" pitchFamily="2" charset="-122"/>
              </a:rPr>
              <a:t>4</a:t>
            </a:r>
            <a:r>
              <a:rPr lang="en-US" altLang="zh-CN" dirty="0">
                <a:solidFill>
                  <a:srgbClr val="C00000"/>
                </a:solidFill>
                <a:latin typeface="华文楷体" pitchFamily="2" charset="-122"/>
                <a:ea typeface="华文楷体" pitchFamily="2" charset="-122"/>
              </a:rPr>
              <a:t>.</a:t>
            </a:r>
            <a:r>
              <a:rPr lang="zh-CN" altLang="en-US" dirty="0">
                <a:solidFill>
                  <a:srgbClr val="C00000"/>
                </a:solidFill>
                <a:latin typeface="华文楷体" pitchFamily="2" charset="-122"/>
                <a:ea typeface="华文楷体" pitchFamily="2" charset="-122"/>
              </a:rPr>
              <a:t>知识缺乏：</a:t>
            </a:r>
            <a:r>
              <a:rPr lang="zh-CN" altLang="en-US" dirty="0">
                <a:solidFill>
                  <a:srgbClr val="692AA2"/>
                </a:solidFill>
                <a:latin typeface="华文楷体" pitchFamily="2" charset="-122"/>
                <a:ea typeface="华文楷体" pitchFamily="2" charset="-122"/>
              </a:rPr>
              <a:t>缺乏促进排便及预防便秘的</a:t>
            </a:r>
            <a:r>
              <a:rPr lang="zh-CN" altLang="en-US" dirty="0" smtClean="0">
                <a:solidFill>
                  <a:srgbClr val="692AA2"/>
                </a:solidFill>
                <a:latin typeface="华文楷体" pitchFamily="2" charset="-122"/>
                <a:ea typeface="华文楷体" pitchFamily="2" charset="-122"/>
              </a:rPr>
              <a:t>知识</a:t>
            </a:r>
            <a:endParaRPr lang="zh-CN" altLang="en-US" dirty="0">
              <a:latin typeface="华文楷体" pitchFamily="2" charset="-122"/>
              <a:ea typeface="华文楷体" pitchFamily="2" charset="-122"/>
            </a:endParaRPr>
          </a:p>
          <a:p>
            <a:endParaRPr lang="zh-CN" altLang="en-US" dirty="0">
              <a:latin typeface="华文楷体" pitchFamily="2" charset="-122"/>
              <a:ea typeface="华文楷体" pitchFamily="2" charset="-122"/>
            </a:endParaRP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610708757"/>
      </p:ext>
    </p:extLst>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1"/>
          <p:cNvSpPr>
            <a:spLocks noGrp="1"/>
          </p:cNvSpPr>
          <p:nvPr>
            <p:ph type="ctrTitle"/>
          </p:nvPr>
        </p:nvSpPr>
        <p:spPr/>
        <p:txBody>
          <a:bodyPr/>
          <a:lstStyle/>
          <a:p>
            <a:r>
              <a:rPr lang="zh-CN" altLang="en-US" sz="3600" dirty="0" smtClean="0">
                <a:latin typeface="+mj-ea"/>
              </a:rPr>
              <a:t>第十三章  黄  疸</a:t>
            </a:r>
          </a:p>
        </p:txBody>
      </p:sp>
      <p:sp>
        <p:nvSpPr>
          <p:cNvPr id="3075" name="副标题 2"/>
          <p:cNvSpPr>
            <a:spLocks noGrp="1"/>
          </p:cNvSpPr>
          <p:nvPr>
            <p:ph type="subTitle" idx="1"/>
          </p:nvPr>
        </p:nvSpPr>
        <p:spPr/>
        <p:txBody>
          <a:bodyPr/>
          <a:lstStyle/>
          <a:p>
            <a:endParaRPr lang="zh-CN" altLang="en-US" smtClean="0">
              <a:ea typeface="宋体" panose="02010600030101010101" pitchFamily="2" charset="-122"/>
            </a:endParaRPr>
          </a:p>
        </p:txBody>
      </p:sp>
    </p:spTree>
    <p:extLst>
      <p:ext uri="{BB962C8B-B14F-4D97-AF65-F5344CB8AC3E}">
        <p14:creationId xmlns="" xmlns:p14="http://schemas.microsoft.com/office/powerpoint/2010/main" val="1971786345"/>
      </p:ext>
    </p:extLst>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标题 1"/>
          <p:cNvSpPr>
            <a:spLocks noGrp="1"/>
          </p:cNvSpPr>
          <p:nvPr>
            <p:ph type="title"/>
          </p:nvPr>
        </p:nvSpPr>
        <p:spPr/>
        <p:txBody>
          <a:bodyPr/>
          <a:lstStyle/>
          <a:p>
            <a:r>
              <a:rPr lang="zh-CN" altLang="en-US" b="1" smtClean="0">
                <a:ea typeface="宋体" panose="02010600030101010101" pitchFamily="2" charset="-122"/>
              </a:rPr>
              <a:t>一、概述</a:t>
            </a:r>
            <a:endParaRPr lang="zh-CN" altLang="en-US" smtClean="0">
              <a:ea typeface="宋体" panose="02010600030101010101" pitchFamily="2" charset="-122"/>
            </a:endParaRPr>
          </a:p>
        </p:txBody>
      </p:sp>
      <p:sp>
        <p:nvSpPr>
          <p:cNvPr id="4099" name="内容占位符 2"/>
          <p:cNvSpPr>
            <a:spLocks noGrp="1"/>
          </p:cNvSpPr>
          <p:nvPr>
            <p:ph idx="1"/>
          </p:nvPr>
        </p:nvSpPr>
        <p:spPr>
          <a:xfrm>
            <a:off x="428353" y="1567135"/>
            <a:ext cx="10293894" cy="4876800"/>
          </a:xfrm>
        </p:spPr>
        <p:txBody>
          <a:bodyPr/>
          <a:lstStyle/>
          <a:p>
            <a:r>
              <a:rPr lang="zh-CN" altLang="en-US" sz="3200" dirty="0">
                <a:solidFill>
                  <a:srgbClr val="C00000"/>
                </a:solidFill>
                <a:latin typeface="华文楷体" panose="02010600040101010101" pitchFamily="2" charset="-122"/>
                <a:ea typeface="华文楷体" panose="02010600040101010101" pitchFamily="2" charset="-122"/>
              </a:rPr>
              <a:t>黄疸</a:t>
            </a:r>
            <a:endParaRPr lang="en-US" altLang="zh-CN" sz="3200" dirty="0">
              <a:solidFill>
                <a:srgbClr val="C00000"/>
              </a:solidFill>
              <a:latin typeface="华文楷体" panose="02010600040101010101" pitchFamily="2" charset="-122"/>
              <a:ea typeface="华文楷体" panose="02010600040101010101" pitchFamily="2" charset="-122"/>
            </a:endParaRPr>
          </a:p>
          <a:p>
            <a:pPr lvl="1"/>
            <a:r>
              <a:rPr lang="zh-CN" altLang="en-US" sz="3200" dirty="0"/>
              <a:t>是由于血清胆红素浓度超过</a:t>
            </a:r>
            <a:r>
              <a:rPr lang="en-US" altLang="zh-CN" sz="3200" dirty="0"/>
              <a:t>34.2μmol/L</a:t>
            </a:r>
            <a:r>
              <a:rPr lang="zh-CN" altLang="en-US" sz="3200" dirty="0"/>
              <a:t>，致皮肤、黏膜和巩膜发黄的症状和体征</a:t>
            </a:r>
            <a:endParaRPr lang="en-US" altLang="zh-CN" sz="3200" dirty="0"/>
          </a:p>
          <a:p>
            <a:r>
              <a:rPr lang="zh-CN" altLang="en-US" sz="3200" dirty="0">
                <a:solidFill>
                  <a:srgbClr val="C00000"/>
                </a:solidFill>
                <a:latin typeface="华文楷体" panose="02010600040101010101" pitchFamily="2" charset="-122"/>
                <a:ea typeface="华文楷体" panose="02010600040101010101" pitchFamily="2" charset="-122"/>
              </a:rPr>
              <a:t>隐性黄疸</a:t>
            </a:r>
            <a:endParaRPr lang="en-US" altLang="zh-CN" sz="3200" dirty="0">
              <a:solidFill>
                <a:srgbClr val="C00000"/>
              </a:solidFill>
              <a:latin typeface="华文楷体" panose="02010600040101010101" pitchFamily="2" charset="-122"/>
              <a:ea typeface="华文楷体" panose="02010600040101010101" pitchFamily="2" charset="-122"/>
            </a:endParaRPr>
          </a:p>
          <a:p>
            <a:pPr lvl="1"/>
            <a:r>
              <a:rPr lang="zh-CN" altLang="en-US" sz="3200" dirty="0"/>
              <a:t>血清胆红素在</a:t>
            </a:r>
            <a:r>
              <a:rPr lang="en-US" altLang="zh-CN" sz="3200" dirty="0"/>
              <a:t>17.1</a:t>
            </a:r>
            <a:r>
              <a:rPr lang="zh-CN" altLang="en-US" sz="3200" dirty="0"/>
              <a:t>～</a:t>
            </a:r>
            <a:r>
              <a:rPr lang="en-US" altLang="zh-CN" sz="3200" dirty="0"/>
              <a:t>34.2μmol/L</a:t>
            </a:r>
            <a:r>
              <a:rPr lang="zh-CN" altLang="en-US" sz="3200" dirty="0" smtClean="0"/>
              <a:t>时</a:t>
            </a:r>
            <a:r>
              <a:rPr lang="zh-CN" altLang="en-US" sz="3200" dirty="0" smtClean="0">
                <a:solidFill>
                  <a:srgbClr val="692AA2"/>
                </a:solidFill>
              </a:rPr>
              <a:t>（正常</a:t>
            </a:r>
            <a:r>
              <a:rPr lang="zh-CN" altLang="en-US" sz="3200" dirty="0">
                <a:solidFill>
                  <a:srgbClr val="692AA2"/>
                </a:solidFill>
              </a:rPr>
              <a:t>血清胆红素</a:t>
            </a:r>
            <a:r>
              <a:rPr lang="en-US" altLang="zh-CN" sz="3200" dirty="0">
                <a:solidFill>
                  <a:srgbClr val="692AA2"/>
                </a:solidFill>
              </a:rPr>
              <a:t>&lt;</a:t>
            </a:r>
            <a:r>
              <a:rPr lang="en-US" altLang="zh-CN" sz="3200" dirty="0" smtClean="0">
                <a:solidFill>
                  <a:srgbClr val="692AA2"/>
                </a:solidFill>
              </a:rPr>
              <a:t>17.1μmol/L</a:t>
            </a:r>
            <a:r>
              <a:rPr lang="zh-CN" altLang="en-US" sz="3200" dirty="0" smtClean="0">
                <a:solidFill>
                  <a:srgbClr val="692AA2"/>
                </a:solidFill>
              </a:rPr>
              <a:t>）</a:t>
            </a:r>
            <a:r>
              <a:rPr lang="zh-CN" altLang="en-US" sz="3200" dirty="0" smtClean="0"/>
              <a:t>，</a:t>
            </a:r>
            <a:r>
              <a:rPr lang="zh-CN" altLang="en-US" sz="3200" dirty="0"/>
              <a:t>虽高于正常，但是临床不易察觉</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255259414"/>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title"/>
          </p:nvPr>
        </p:nvSpPr>
        <p:spPr/>
        <p:txBody>
          <a:bodyPr/>
          <a:lstStyle/>
          <a:p>
            <a:r>
              <a:rPr lang="zh-CN" altLang="en-US" b="1" smtClean="0">
                <a:ea typeface="宋体" panose="02010600030101010101" pitchFamily="2" charset="-122"/>
              </a:rPr>
              <a:t>二、</a:t>
            </a:r>
            <a:r>
              <a:rPr lang="zh-CN" altLang="zh-CN" b="1" smtClean="0">
                <a:ea typeface="宋体" panose="02010600030101010101" pitchFamily="2" charset="-122"/>
              </a:rPr>
              <a:t>病因和发生机制</a:t>
            </a:r>
            <a:endParaRPr lang="zh-CN" altLang="en-US" smtClean="0">
              <a:ea typeface="宋体" panose="02010600030101010101" pitchFamily="2" charset="-122"/>
            </a:endParaRPr>
          </a:p>
        </p:txBody>
      </p:sp>
      <p:sp>
        <p:nvSpPr>
          <p:cNvPr id="5123" name="内容占位符 2"/>
          <p:cNvSpPr>
            <a:spLocks noGrp="1"/>
          </p:cNvSpPr>
          <p:nvPr>
            <p:ph idx="1"/>
          </p:nvPr>
        </p:nvSpPr>
        <p:spPr>
          <a:xfrm>
            <a:off x="1809750" y="1214438"/>
            <a:ext cx="8858250" cy="4876800"/>
          </a:xfrm>
        </p:spPr>
        <p:txBody>
          <a:bodyPr/>
          <a:lstStyle/>
          <a:p>
            <a:r>
              <a:rPr lang="zh-CN" altLang="en-US" sz="3200" dirty="0">
                <a:solidFill>
                  <a:srgbClr val="C00000"/>
                </a:solidFill>
                <a:latin typeface="华文楷体" panose="02010600040101010101" pitchFamily="2" charset="-122"/>
                <a:ea typeface="华文楷体" panose="02010600040101010101" pitchFamily="2" charset="-122"/>
              </a:rPr>
              <a:t>正常情况下</a:t>
            </a:r>
            <a:endParaRPr lang="en-US" altLang="zh-CN" sz="3200" dirty="0">
              <a:solidFill>
                <a:srgbClr val="C00000"/>
              </a:solidFill>
              <a:latin typeface="华文楷体" panose="02010600040101010101" pitchFamily="2" charset="-122"/>
              <a:ea typeface="华文楷体" panose="02010600040101010101" pitchFamily="2" charset="-122"/>
            </a:endParaRPr>
          </a:p>
          <a:p>
            <a:pPr lvl="1"/>
            <a:r>
              <a:rPr lang="zh-CN" altLang="en-US" sz="3200" dirty="0"/>
              <a:t>血中胆红素的浓度保持相对恒定</a:t>
            </a:r>
            <a:endParaRPr lang="en-US" altLang="zh-CN" sz="3200" dirty="0"/>
          </a:p>
          <a:p>
            <a:r>
              <a:rPr lang="zh-CN" altLang="en-US" sz="3200" dirty="0">
                <a:solidFill>
                  <a:srgbClr val="C00000"/>
                </a:solidFill>
                <a:latin typeface="华文楷体" panose="02010600040101010101" pitchFamily="2" charset="-122"/>
                <a:ea typeface="华文楷体" panose="02010600040101010101" pitchFamily="2" charset="-122"/>
              </a:rPr>
              <a:t>血清胆红素浓度</a:t>
            </a:r>
            <a:r>
              <a:rPr lang="en-US" altLang="zh-CN" sz="3200" dirty="0">
                <a:solidFill>
                  <a:srgbClr val="C00000"/>
                </a:solidFill>
                <a:latin typeface="华文楷体" panose="02010600040101010101" pitchFamily="2" charset="-122"/>
                <a:ea typeface="华文楷体" panose="02010600040101010101" pitchFamily="2" charset="-122"/>
              </a:rPr>
              <a:t>↑</a:t>
            </a:r>
            <a:r>
              <a:rPr lang="en-US" altLang="zh-CN" sz="3200" dirty="0">
                <a:solidFill>
                  <a:srgbClr val="C00000"/>
                </a:solidFill>
                <a:latin typeface="华文楷体" panose="02010600040101010101" pitchFamily="2" charset="-122"/>
                <a:ea typeface="华文楷体" panose="02010600040101010101" pitchFamily="2" charset="-122"/>
                <a:cs typeface="Arial" panose="020B0604020202020204" pitchFamily="34" charset="0"/>
              </a:rPr>
              <a:t>→</a:t>
            </a:r>
            <a:r>
              <a:rPr lang="zh-CN" altLang="en-US" sz="3200" dirty="0">
                <a:solidFill>
                  <a:srgbClr val="C00000"/>
                </a:solidFill>
                <a:latin typeface="华文楷体" panose="02010600040101010101" pitchFamily="2" charset="-122"/>
                <a:ea typeface="华文楷体" panose="02010600040101010101" pitchFamily="2" charset="-122"/>
              </a:rPr>
              <a:t>黄疸</a:t>
            </a:r>
            <a:endParaRPr lang="en-US" altLang="zh-CN" sz="3200" dirty="0">
              <a:solidFill>
                <a:srgbClr val="C00000"/>
              </a:solidFill>
              <a:latin typeface="华文楷体" panose="02010600040101010101" pitchFamily="2" charset="-122"/>
              <a:ea typeface="华文楷体" panose="02010600040101010101" pitchFamily="2" charset="-122"/>
            </a:endParaRPr>
          </a:p>
          <a:p>
            <a:pPr lvl="1">
              <a:buFont typeface="Wingdings" panose="05000000000000000000" pitchFamily="2" charset="2"/>
              <a:buNone/>
            </a:pPr>
            <a:r>
              <a:rPr lang="en-US" altLang="zh-CN" sz="3200" dirty="0"/>
              <a:t>1.</a:t>
            </a:r>
            <a:r>
              <a:rPr lang="zh-CN" altLang="en-US" sz="3200" dirty="0"/>
              <a:t>胆红素产生</a:t>
            </a:r>
            <a:r>
              <a:rPr lang="zh-CN" altLang="en-US" sz="3200" dirty="0" smtClean="0"/>
              <a:t>过多</a:t>
            </a:r>
            <a:endParaRPr lang="en-US" altLang="zh-CN" sz="3200" dirty="0"/>
          </a:p>
          <a:p>
            <a:pPr lvl="1">
              <a:buFont typeface="Wingdings" panose="05000000000000000000" pitchFamily="2" charset="2"/>
              <a:buNone/>
            </a:pPr>
            <a:r>
              <a:rPr lang="en-US" altLang="zh-CN" sz="3200" dirty="0"/>
              <a:t>2.</a:t>
            </a:r>
            <a:r>
              <a:rPr lang="zh-CN" altLang="en-US" sz="3200" dirty="0"/>
              <a:t>肝细胞对胆红素的摄取、结合、排泄</a:t>
            </a:r>
            <a:r>
              <a:rPr lang="zh-CN" altLang="en-US" sz="3200" dirty="0" smtClean="0"/>
              <a:t>障碍</a:t>
            </a:r>
            <a:endParaRPr lang="en-US" altLang="zh-CN" sz="3200" dirty="0"/>
          </a:p>
          <a:p>
            <a:pPr lvl="1">
              <a:buFont typeface="Wingdings" panose="05000000000000000000" pitchFamily="2" charset="2"/>
              <a:buNone/>
            </a:pPr>
            <a:r>
              <a:rPr lang="en-US" altLang="zh-CN" sz="3200" dirty="0"/>
              <a:t>3.</a:t>
            </a:r>
            <a:r>
              <a:rPr lang="zh-CN" altLang="en-US" sz="3200" dirty="0"/>
              <a:t>肝内、外胆管阻塞</a:t>
            </a:r>
          </a:p>
          <a:p>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669291903"/>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标题 1"/>
          <p:cNvSpPr>
            <a:spLocks noGrp="1"/>
          </p:cNvSpPr>
          <p:nvPr>
            <p:ph type="title"/>
          </p:nvPr>
        </p:nvSpPr>
        <p:spPr/>
        <p:txBody>
          <a:bodyPr/>
          <a:lstStyle/>
          <a:p>
            <a:r>
              <a:rPr lang="zh-CN" altLang="en-US" b="1" smtClean="0">
                <a:ea typeface="宋体" panose="02010600030101010101" pitchFamily="2" charset="-122"/>
              </a:rPr>
              <a:t>二、</a:t>
            </a:r>
            <a:r>
              <a:rPr lang="zh-CN" altLang="zh-CN" b="1" smtClean="0">
                <a:ea typeface="宋体" panose="02010600030101010101" pitchFamily="2" charset="-122"/>
              </a:rPr>
              <a:t>病因和发生机制</a:t>
            </a:r>
            <a:endParaRPr lang="zh-CN" altLang="en-US"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7172" name="TextBox 97"/>
          <p:cNvSpPr txBox="1">
            <a:spLocks noChangeArrowheads="1"/>
          </p:cNvSpPr>
          <p:nvPr/>
        </p:nvSpPr>
        <p:spPr bwMode="auto">
          <a:xfrm>
            <a:off x="5095876" y="6000751"/>
            <a:ext cx="3262432"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solidFill>
                  <a:srgbClr val="1D1496"/>
                </a:solidFill>
                <a:latin typeface="隶书" panose="02010509060101010101" pitchFamily="49" charset="-122"/>
                <a:ea typeface="隶书" panose="02010509060101010101" pitchFamily="49" charset="-122"/>
              </a:rPr>
              <a:t>胆红素正常代谢示意图</a:t>
            </a:r>
          </a:p>
        </p:txBody>
      </p:sp>
      <p:grpSp>
        <p:nvGrpSpPr>
          <p:cNvPr id="7173" name="组合 100"/>
          <p:cNvGrpSpPr>
            <a:grpSpLocks/>
          </p:cNvGrpSpPr>
          <p:nvPr/>
        </p:nvGrpSpPr>
        <p:grpSpPr bwMode="auto">
          <a:xfrm>
            <a:off x="2452688" y="1068389"/>
            <a:ext cx="6215062" cy="4867275"/>
            <a:chOff x="928662" y="1068375"/>
            <a:chExt cx="6215107" cy="4867297"/>
          </a:xfrm>
        </p:grpSpPr>
        <p:pic>
          <p:nvPicPr>
            <p:cNvPr id="7174" name="Picture 7" descr="D:\教学\内科\消化系统\肝硬化、肝性脑病\图片\hepatobiliary.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t="13846" r="1250" b="494"/>
            <a:stretch>
              <a:fillRect/>
            </a:stretch>
          </p:blipFill>
          <p:spPr bwMode="auto">
            <a:xfrm>
              <a:off x="2357422" y="2925763"/>
              <a:ext cx="3143272" cy="20653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圆角矩形 5"/>
            <p:cNvSpPr/>
            <p:nvPr/>
          </p:nvSpPr>
          <p:spPr>
            <a:xfrm>
              <a:off x="1071538" y="1782753"/>
              <a:ext cx="1857388" cy="1071567"/>
            </a:xfrm>
            <a:prstGeom prst="round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7" name="椭圆 6"/>
            <p:cNvSpPr/>
            <p:nvPr/>
          </p:nvSpPr>
          <p:spPr>
            <a:xfrm>
              <a:off x="3428992" y="1068375"/>
              <a:ext cx="1643075" cy="1643069"/>
            </a:xfrm>
            <a:prstGeom prst="ellipse">
              <a:avLst/>
            </a:prstGeom>
            <a:ln>
              <a:prstDash val="sysDash"/>
            </a:ln>
          </p:spPr>
          <p:style>
            <a:lnRef idx="2">
              <a:schemeClr val="accent6"/>
            </a:lnRef>
            <a:fillRef idx="1">
              <a:schemeClr val="lt1"/>
            </a:fillRef>
            <a:effectRef idx="0">
              <a:schemeClr val="accent6"/>
            </a:effectRef>
            <a:fontRef idx="minor">
              <a:schemeClr val="dk1"/>
            </a:fontRef>
          </p:style>
          <p:txBody>
            <a:bodyPr/>
            <a:lstStyle/>
            <a:p>
              <a:pPr algn="ctr">
                <a:lnSpc>
                  <a:spcPct val="150000"/>
                </a:lnSpc>
                <a:defRPr/>
              </a:pPr>
              <a:endParaRPr lang="zh-CN" altLang="en-US" dirty="0"/>
            </a:p>
          </p:txBody>
        </p:sp>
        <p:pic>
          <p:nvPicPr>
            <p:cNvPr id="7177" name="Picture 4" descr="http://bj.fjsen.com/shenbing/uploadfile/2013-7/2960397873.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r="64063" b="61679"/>
            <a:stretch>
              <a:fillRect/>
            </a:stretch>
          </p:blipFill>
          <p:spPr bwMode="auto">
            <a:xfrm flipH="1">
              <a:off x="6286512" y="1357298"/>
              <a:ext cx="678662" cy="12280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 name="圆角矩形 13"/>
            <p:cNvSpPr/>
            <p:nvPr/>
          </p:nvSpPr>
          <p:spPr>
            <a:xfrm>
              <a:off x="2682861" y="3282953"/>
              <a:ext cx="1071570" cy="571504"/>
            </a:xfrm>
            <a:prstGeom prst="roundRect">
              <a:avLst/>
            </a:prstGeom>
            <a:solidFill>
              <a:srgbClr val="00B0F0"/>
            </a:solidFill>
          </p:spPr>
          <p:style>
            <a:lnRef idx="0">
              <a:schemeClr val="accent4"/>
            </a:lnRef>
            <a:fillRef idx="3">
              <a:schemeClr val="accent4"/>
            </a:fillRef>
            <a:effectRef idx="3">
              <a:schemeClr val="accent4"/>
            </a:effectRef>
            <a:fontRef idx="minor">
              <a:schemeClr val="lt1"/>
            </a:fontRef>
          </p:style>
          <p:txBody>
            <a:bodyPr lIns="36000" rIns="36000" anchor="ctr"/>
            <a:lstStyle/>
            <a:p>
              <a:pPr algn="ctr">
                <a:defRPr/>
              </a:pPr>
              <a:r>
                <a:rPr lang="zh-CN" altLang="en-US" dirty="0"/>
                <a:t>与葡萄糖醛酸结合</a:t>
              </a:r>
            </a:p>
          </p:txBody>
        </p:sp>
        <p:sp>
          <p:nvSpPr>
            <p:cNvPr id="15" name="圆角矩形 14"/>
            <p:cNvSpPr/>
            <p:nvPr/>
          </p:nvSpPr>
          <p:spPr>
            <a:xfrm>
              <a:off x="2571736" y="4068771"/>
              <a:ext cx="1285884" cy="357190"/>
            </a:xfrm>
            <a:prstGeom prst="roundRect">
              <a:avLst/>
            </a:prstGeom>
            <a:solidFill>
              <a:srgbClr val="00B0F0"/>
            </a:solidFill>
          </p:spPr>
          <p:style>
            <a:lnRef idx="0">
              <a:schemeClr val="accent4"/>
            </a:lnRef>
            <a:fillRef idx="3">
              <a:schemeClr val="accent4"/>
            </a:fillRef>
            <a:effectRef idx="3">
              <a:schemeClr val="accent4"/>
            </a:effectRef>
            <a:fontRef idx="minor">
              <a:schemeClr val="lt1"/>
            </a:fontRef>
          </p:style>
          <p:txBody>
            <a:bodyPr lIns="36000" rIns="36000" anchor="ctr"/>
            <a:lstStyle/>
            <a:p>
              <a:pPr algn="ctr">
                <a:defRPr/>
              </a:pPr>
              <a:r>
                <a:rPr lang="zh-CN" altLang="en-US" dirty="0"/>
                <a:t>结合胆红素</a:t>
              </a:r>
            </a:p>
          </p:txBody>
        </p:sp>
        <p:sp>
          <p:nvSpPr>
            <p:cNvPr id="7184" name="TextBox 15"/>
            <p:cNvSpPr txBox="1">
              <a:spLocks noChangeArrowheads="1"/>
            </p:cNvSpPr>
            <p:nvPr/>
          </p:nvSpPr>
          <p:spPr bwMode="auto">
            <a:xfrm>
              <a:off x="928662" y="1354127"/>
              <a:ext cx="2146742"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C00000"/>
                  </a:solidFill>
                  <a:latin typeface="黑体" panose="02010609060101010101" pitchFamily="49" charset="-122"/>
                  <a:ea typeface="黑体" panose="02010609060101010101" pitchFamily="49" charset="-122"/>
                </a:rPr>
                <a:t>单核</a:t>
              </a:r>
              <a:r>
                <a:rPr lang="en-US" altLang="zh-CN">
                  <a:solidFill>
                    <a:srgbClr val="C00000"/>
                  </a:solidFill>
                  <a:latin typeface="黑体" panose="02010609060101010101" pitchFamily="49" charset="-122"/>
                  <a:ea typeface="黑体" panose="02010609060101010101" pitchFamily="49" charset="-122"/>
                </a:rPr>
                <a:t>-</a:t>
              </a:r>
              <a:r>
                <a:rPr lang="zh-CN" altLang="en-US">
                  <a:solidFill>
                    <a:srgbClr val="C00000"/>
                  </a:solidFill>
                  <a:latin typeface="黑体" panose="02010609060101010101" pitchFamily="49" charset="-122"/>
                  <a:ea typeface="黑体" panose="02010609060101010101" pitchFamily="49" charset="-122"/>
                </a:rPr>
                <a:t>巨噬细胞系统</a:t>
              </a:r>
            </a:p>
          </p:txBody>
        </p:sp>
        <p:sp>
          <p:nvSpPr>
            <p:cNvPr id="17" name="圆角矩形 16"/>
            <p:cNvSpPr/>
            <p:nvPr/>
          </p:nvSpPr>
          <p:spPr>
            <a:xfrm>
              <a:off x="1428728" y="1854191"/>
              <a:ext cx="1068396" cy="306389"/>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a:spAutoFit/>
            </a:bodyPr>
            <a:lstStyle/>
            <a:p>
              <a:pPr algn="ctr">
                <a:defRPr/>
              </a:pPr>
              <a:r>
                <a:rPr lang="zh-CN" altLang="en-US" dirty="0">
                  <a:solidFill>
                    <a:srgbClr val="FFFFFF"/>
                  </a:solidFill>
                </a:rPr>
                <a:t>血红蛋白</a:t>
              </a:r>
            </a:p>
          </p:txBody>
        </p:sp>
        <p:sp>
          <p:nvSpPr>
            <p:cNvPr id="18" name="圆角矩形 17"/>
            <p:cNvSpPr/>
            <p:nvPr/>
          </p:nvSpPr>
          <p:spPr>
            <a:xfrm>
              <a:off x="1214414" y="2425693"/>
              <a:ext cx="1500198" cy="306389"/>
            </a:xfrm>
            <a:prstGeom prst="roundRect">
              <a:avLst/>
            </a:prstGeom>
          </p:spPr>
          <p:style>
            <a:lnRef idx="1">
              <a:schemeClr val="accent1"/>
            </a:lnRef>
            <a:fillRef idx="3">
              <a:schemeClr val="accent1"/>
            </a:fillRef>
            <a:effectRef idx="2">
              <a:schemeClr val="accent1"/>
            </a:effectRef>
            <a:fontRef idx="minor">
              <a:schemeClr val="lt1"/>
            </a:fontRef>
          </p:style>
          <p:txBody>
            <a:bodyPr lIns="0" tIns="0" rIns="0" bIns="0">
              <a:spAutoFit/>
            </a:bodyPr>
            <a:lstStyle/>
            <a:p>
              <a:pPr algn="ctr">
                <a:defRPr/>
              </a:pPr>
              <a:r>
                <a:rPr lang="zh-CN" altLang="en-US" dirty="0">
                  <a:solidFill>
                    <a:srgbClr val="FFFFFF"/>
                  </a:solidFill>
                </a:rPr>
                <a:t>非结合胆红素</a:t>
              </a:r>
            </a:p>
          </p:txBody>
        </p:sp>
        <p:sp>
          <p:nvSpPr>
            <p:cNvPr id="7187" name="矩形 18"/>
            <p:cNvSpPr>
              <a:spLocks noChangeArrowheads="1"/>
            </p:cNvSpPr>
            <p:nvPr/>
          </p:nvSpPr>
          <p:spPr bwMode="auto">
            <a:xfrm>
              <a:off x="3714740" y="1139813"/>
              <a:ext cx="1108004" cy="5078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a:solidFill>
                    <a:srgbClr val="C00000"/>
                  </a:solidFill>
                  <a:latin typeface="黑体" panose="02010609060101010101" pitchFamily="49" charset="-122"/>
                  <a:ea typeface="黑体" panose="02010609060101010101" pitchFamily="49" charset="-122"/>
                </a:rPr>
                <a:t>循环血液</a:t>
              </a:r>
              <a:endParaRPr lang="en-US" altLang="zh-CN">
                <a:solidFill>
                  <a:srgbClr val="C00000"/>
                </a:solidFill>
                <a:latin typeface="黑体" panose="02010609060101010101" pitchFamily="49" charset="-122"/>
                <a:ea typeface="黑体" panose="02010609060101010101" pitchFamily="49" charset="-122"/>
              </a:endParaRPr>
            </a:p>
          </p:txBody>
        </p:sp>
        <p:sp>
          <p:nvSpPr>
            <p:cNvPr id="20" name="矩形 19"/>
            <p:cNvSpPr/>
            <p:nvPr/>
          </p:nvSpPr>
          <p:spPr>
            <a:xfrm>
              <a:off x="3857620" y="1782753"/>
              <a:ext cx="877894" cy="415927"/>
            </a:xfrm>
            <a:prstGeom prst="rect">
              <a:avLst/>
            </a:prstGeom>
          </p:spPr>
          <p:txBody>
            <a:bodyPr lIns="0" tIns="0" rIns="0" bIns="0">
              <a:spAutoFit/>
            </a:bodyPr>
            <a:lstStyle/>
            <a:p>
              <a:pPr algn="ctr">
                <a:lnSpc>
                  <a:spcPct val="150000"/>
                </a:lnSpc>
                <a:defRPr/>
              </a:pPr>
              <a:r>
                <a:rPr lang="zh-CN" altLang="en-US" dirty="0">
                  <a:solidFill>
                    <a:srgbClr val="C00000"/>
                  </a:solidFill>
                  <a:latin typeface="Verdana"/>
                </a:rPr>
                <a:t>红细胞</a:t>
              </a:r>
            </a:p>
          </p:txBody>
        </p:sp>
        <p:cxnSp>
          <p:nvCxnSpPr>
            <p:cNvPr id="22" name="直接箭头连接符 21"/>
            <p:cNvCxnSpPr>
              <a:stCxn id="20" idx="1"/>
              <a:endCxn id="17" idx="3"/>
            </p:cNvCxnSpPr>
            <p:nvPr/>
          </p:nvCxnSpPr>
          <p:spPr>
            <a:xfrm rot="10800000" flipV="1">
              <a:off x="2497123" y="1990716"/>
              <a:ext cx="1360497" cy="17463"/>
            </a:xfrm>
            <a:prstGeom prst="straightConnector1">
              <a:avLst/>
            </a:prstGeom>
            <a:ln>
              <a:solidFill>
                <a:srgbClr val="1D1496"/>
              </a:solidFill>
              <a:tailEnd type="arrow"/>
            </a:ln>
          </p:spPr>
          <p:style>
            <a:lnRef idx="2">
              <a:schemeClr val="accent4"/>
            </a:lnRef>
            <a:fillRef idx="0">
              <a:schemeClr val="accent4"/>
            </a:fillRef>
            <a:effectRef idx="1">
              <a:schemeClr val="accent4"/>
            </a:effectRef>
            <a:fontRef idx="minor">
              <a:schemeClr val="tx1"/>
            </a:fontRef>
          </p:style>
        </p:cxnSp>
        <p:cxnSp>
          <p:nvCxnSpPr>
            <p:cNvPr id="24" name="直接箭头连接符 23"/>
            <p:cNvCxnSpPr>
              <a:stCxn id="17" idx="2"/>
              <a:endCxn id="18" idx="0"/>
            </p:cNvCxnSpPr>
            <p:nvPr/>
          </p:nvCxnSpPr>
          <p:spPr>
            <a:xfrm rot="16200000" flipH="1">
              <a:off x="1831957" y="2292343"/>
              <a:ext cx="265113" cy="1587"/>
            </a:xfrm>
            <a:prstGeom prst="straightConnector1">
              <a:avLst/>
            </a:prstGeom>
            <a:ln>
              <a:solidFill>
                <a:srgbClr val="1D1496"/>
              </a:solidFill>
              <a:tailEnd type="arrow"/>
            </a:ln>
          </p:spPr>
          <p:style>
            <a:lnRef idx="2">
              <a:schemeClr val="accent4"/>
            </a:lnRef>
            <a:fillRef idx="0">
              <a:schemeClr val="accent4"/>
            </a:fillRef>
            <a:effectRef idx="1">
              <a:schemeClr val="accent4"/>
            </a:effectRef>
            <a:fontRef idx="minor">
              <a:schemeClr val="tx1"/>
            </a:fontRef>
          </p:style>
        </p:cxnSp>
        <p:cxnSp>
          <p:nvCxnSpPr>
            <p:cNvPr id="26" name="形状 25"/>
            <p:cNvCxnSpPr>
              <a:stCxn id="18" idx="3"/>
            </p:cNvCxnSpPr>
            <p:nvPr/>
          </p:nvCxnSpPr>
          <p:spPr>
            <a:xfrm>
              <a:off x="2714612" y="2579682"/>
              <a:ext cx="503242" cy="703265"/>
            </a:xfrm>
            <a:prstGeom prst="bentConnector2">
              <a:avLst/>
            </a:prstGeom>
            <a:ln>
              <a:solidFill>
                <a:srgbClr val="1D1496"/>
              </a:solidFill>
              <a:tailEnd type="arrow"/>
            </a:ln>
          </p:spPr>
          <p:style>
            <a:lnRef idx="2">
              <a:schemeClr val="accent4"/>
            </a:lnRef>
            <a:fillRef idx="0">
              <a:schemeClr val="accent4"/>
            </a:fillRef>
            <a:effectRef idx="1">
              <a:schemeClr val="accent4"/>
            </a:effectRef>
            <a:fontRef idx="minor">
              <a:schemeClr val="tx1"/>
            </a:fontRef>
          </p:style>
        </p:cxnSp>
        <p:cxnSp>
          <p:nvCxnSpPr>
            <p:cNvPr id="28" name="直接箭头连接符 27"/>
            <p:cNvCxnSpPr/>
            <p:nvPr/>
          </p:nvCxnSpPr>
          <p:spPr>
            <a:xfrm rot="5400000">
              <a:off x="3109109" y="3960019"/>
              <a:ext cx="214314" cy="3175"/>
            </a:xfrm>
            <a:prstGeom prst="straightConnector1">
              <a:avLst/>
            </a:prstGeom>
            <a:ln>
              <a:solidFill>
                <a:srgbClr val="1D1496"/>
              </a:solidFill>
              <a:tailEnd type="arrow"/>
            </a:ln>
          </p:spPr>
          <p:style>
            <a:lnRef idx="2">
              <a:schemeClr val="accent4"/>
            </a:lnRef>
            <a:fillRef idx="0">
              <a:schemeClr val="accent4"/>
            </a:fillRef>
            <a:effectRef idx="1">
              <a:schemeClr val="accent4"/>
            </a:effectRef>
            <a:fontRef idx="minor">
              <a:schemeClr val="tx1"/>
            </a:fontRef>
          </p:style>
        </p:cxnSp>
        <p:pic>
          <p:nvPicPr>
            <p:cNvPr id="7193" name="Picture 49" descr="D:\sun\王老师\消化\结肠.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929066" y="5289559"/>
              <a:ext cx="1143000" cy="646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4" name="圆角矩形 33"/>
            <p:cNvSpPr/>
            <p:nvPr/>
          </p:nvSpPr>
          <p:spPr>
            <a:xfrm>
              <a:off x="3500430" y="4929198"/>
              <a:ext cx="928694" cy="357190"/>
            </a:xfrm>
            <a:prstGeom prst="roundRect">
              <a:avLst/>
            </a:prstGeom>
          </p:spPr>
          <p:style>
            <a:lnRef idx="0">
              <a:schemeClr val="accent6"/>
            </a:lnRef>
            <a:fillRef idx="3">
              <a:schemeClr val="accent6"/>
            </a:fillRef>
            <a:effectRef idx="3">
              <a:schemeClr val="accent6"/>
            </a:effectRef>
            <a:fontRef idx="minor">
              <a:schemeClr val="lt1"/>
            </a:fontRef>
          </p:style>
          <p:txBody>
            <a:bodyPr lIns="36000" rIns="36000" anchor="ctr"/>
            <a:lstStyle/>
            <a:p>
              <a:pPr algn="ctr">
                <a:defRPr/>
              </a:pPr>
              <a:r>
                <a:rPr lang="zh-CN" altLang="en-US" dirty="0"/>
                <a:t>尿胆原</a:t>
              </a:r>
            </a:p>
          </p:txBody>
        </p:sp>
        <p:sp>
          <p:nvSpPr>
            <p:cNvPr id="35" name="圆角矩形 34"/>
            <p:cNvSpPr/>
            <p:nvPr/>
          </p:nvSpPr>
          <p:spPr>
            <a:xfrm>
              <a:off x="5143504" y="5500702"/>
              <a:ext cx="928694" cy="357190"/>
            </a:xfrm>
            <a:prstGeom prst="roundRect">
              <a:avLst/>
            </a:prstGeom>
          </p:spPr>
          <p:style>
            <a:lnRef idx="0">
              <a:schemeClr val="accent6"/>
            </a:lnRef>
            <a:fillRef idx="3">
              <a:schemeClr val="accent6"/>
            </a:fillRef>
            <a:effectRef idx="3">
              <a:schemeClr val="accent6"/>
            </a:effectRef>
            <a:fontRef idx="minor">
              <a:schemeClr val="lt1"/>
            </a:fontRef>
          </p:style>
          <p:txBody>
            <a:bodyPr lIns="36000" rIns="36000" anchor="ctr"/>
            <a:lstStyle/>
            <a:p>
              <a:pPr algn="ctr">
                <a:defRPr/>
              </a:pPr>
              <a:r>
                <a:rPr lang="zh-CN" altLang="en-US" dirty="0"/>
                <a:t>粪胆原</a:t>
              </a:r>
            </a:p>
          </p:txBody>
        </p:sp>
        <p:cxnSp>
          <p:nvCxnSpPr>
            <p:cNvPr id="37" name="形状 36"/>
            <p:cNvCxnSpPr/>
            <p:nvPr/>
          </p:nvCxnSpPr>
          <p:spPr>
            <a:xfrm>
              <a:off x="3857620" y="4248151"/>
              <a:ext cx="106364" cy="681041"/>
            </a:xfrm>
            <a:prstGeom prst="bentConnector2">
              <a:avLst/>
            </a:prstGeom>
            <a:ln>
              <a:solidFill>
                <a:srgbClr val="1D1496"/>
              </a:solidFill>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39" name="形状 38"/>
            <p:cNvCxnSpPr/>
            <p:nvPr/>
          </p:nvCxnSpPr>
          <p:spPr>
            <a:xfrm>
              <a:off x="4429124" y="5143505"/>
              <a:ext cx="1177934" cy="357190"/>
            </a:xfrm>
            <a:prstGeom prst="curvedConnector2">
              <a:avLst/>
            </a:prstGeom>
            <a:ln>
              <a:solidFill>
                <a:srgbClr val="1D1496"/>
              </a:solidFill>
              <a:headEnd type="none" w="med" len="med"/>
              <a:tailEnd type="triangle" w="med" len="med"/>
            </a:ln>
          </p:spPr>
          <p:style>
            <a:lnRef idx="2">
              <a:schemeClr val="accent4"/>
            </a:lnRef>
            <a:fillRef idx="0">
              <a:schemeClr val="accent4"/>
            </a:fillRef>
            <a:effectRef idx="1">
              <a:schemeClr val="accent4"/>
            </a:effectRef>
            <a:fontRef idx="minor">
              <a:schemeClr val="tx1"/>
            </a:fontRef>
          </p:style>
        </p:cxnSp>
        <p:sp>
          <p:nvSpPr>
            <p:cNvPr id="59" name="矩形 58"/>
            <p:cNvSpPr/>
            <p:nvPr/>
          </p:nvSpPr>
          <p:spPr>
            <a:xfrm>
              <a:off x="4000496" y="2428868"/>
              <a:ext cx="142876" cy="1428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cxnSp>
          <p:nvCxnSpPr>
            <p:cNvPr id="61" name="形状 60"/>
            <p:cNvCxnSpPr>
              <a:endCxn id="59" idx="2"/>
            </p:cNvCxnSpPr>
            <p:nvPr/>
          </p:nvCxnSpPr>
          <p:spPr>
            <a:xfrm flipH="1" flipV="1">
              <a:off x="4071935" y="2571744"/>
              <a:ext cx="357190" cy="2536836"/>
            </a:xfrm>
            <a:prstGeom prst="curvedConnector4">
              <a:avLst>
                <a:gd name="adj1" fmla="val 1561"/>
                <a:gd name="adj2" fmla="val 27578"/>
              </a:avLst>
            </a:prstGeom>
            <a:ln w="19050">
              <a:solidFill>
                <a:srgbClr val="1D1496"/>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7204" name="TextBox 66"/>
            <p:cNvSpPr txBox="1">
              <a:spLocks noChangeArrowheads="1"/>
            </p:cNvSpPr>
            <p:nvPr/>
          </p:nvSpPr>
          <p:spPr bwMode="auto">
            <a:xfrm>
              <a:off x="4500562" y="4286256"/>
              <a:ext cx="877163"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rgbClr val="C00000"/>
                  </a:solidFill>
                </a:rPr>
                <a:t>门静脉</a:t>
              </a:r>
            </a:p>
          </p:txBody>
        </p:sp>
        <p:cxnSp>
          <p:nvCxnSpPr>
            <p:cNvPr id="70" name="形状 69"/>
            <p:cNvCxnSpPr>
              <a:stCxn id="59" idx="2"/>
              <a:endCxn id="75" idx="1"/>
            </p:cNvCxnSpPr>
            <p:nvPr/>
          </p:nvCxnSpPr>
          <p:spPr>
            <a:xfrm rot="5400000" flipH="1" flipV="1">
              <a:off x="5000629" y="1000109"/>
              <a:ext cx="642940" cy="2500330"/>
            </a:xfrm>
            <a:prstGeom prst="curvedConnector4">
              <a:avLst>
                <a:gd name="adj1" fmla="val 49431"/>
                <a:gd name="adj2" fmla="val 51429"/>
              </a:avLst>
            </a:prstGeom>
            <a:ln w="19050">
              <a:solidFill>
                <a:srgbClr val="1D1496"/>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75" name="矩形 74"/>
            <p:cNvSpPr/>
            <p:nvPr/>
          </p:nvSpPr>
          <p:spPr>
            <a:xfrm flipV="1">
              <a:off x="6572265" y="1857366"/>
              <a:ext cx="142876" cy="1428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8" name="矩形 77"/>
            <p:cNvSpPr/>
            <p:nvPr/>
          </p:nvSpPr>
          <p:spPr>
            <a:xfrm rot="10800000" flipV="1">
              <a:off x="6143637" y="3214685"/>
              <a:ext cx="1000132" cy="4286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C00000"/>
                  </a:solidFill>
                </a:rPr>
                <a:t>尿胆原</a:t>
              </a:r>
            </a:p>
          </p:txBody>
        </p:sp>
        <p:sp>
          <p:nvSpPr>
            <p:cNvPr id="81" name="矩形 80"/>
            <p:cNvSpPr/>
            <p:nvPr/>
          </p:nvSpPr>
          <p:spPr>
            <a:xfrm rot="10800000" flipV="1">
              <a:off x="6143637" y="4214814"/>
              <a:ext cx="1000132" cy="4286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C00000"/>
                  </a:solidFill>
                </a:rPr>
                <a:t>尿胆素 </a:t>
              </a:r>
            </a:p>
          </p:txBody>
        </p:sp>
        <p:cxnSp>
          <p:nvCxnSpPr>
            <p:cNvPr id="83" name="直接箭头连接符 82"/>
            <p:cNvCxnSpPr>
              <a:stCxn id="78" idx="2"/>
              <a:endCxn id="81" idx="0"/>
            </p:cNvCxnSpPr>
            <p:nvPr/>
          </p:nvCxnSpPr>
          <p:spPr>
            <a:xfrm rot="16200000" flipH="1">
              <a:off x="6357952" y="3929063"/>
              <a:ext cx="571503" cy="0"/>
            </a:xfrm>
            <a:prstGeom prst="straightConnector1">
              <a:avLst/>
            </a:prstGeom>
            <a:ln w="19050">
              <a:solidFill>
                <a:srgbClr val="1D1496"/>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85" name="形状 84"/>
            <p:cNvCxnSpPr>
              <a:stCxn id="75" idx="1"/>
              <a:endCxn id="78" idx="0"/>
            </p:cNvCxnSpPr>
            <p:nvPr/>
          </p:nvCxnSpPr>
          <p:spPr>
            <a:xfrm rot="10800000" flipH="1" flipV="1">
              <a:off x="6572265" y="1928804"/>
              <a:ext cx="71439" cy="1285881"/>
            </a:xfrm>
            <a:prstGeom prst="curvedConnector4">
              <a:avLst>
                <a:gd name="adj1" fmla="val -257559"/>
                <a:gd name="adj2" fmla="val 52778"/>
              </a:avLst>
            </a:prstGeom>
            <a:ln w="19050">
              <a:solidFill>
                <a:srgbClr val="1D1496"/>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00" name="直接箭头连接符 99"/>
            <p:cNvCxnSpPr/>
            <p:nvPr/>
          </p:nvCxnSpPr>
          <p:spPr>
            <a:xfrm rot="10800000">
              <a:off x="3786183" y="4143376"/>
              <a:ext cx="357190" cy="1588"/>
            </a:xfrm>
            <a:prstGeom prst="straightConnector1">
              <a:avLst/>
            </a:prstGeom>
            <a:ln w="19050">
              <a:solidFill>
                <a:srgbClr val="1D1496"/>
              </a:solidFill>
              <a:prstDash val="sysDash"/>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 xmlns:p14="http://schemas.microsoft.com/office/powerpoint/2010/main" val="22921338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九、相关护理诊断</a:t>
            </a:r>
            <a:endParaRPr lang="zh-CN" altLang="en-US" dirty="0"/>
          </a:p>
        </p:txBody>
      </p:sp>
      <p:sp>
        <p:nvSpPr>
          <p:cNvPr id="3" name="内容占位符 2"/>
          <p:cNvSpPr>
            <a:spLocks noGrp="1"/>
          </p:cNvSpPr>
          <p:nvPr>
            <p:ph idx="1"/>
          </p:nvPr>
        </p:nvSpPr>
        <p:spPr/>
        <p:txBody>
          <a:bodyPr/>
          <a:lstStyle/>
          <a:p>
            <a:pPr>
              <a:buNone/>
            </a:pPr>
            <a:r>
              <a:rPr lang="en-US" altLang="zh-CN" sz="2800" dirty="0">
                <a:solidFill>
                  <a:srgbClr val="C00000"/>
                </a:solidFill>
                <a:latin typeface="隶书" pitchFamily="49" charset="-122"/>
                <a:ea typeface="隶书" pitchFamily="49" charset="-122"/>
              </a:rPr>
              <a:t>1.</a:t>
            </a:r>
            <a:r>
              <a:rPr lang="zh-CN" altLang="en-US" sz="2800" dirty="0">
                <a:solidFill>
                  <a:srgbClr val="C00000"/>
                </a:solidFill>
                <a:latin typeface="隶书" pitchFamily="49" charset="-122"/>
                <a:ea typeface="隶书" pitchFamily="49" charset="-122"/>
              </a:rPr>
              <a:t>体温过高：</a:t>
            </a:r>
            <a:r>
              <a:rPr lang="zh-CN" altLang="en-US" sz="2800" dirty="0">
                <a:solidFill>
                  <a:srgbClr val="692AA2"/>
                </a:solidFill>
                <a:latin typeface="隶书" pitchFamily="49" charset="-122"/>
                <a:ea typeface="隶书" pitchFamily="49" charset="-122"/>
              </a:rPr>
              <a:t>与病原体感染有关；与手术损伤有关；与环境温度过高有关等</a:t>
            </a:r>
          </a:p>
          <a:p>
            <a:pPr>
              <a:buNone/>
            </a:pPr>
            <a:r>
              <a:rPr lang="en-US" altLang="zh-CN" sz="2800" dirty="0">
                <a:solidFill>
                  <a:srgbClr val="C00000"/>
                </a:solidFill>
                <a:latin typeface="隶书" pitchFamily="49" charset="-122"/>
                <a:ea typeface="隶书" pitchFamily="49" charset="-122"/>
              </a:rPr>
              <a:t>2.</a:t>
            </a:r>
            <a:r>
              <a:rPr lang="zh-CN" altLang="en-US" sz="2800" dirty="0">
                <a:solidFill>
                  <a:srgbClr val="C00000"/>
                </a:solidFill>
                <a:latin typeface="隶书" pitchFamily="49" charset="-122"/>
                <a:ea typeface="隶书" pitchFamily="49" charset="-122"/>
              </a:rPr>
              <a:t>体液不足或有体液不足的危险：</a:t>
            </a:r>
            <a:r>
              <a:rPr lang="zh-CN" altLang="en-US" sz="2800" dirty="0">
                <a:solidFill>
                  <a:srgbClr val="692AA2"/>
                </a:solidFill>
                <a:latin typeface="隶书" pitchFamily="49" charset="-122"/>
                <a:ea typeface="隶书" pitchFamily="49" charset="-122"/>
              </a:rPr>
              <a:t>与发热后出汗过多</a:t>
            </a:r>
            <a:r>
              <a:rPr lang="zh-CN" altLang="en-US" sz="2800" dirty="0" smtClean="0">
                <a:solidFill>
                  <a:srgbClr val="692AA2"/>
                </a:solidFill>
                <a:latin typeface="隶书" pitchFamily="49" charset="-122"/>
                <a:ea typeface="隶书" pitchFamily="49" charset="-122"/>
              </a:rPr>
              <a:t>和</a:t>
            </a:r>
            <a:r>
              <a:rPr lang="en-US" altLang="zh-CN" sz="2800" dirty="0" smtClean="0">
                <a:solidFill>
                  <a:srgbClr val="692AA2"/>
                </a:solidFill>
                <a:latin typeface="隶书" pitchFamily="49" charset="-122"/>
                <a:ea typeface="隶书" pitchFamily="49" charset="-122"/>
              </a:rPr>
              <a:t>/</a:t>
            </a:r>
            <a:r>
              <a:rPr lang="zh-CN" altLang="en-US" sz="2800" dirty="0" smtClean="0">
                <a:solidFill>
                  <a:srgbClr val="692AA2"/>
                </a:solidFill>
                <a:latin typeface="隶书" pitchFamily="49" charset="-122"/>
                <a:ea typeface="隶书" pitchFamily="49" charset="-122"/>
              </a:rPr>
              <a:t>或</a:t>
            </a:r>
            <a:r>
              <a:rPr lang="zh-CN" altLang="en-US" sz="2800" dirty="0">
                <a:solidFill>
                  <a:srgbClr val="692AA2"/>
                </a:solidFill>
                <a:latin typeface="隶书" pitchFamily="49" charset="-122"/>
                <a:ea typeface="隶书" pitchFamily="49" charset="-122"/>
              </a:rPr>
              <a:t>液体入量不足有关</a:t>
            </a:r>
          </a:p>
          <a:p>
            <a:pPr>
              <a:buNone/>
            </a:pPr>
            <a:r>
              <a:rPr lang="en-US" altLang="zh-CN" sz="2800" dirty="0">
                <a:solidFill>
                  <a:srgbClr val="C00000"/>
                </a:solidFill>
                <a:latin typeface="隶书" pitchFamily="49" charset="-122"/>
                <a:ea typeface="隶书" pitchFamily="49" charset="-122"/>
              </a:rPr>
              <a:t>3.</a:t>
            </a:r>
            <a:r>
              <a:rPr lang="zh-CN" altLang="en-US" sz="2800" dirty="0">
                <a:solidFill>
                  <a:srgbClr val="C00000"/>
                </a:solidFill>
                <a:latin typeface="隶书" pitchFamily="49" charset="-122"/>
                <a:ea typeface="隶书" pitchFamily="49" charset="-122"/>
              </a:rPr>
              <a:t>营养失调：</a:t>
            </a:r>
            <a:r>
              <a:rPr lang="zh-CN" altLang="en-US" sz="2800" dirty="0">
                <a:solidFill>
                  <a:srgbClr val="692AA2"/>
                </a:solidFill>
                <a:latin typeface="隶书" pitchFamily="49" charset="-122"/>
                <a:ea typeface="隶书" pitchFamily="49" charset="-122"/>
              </a:rPr>
              <a:t>低于机体</a:t>
            </a:r>
            <a:r>
              <a:rPr lang="zh-CN" altLang="en-US" sz="2800" dirty="0" smtClean="0">
                <a:solidFill>
                  <a:srgbClr val="692AA2"/>
                </a:solidFill>
                <a:latin typeface="隶书" pitchFamily="49" charset="-122"/>
                <a:ea typeface="隶书" pitchFamily="49" charset="-122"/>
              </a:rPr>
              <a:t>需要量：与</a:t>
            </a:r>
            <a:r>
              <a:rPr lang="zh-CN" altLang="en-US" sz="2800" dirty="0">
                <a:solidFill>
                  <a:srgbClr val="692AA2"/>
                </a:solidFill>
                <a:latin typeface="隶书" pitchFamily="49" charset="-122"/>
                <a:ea typeface="隶书" pitchFamily="49" charset="-122"/>
              </a:rPr>
              <a:t>长期发热代谢率增高及营养物质摄入不足有关</a:t>
            </a:r>
          </a:p>
          <a:p>
            <a:pPr>
              <a:buNone/>
            </a:pPr>
            <a:r>
              <a:rPr lang="en-US" altLang="zh-CN" sz="2800" dirty="0">
                <a:solidFill>
                  <a:srgbClr val="C00000"/>
                </a:solidFill>
                <a:latin typeface="隶书" pitchFamily="49" charset="-122"/>
                <a:ea typeface="隶书" pitchFamily="49" charset="-122"/>
              </a:rPr>
              <a:t>4.</a:t>
            </a:r>
            <a:r>
              <a:rPr lang="zh-CN" altLang="en-US" sz="2800" dirty="0">
                <a:solidFill>
                  <a:srgbClr val="C00000"/>
                </a:solidFill>
                <a:latin typeface="隶书" pitchFamily="49" charset="-122"/>
                <a:ea typeface="隶书" pitchFamily="49" charset="-122"/>
              </a:rPr>
              <a:t>潜在并发症：</a:t>
            </a:r>
            <a:r>
              <a:rPr lang="zh-CN" altLang="en-US" sz="2800" dirty="0">
                <a:solidFill>
                  <a:srgbClr val="692AA2"/>
                </a:solidFill>
                <a:latin typeface="隶书" pitchFamily="49" charset="-122"/>
                <a:ea typeface="隶书" pitchFamily="49" charset="-122"/>
              </a:rPr>
              <a:t>意识障碍、惊厥</a:t>
            </a:r>
          </a:p>
          <a:p>
            <a:endParaRPr lang="zh-CN" altLang="en-US" dirty="0"/>
          </a:p>
        </p:txBody>
      </p:sp>
      <p:sp>
        <p:nvSpPr>
          <p:cNvPr id="4" name="日期占位符 3"/>
          <p:cNvSpPr>
            <a:spLocks noGrp="1"/>
          </p:cNvSpPr>
          <p:nvPr>
            <p:ph type="dt" sz="half" idx="11"/>
          </p:nvPr>
        </p:nvSpPr>
        <p:spPr/>
        <p:txBody>
          <a:bodyPr/>
          <a:lstStyle/>
          <a:p>
            <a:pPr>
              <a:defRPr/>
            </a:pPr>
            <a:r>
              <a:rPr lang="en-US" smtClean="0">
                <a:solidFill>
                  <a:srgbClr val="FFFFFF"/>
                </a:solidFill>
              </a:rPr>
              <a:t>www.pumpress.com.cn</a:t>
            </a:r>
            <a:endParaRPr lang="en-US">
              <a:solidFill>
                <a:srgbClr val="FFFFFF"/>
              </a:solidFill>
            </a:endParaRPr>
          </a:p>
        </p:txBody>
      </p:sp>
    </p:spTree>
    <p:extLst>
      <p:ext uri="{BB962C8B-B14F-4D97-AF65-F5344CB8AC3E}">
        <p14:creationId xmlns="" xmlns:p14="http://schemas.microsoft.com/office/powerpoint/2010/main" val="135282102"/>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1"/>
          <p:cNvSpPr>
            <a:spLocks noGrp="1"/>
          </p:cNvSpPr>
          <p:nvPr>
            <p:ph type="title"/>
          </p:nvPr>
        </p:nvSpPr>
        <p:spPr/>
        <p:txBody>
          <a:bodyPr/>
          <a:lstStyle/>
          <a:p>
            <a:r>
              <a:rPr lang="zh-CN" altLang="en-US" b="1" smtClean="0">
                <a:ea typeface="宋体" panose="02010600030101010101" pitchFamily="2" charset="-122"/>
              </a:rPr>
              <a:t>二、</a:t>
            </a:r>
            <a:r>
              <a:rPr lang="zh-CN" altLang="zh-CN" b="1" smtClean="0">
                <a:ea typeface="宋体" panose="02010600030101010101" pitchFamily="2" charset="-122"/>
              </a:rPr>
              <a:t>病因和发生机制</a:t>
            </a:r>
            <a:endParaRPr lang="zh-CN" altLang="en-US" smtClean="0">
              <a:ea typeface="宋体" panose="02010600030101010101" pitchFamily="2" charset="-122"/>
            </a:endParaRPr>
          </a:p>
        </p:txBody>
      </p:sp>
      <p:sp>
        <p:nvSpPr>
          <p:cNvPr id="6147" name="内容占位符 2"/>
          <p:cNvSpPr>
            <a:spLocks noGrp="1"/>
          </p:cNvSpPr>
          <p:nvPr>
            <p:ph idx="1"/>
          </p:nvPr>
        </p:nvSpPr>
        <p:spPr>
          <a:xfrm>
            <a:off x="976777" y="1305740"/>
            <a:ext cx="8610600" cy="4876800"/>
          </a:xfrm>
        </p:spPr>
        <p:txBody>
          <a:bodyPr/>
          <a:lstStyle/>
          <a:p>
            <a:pPr>
              <a:buFont typeface="Wingdings" panose="05000000000000000000" pitchFamily="2" charset="2"/>
              <a:buNone/>
            </a:pPr>
            <a:r>
              <a:rPr lang="zh-CN" altLang="en-US" dirty="0" smtClean="0">
                <a:solidFill>
                  <a:srgbClr val="C00000"/>
                </a:solidFill>
                <a:ea typeface="宋体" panose="02010600030101010101" pitchFamily="2" charset="-122"/>
              </a:rPr>
              <a:t>（一）溶血性黄疸</a:t>
            </a:r>
          </a:p>
          <a:p>
            <a:pPr lvl="1"/>
            <a:endParaRPr lang="en-US" altLang="zh-CN" dirty="0" smtClean="0">
              <a:latin typeface="Arial" panose="020B0604020202020204" pitchFamily="34" charset="0"/>
              <a:ea typeface="宋体" panose="02010600030101010101" pitchFamily="2" charset="-122"/>
            </a:endParaRPr>
          </a:p>
          <a:p>
            <a:pPr lvl="1"/>
            <a:endParaRPr lang="en-US" altLang="zh-CN" dirty="0" smtClean="0">
              <a:latin typeface="Arial" panose="020B0604020202020204" pitchFamily="34" charset="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5" name="圆角矩形 4"/>
          <p:cNvSpPr/>
          <p:nvPr/>
        </p:nvSpPr>
        <p:spPr>
          <a:xfrm>
            <a:off x="1997120" y="2601143"/>
            <a:ext cx="928687" cy="500063"/>
          </a:xfrm>
          <a:prstGeom prst="roundRect">
            <a:avLst/>
          </a:prstGeom>
        </p:spPr>
        <p:style>
          <a:lnRef idx="3">
            <a:schemeClr val="lt1"/>
          </a:lnRef>
          <a:fillRef idx="1">
            <a:schemeClr val="accent2"/>
          </a:fillRef>
          <a:effectRef idx="1">
            <a:schemeClr val="accent2"/>
          </a:effectRef>
          <a:fontRef idx="minor">
            <a:schemeClr val="lt1"/>
          </a:fontRef>
        </p:style>
        <p:txBody>
          <a:bodyPr lIns="0" tIns="0" rIns="0" bIns="0" anchor="ctr"/>
          <a:lstStyle/>
          <a:p>
            <a:pPr algn="ctr">
              <a:defRPr/>
            </a:pPr>
            <a:r>
              <a:rPr lang="zh-CN" altLang="en-US" sz="2400" dirty="0"/>
              <a:t>溶血</a:t>
            </a:r>
          </a:p>
        </p:txBody>
      </p:sp>
      <p:sp>
        <p:nvSpPr>
          <p:cNvPr id="6" name="圆角矩形 5"/>
          <p:cNvSpPr/>
          <p:nvPr/>
        </p:nvSpPr>
        <p:spPr>
          <a:xfrm>
            <a:off x="3497289" y="2529694"/>
            <a:ext cx="1285884" cy="642942"/>
          </a:xfrm>
          <a:prstGeom prst="roundRect">
            <a:avLst/>
          </a:prstGeom>
        </p:spPr>
        <p:style>
          <a:lnRef idx="0">
            <a:schemeClr val="dk1"/>
          </a:lnRef>
          <a:fillRef idx="3">
            <a:schemeClr val="dk1"/>
          </a:fillRef>
          <a:effectRef idx="3">
            <a:schemeClr val="dk1"/>
          </a:effectRef>
          <a:fontRef idx="minor">
            <a:schemeClr val="lt1"/>
          </a:fontRef>
        </p:style>
        <p:txBody>
          <a:bodyPr lIns="0" tIns="0" rIns="0" bIns="0" anchor="ctr"/>
          <a:lstStyle/>
          <a:p>
            <a:pPr algn="ctr">
              <a:defRPr/>
            </a:pPr>
            <a:r>
              <a:rPr lang="zh-CN" altLang="en-US" sz="2000" dirty="0"/>
              <a:t>大量红细胞破坏</a:t>
            </a:r>
          </a:p>
        </p:txBody>
      </p:sp>
      <p:sp>
        <p:nvSpPr>
          <p:cNvPr id="7" name="圆角矩形 6"/>
          <p:cNvSpPr/>
          <p:nvPr/>
        </p:nvSpPr>
        <p:spPr>
          <a:xfrm>
            <a:off x="5354677" y="2601132"/>
            <a:ext cx="1214446" cy="500066"/>
          </a:xfrm>
          <a:prstGeom prst="roundRect">
            <a:avLst/>
          </a:prstGeom>
        </p:spPr>
        <p:style>
          <a:lnRef idx="0">
            <a:schemeClr val="dk1"/>
          </a:lnRef>
          <a:fillRef idx="3">
            <a:schemeClr val="dk1"/>
          </a:fillRef>
          <a:effectRef idx="3">
            <a:schemeClr val="dk1"/>
          </a:effectRef>
          <a:fontRef idx="minor">
            <a:schemeClr val="lt1"/>
          </a:fontRef>
        </p:style>
        <p:txBody>
          <a:bodyPr lIns="0" tIns="0" rIns="0" bIns="0" anchor="ctr"/>
          <a:lstStyle/>
          <a:p>
            <a:pPr algn="ctr">
              <a:defRPr/>
            </a:pPr>
            <a:r>
              <a:rPr lang="en-US" altLang="zh-CN" sz="2400" dirty="0"/>
              <a:t>UCB</a:t>
            </a:r>
            <a:r>
              <a:rPr lang="en-US" altLang="zh-CN" sz="2400" b="1" dirty="0">
                <a:solidFill>
                  <a:srgbClr val="FFFFFF"/>
                </a:solidFill>
                <a:latin typeface="华文琥珀" pitchFamily="2" charset="-122"/>
                <a:ea typeface="华文琥珀" pitchFamily="2" charset="-122"/>
              </a:rPr>
              <a:t>↑</a:t>
            </a:r>
            <a:endParaRPr lang="zh-CN" altLang="en-US" sz="2400" b="1" dirty="0">
              <a:solidFill>
                <a:srgbClr val="FFFFFF"/>
              </a:solidFill>
              <a:latin typeface="华文琥珀" pitchFamily="2" charset="-122"/>
              <a:ea typeface="华文琥珀" pitchFamily="2" charset="-122"/>
            </a:endParaRPr>
          </a:p>
        </p:txBody>
      </p:sp>
      <p:sp>
        <p:nvSpPr>
          <p:cNvPr id="8" name="圆角矩形 7"/>
          <p:cNvSpPr/>
          <p:nvPr/>
        </p:nvSpPr>
        <p:spPr>
          <a:xfrm>
            <a:off x="5497553" y="3744140"/>
            <a:ext cx="1143008" cy="785818"/>
          </a:xfrm>
          <a:prstGeom prst="roundRect">
            <a:avLst/>
          </a:prstGeom>
        </p:spPr>
        <p:style>
          <a:lnRef idx="0">
            <a:schemeClr val="accent2"/>
          </a:lnRef>
          <a:fillRef idx="3">
            <a:schemeClr val="accent2"/>
          </a:fillRef>
          <a:effectRef idx="3">
            <a:schemeClr val="accent2"/>
          </a:effectRef>
          <a:fontRef idx="minor">
            <a:schemeClr val="lt1"/>
          </a:fontRef>
        </p:style>
        <p:txBody>
          <a:bodyPr lIns="0" tIns="0" rIns="0" bIns="0" anchor="ctr"/>
          <a:lstStyle/>
          <a:p>
            <a:pPr algn="ctr">
              <a:defRPr/>
            </a:pPr>
            <a:r>
              <a:rPr lang="zh-CN" altLang="en-US" sz="2000" dirty="0"/>
              <a:t>肝脏处理能力</a:t>
            </a:r>
            <a:r>
              <a:rPr lang="zh-CN" altLang="en-US" sz="2000" b="1" dirty="0">
                <a:latin typeface="华文琥珀" pitchFamily="2" charset="-122"/>
                <a:ea typeface="华文琥珀" pitchFamily="2" charset="-122"/>
                <a:cs typeface="Arial"/>
              </a:rPr>
              <a:t>↓</a:t>
            </a:r>
            <a:endParaRPr lang="zh-CN" altLang="en-US" sz="2000" b="1" dirty="0">
              <a:latin typeface="华文琥珀" pitchFamily="2" charset="-122"/>
              <a:ea typeface="华文琥珀" pitchFamily="2" charset="-122"/>
            </a:endParaRPr>
          </a:p>
        </p:txBody>
      </p:sp>
      <p:sp>
        <p:nvSpPr>
          <p:cNvPr id="9" name="圆角矩形 8"/>
          <p:cNvSpPr/>
          <p:nvPr/>
        </p:nvSpPr>
        <p:spPr>
          <a:xfrm>
            <a:off x="3425851" y="3815578"/>
            <a:ext cx="1285884" cy="642942"/>
          </a:xfrm>
          <a:prstGeom prst="roundRect">
            <a:avLst/>
          </a:prstGeom>
        </p:spPr>
        <p:style>
          <a:lnRef idx="0">
            <a:schemeClr val="dk1"/>
          </a:lnRef>
          <a:fillRef idx="3">
            <a:schemeClr val="dk1"/>
          </a:fillRef>
          <a:effectRef idx="3">
            <a:schemeClr val="dk1"/>
          </a:effectRef>
          <a:fontRef idx="minor">
            <a:schemeClr val="lt1"/>
          </a:fontRef>
        </p:style>
        <p:txBody>
          <a:bodyPr lIns="0" tIns="0" rIns="0" bIns="0" anchor="ctr"/>
          <a:lstStyle/>
          <a:p>
            <a:pPr algn="ctr">
              <a:defRPr/>
            </a:pPr>
            <a:r>
              <a:rPr lang="zh-CN" altLang="en-US" sz="2000" dirty="0"/>
              <a:t>贫血、乏氧等</a:t>
            </a:r>
          </a:p>
        </p:txBody>
      </p:sp>
      <p:cxnSp>
        <p:nvCxnSpPr>
          <p:cNvPr id="11" name="直接箭头连接符 10"/>
          <p:cNvCxnSpPr>
            <a:stCxn id="5" idx="3"/>
          </p:cNvCxnSpPr>
          <p:nvPr/>
        </p:nvCxnSpPr>
        <p:spPr>
          <a:xfrm>
            <a:off x="2925806" y="2850381"/>
            <a:ext cx="571500" cy="1587"/>
          </a:xfrm>
          <a:prstGeom prst="straightConnector1">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13" name="直接箭头连接符 12"/>
          <p:cNvCxnSpPr/>
          <p:nvPr/>
        </p:nvCxnSpPr>
        <p:spPr>
          <a:xfrm>
            <a:off x="4783181" y="2850381"/>
            <a:ext cx="571500" cy="1587"/>
          </a:xfrm>
          <a:prstGeom prst="straightConnector1">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15" name="形状 14"/>
          <p:cNvCxnSpPr>
            <a:stCxn id="5" idx="2"/>
          </p:cNvCxnSpPr>
          <p:nvPr/>
        </p:nvCxnSpPr>
        <p:spPr>
          <a:xfrm rot="16200000" flipH="1">
            <a:off x="2425744" y="3136130"/>
            <a:ext cx="1035050" cy="965200"/>
          </a:xfrm>
          <a:prstGeom prst="bentConnector2">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17" name="直接箭头连接符 16"/>
          <p:cNvCxnSpPr/>
          <p:nvPr/>
        </p:nvCxnSpPr>
        <p:spPr>
          <a:xfrm>
            <a:off x="4711744" y="4137842"/>
            <a:ext cx="785812" cy="1588"/>
          </a:xfrm>
          <a:prstGeom prst="straightConnector1">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cxnSp>
      <p:sp>
        <p:nvSpPr>
          <p:cNvPr id="19" name="圆角矩形 18"/>
          <p:cNvSpPr/>
          <p:nvPr/>
        </p:nvSpPr>
        <p:spPr>
          <a:xfrm>
            <a:off x="7212065" y="3029760"/>
            <a:ext cx="1285884" cy="642942"/>
          </a:xfrm>
          <a:prstGeom prst="roundRect">
            <a:avLst/>
          </a:prstGeom>
        </p:spPr>
        <p:style>
          <a:lnRef idx="0">
            <a:schemeClr val="dk1"/>
          </a:lnRef>
          <a:fillRef idx="3">
            <a:schemeClr val="dk1"/>
          </a:fillRef>
          <a:effectRef idx="3">
            <a:schemeClr val="dk1"/>
          </a:effectRef>
          <a:fontRef idx="minor">
            <a:schemeClr val="lt1"/>
          </a:fontRef>
        </p:style>
        <p:txBody>
          <a:bodyPr lIns="0" tIns="0" rIns="0" bIns="0" anchor="ctr"/>
          <a:lstStyle/>
          <a:p>
            <a:pPr algn="ctr">
              <a:defRPr/>
            </a:pPr>
            <a:r>
              <a:rPr lang="zh-CN" altLang="en-US" sz="2000" dirty="0"/>
              <a:t>血液中</a:t>
            </a:r>
            <a:r>
              <a:rPr lang="en-US" altLang="zh-CN" sz="2000" dirty="0"/>
              <a:t>UCB</a:t>
            </a:r>
            <a:r>
              <a:rPr lang="en-US" altLang="zh-CN" sz="2000" b="1" dirty="0">
                <a:solidFill>
                  <a:srgbClr val="FFFFFF"/>
                </a:solidFill>
                <a:latin typeface="华文琥珀" pitchFamily="2" charset="-122"/>
                <a:ea typeface="华文琥珀" pitchFamily="2" charset="-122"/>
              </a:rPr>
              <a:t> ↑</a:t>
            </a:r>
            <a:endParaRPr lang="zh-CN" altLang="en-US" sz="2000" dirty="0"/>
          </a:p>
        </p:txBody>
      </p:sp>
      <p:sp>
        <p:nvSpPr>
          <p:cNvPr id="20" name="圆角矩形 19"/>
          <p:cNvSpPr/>
          <p:nvPr/>
        </p:nvSpPr>
        <p:spPr>
          <a:xfrm>
            <a:off x="9212306" y="3101205"/>
            <a:ext cx="928688" cy="500062"/>
          </a:xfrm>
          <a:prstGeom prst="roundRect">
            <a:avLst/>
          </a:prstGeom>
          <a:solidFill>
            <a:srgbClr val="C00000"/>
          </a:solidFill>
        </p:spPr>
        <p:style>
          <a:lnRef idx="3">
            <a:schemeClr val="lt1"/>
          </a:lnRef>
          <a:fillRef idx="1">
            <a:schemeClr val="accent2"/>
          </a:fillRef>
          <a:effectRef idx="1">
            <a:schemeClr val="accent2"/>
          </a:effectRef>
          <a:fontRef idx="minor">
            <a:schemeClr val="lt1"/>
          </a:fontRef>
        </p:style>
        <p:txBody>
          <a:bodyPr lIns="0" tIns="0" rIns="0" bIns="0" anchor="ctr"/>
          <a:lstStyle/>
          <a:p>
            <a:pPr algn="ctr">
              <a:defRPr/>
            </a:pPr>
            <a:r>
              <a:rPr lang="zh-CN" altLang="en-US" sz="2400" dirty="0"/>
              <a:t>黄疸</a:t>
            </a:r>
          </a:p>
        </p:txBody>
      </p:sp>
      <p:cxnSp>
        <p:nvCxnSpPr>
          <p:cNvPr id="22" name="直接箭头连接符 21"/>
          <p:cNvCxnSpPr/>
          <p:nvPr/>
        </p:nvCxnSpPr>
        <p:spPr>
          <a:xfrm>
            <a:off x="6569120" y="2886893"/>
            <a:ext cx="642937" cy="500063"/>
          </a:xfrm>
          <a:prstGeom prst="straightConnector1">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24" name="直接箭头连接符 23"/>
          <p:cNvCxnSpPr/>
          <p:nvPr/>
        </p:nvCxnSpPr>
        <p:spPr>
          <a:xfrm flipV="1">
            <a:off x="6640556" y="3350442"/>
            <a:ext cx="571500" cy="787400"/>
          </a:xfrm>
          <a:prstGeom prst="straightConnector1">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26" name="直接箭头连接符 25"/>
          <p:cNvCxnSpPr>
            <a:endCxn id="20" idx="1"/>
          </p:cNvCxnSpPr>
          <p:nvPr/>
        </p:nvCxnSpPr>
        <p:spPr>
          <a:xfrm>
            <a:off x="8497932" y="3350442"/>
            <a:ext cx="714375" cy="1588"/>
          </a:xfrm>
          <a:prstGeom prst="straightConnector1">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 xmlns:p14="http://schemas.microsoft.com/office/powerpoint/2010/main" val="3568084377"/>
      </p:ext>
    </p:extLst>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p:txBody>
          <a:bodyPr/>
          <a:lstStyle/>
          <a:p>
            <a:r>
              <a:rPr lang="zh-CN" altLang="en-US" b="1" smtClean="0">
                <a:ea typeface="宋体" panose="02010600030101010101" pitchFamily="2" charset="-122"/>
              </a:rPr>
              <a:t>二、</a:t>
            </a:r>
            <a:r>
              <a:rPr lang="zh-CN" altLang="zh-CN" b="1" smtClean="0">
                <a:ea typeface="宋体" panose="02010600030101010101" pitchFamily="2" charset="-122"/>
              </a:rPr>
              <a:t>病因和发生机制</a:t>
            </a:r>
            <a:endParaRPr lang="zh-CN" altLang="en-US" smtClean="0">
              <a:ea typeface="宋体" panose="02010600030101010101" pitchFamily="2" charset="-122"/>
            </a:endParaRPr>
          </a:p>
        </p:txBody>
      </p:sp>
      <p:sp>
        <p:nvSpPr>
          <p:cNvPr id="8195" name="内容占位符 2"/>
          <p:cNvSpPr>
            <a:spLocks noGrp="1"/>
          </p:cNvSpPr>
          <p:nvPr>
            <p:ph idx="1"/>
          </p:nvPr>
        </p:nvSpPr>
        <p:spPr>
          <a:xfrm>
            <a:off x="800304" y="1420631"/>
            <a:ext cx="8324850" cy="4876800"/>
          </a:xfrm>
        </p:spPr>
        <p:txBody>
          <a:bodyPr/>
          <a:lstStyle/>
          <a:p>
            <a:pPr>
              <a:buFont typeface="Wingdings" panose="05000000000000000000" pitchFamily="2" charset="2"/>
              <a:buNone/>
            </a:pPr>
            <a:r>
              <a:rPr lang="zh-CN" altLang="en-US" dirty="0" smtClean="0">
                <a:solidFill>
                  <a:srgbClr val="C00000"/>
                </a:solidFill>
                <a:ea typeface="宋体" panose="02010600030101010101" pitchFamily="2" charset="-122"/>
              </a:rPr>
              <a:t>（二）肝细胞性黄疸</a:t>
            </a:r>
          </a:p>
          <a:p>
            <a:pPr lvl="1"/>
            <a:endParaRPr lang="en-US" altLang="zh-CN" dirty="0" smtClean="0">
              <a:latin typeface="Arial" panose="020B0604020202020204" pitchFamily="34" charset="0"/>
              <a:ea typeface="宋体" panose="02010600030101010101" pitchFamily="2" charset="-122"/>
            </a:endParaRPr>
          </a:p>
          <a:p>
            <a:pPr lvl="1"/>
            <a:endParaRPr lang="en-US" altLang="zh-CN" dirty="0" smtClean="0">
              <a:latin typeface="Arial" panose="020B0604020202020204" pitchFamily="34" charset="0"/>
              <a:ea typeface="宋体" panose="02010600030101010101" pitchFamily="2" charset="-122"/>
            </a:endParaRPr>
          </a:p>
          <a:p>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6" name="圆角矩形 5"/>
          <p:cNvSpPr/>
          <p:nvPr/>
        </p:nvSpPr>
        <p:spPr>
          <a:xfrm>
            <a:off x="2231408" y="4251144"/>
            <a:ext cx="1285884" cy="642942"/>
          </a:xfrm>
          <a:prstGeom prst="roundRect">
            <a:avLst/>
          </a:prstGeom>
        </p:spPr>
        <p:style>
          <a:lnRef idx="0">
            <a:schemeClr val="dk1"/>
          </a:lnRef>
          <a:fillRef idx="3">
            <a:schemeClr val="dk1"/>
          </a:fillRef>
          <a:effectRef idx="3">
            <a:schemeClr val="dk1"/>
          </a:effectRef>
          <a:fontRef idx="minor">
            <a:schemeClr val="lt1"/>
          </a:fontRef>
        </p:style>
        <p:txBody>
          <a:bodyPr lIns="0" tIns="0" rIns="0" bIns="0" anchor="ctr"/>
          <a:lstStyle/>
          <a:p>
            <a:pPr algn="ctr">
              <a:defRPr/>
            </a:pPr>
            <a:r>
              <a:rPr lang="zh-CN" altLang="en-US" sz="2000" dirty="0"/>
              <a:t>肝细胞肿胀等</a:t>
            </a:r>
          </a:p>
        </p:txBody>
      </p:sp>
      <p:sp>
        <p:nvSpPr>
          <p:cNvPr id="7" name="圆角矩形 6"/>
          <p:cNvSpPr/>
          <p:nvPr/>
        </p:nvSpPr>
        <p:spPr>
          <a:xfrm>
            <a:off x="6660564" y="4251144"/>
            <a:ext cx="1071570" cy="642942"/>
          </a:xfrm>
          <a:prstGeom prst="roundRect">
            <a:avLst/>
          </a:prstGeom>
        </p:spPr>
        <p:style>
          <a:lnRef idx="0">
            <a:schemeClr val="dk1"/>
          </a:lnRef>
          <a:fillRef idx="3">
            <a:schemeClr val="dk1"/>
          </a:fillRef>
          <a:effectRef idx="3">
            <a:schemeClr val="dk1"/>
          </a:effectRef>
          <a:fontRef idx="minor">
            <a:schemeClr val="lt1"/>
          </a:fontRef>
        </p:style>
        <p:txBody>
          <a:bodyPr lIns="0" tIns="0" rIns="0" bIns="0" anchor="ctr"/>
          <a:lstStyle/>
          <a:p>
            <a:pPr algn="ctr">
              <a:defRPr/>
            </a:pPr>
            <a:r>
              <a:rPr lang="zh-CN" altLang="en-US" sz="2000" dirty="0"/>
              <a:t>血液中</a:t>
            </a:r>
            <a:r>
              <a:rPr lang="en-US" altLang="zh-CN" sz="2000" dirty="0"/>
              <a:t>CB↑</a:t>
            </a:r>
            <a:endParaRPr lang="zh-CN" altLang="en-US" sz="2000" dirty="0"/>
          </a:p>
        </p:txBody>
      </p:sp>
      <p:sp>
        <p:nvSpPr>
          <p:cNvPr id="8" name="圆角矩形 7"/>
          <p:cNvSpPr/>
          <p:nvPr/>
        </p:nvSpPr>
        <p:spPr>
          <a:xfrm>
            <a:off x="2445722" y="2679508"/>
            <a:ext cx="857256" cy="785818"/>
          </a:xfrm>
          <a:prstGeom prst="roundRect">
            <a:avLst/>
          </a:prstGeom>
        </p:spPr>
        <p:style>
          <a:lnRef idx="0">
            <a:schemeClr val="accent2"/>
          </a:lnRef>
          <a:fillRef idx="3">
            <a:schemeClr val="accent2"/>
          </a:fillRef>
          <a:effectRef idx="3">
            <a:schemeClr val="accent2"/>
          </a:effectRef>
          <a:fontRef idx="minor">
            <a:schemeClr val="lt1"/>
          </a:fontRef>
        </p:style>
        <p:txBody>
          <a:bodyPr lIns="0" tIns="0" rIns="0" bIns="0" anchor="ctr"/>
          <a:lstStyle/>
          <a:p>
            <a:pPr algn="ctr">
              <a:defRPr/>
            </a:pPr>
            <a:r>
              <a:rPr lang="zh-CN" altLang="en-US" sz="2400" dirty="0"/>
              <a:t>肝脏</a:t>
            </a:r>
            <a:endParaRPr lang="en-US" altLang="zh-CN" sz="2400" dirty="0"/>
          </a:p>
          <a:p>
            <a:pPr algn="ctr">
              <a:defRPr/>
            </a:pPr>
            <a:r>
              <a:rPr lang="zh-CN" altLang="en-US" sz="2400" dirty="0"/>
              <a:t>损害</a:t>
            </a:r>
            <a:endParaRPr lang="zh-CN" altLang="en-US" sz="2400" b="1" dirty="0">
              <a:latin typeface="华文琥珀" pitchFamily="2" charset="-122"/>
              <a:ea typeface="华文琥珀" pitchFamily="2" charset="-122"/>
            </a:endParaRPr>
          </a:p>
        </p:txBody>
      </p:sp>
      <p:sp>
        <p:nvSpPr>
          <p:cNvPr id="9" name="圆角矩形 8"/>
          <p:cNvSpPr/>
          <p:nvPr/>
        </p:nvSpPr>
        <p:spPr>
          <a:xfrm>
            <a:off x="4303110" y="4251144"/>
            <a:ext cx="1285884" cy="642942"/>
          </a:xfrm>
          <a:prstGeom prst="roundRect">
            <a:avLst/>
          </a:prstGeom>
        </p:spPr>
        <p:style>
          <a:lnRef idx="0">
            <a:schemeClr val="dk1"/>
          </a:lnRef>
          <a:fillRef idx="3">
            <a:schemeClr val="dk1"/>
          </a:fillRef>
          <a:effectRef idx="3">
            <a:schemeClr val="dk1"/>
          </a:effectRef>
          <a:fontRef idx="minor">
            <a:schemeClr val="lt1"/>
          </a:fontRef>
        </p:style>
        <p:txBody>
          <a:bodyPr lIns="0" tIns="0" rIns="0" bIns="0" anchor="ctr"/>
          <a:lstStyle/>
          <a:p>
            <a:pPr algn="ctr">
              <a:defRPr/>
            </a:pPr>
            <a:r>
              <a:rPr lang="en-US" altLang="zh-CN" sz="2000" dirty="0"/>
              <a:t>CB</a:t>
            </a:r>
            <a:r>
              <a:rPr lang="zh-CN" altLang="en-US" sz="2000" dirty="0"/>
              <a:t>的排出受阻</a:t>
            </a:r>
          </a:p>
        </p:txBody>
      </p:sp>
      <p:sp>
        <p:nvSpPr>
          <p:cNvPr id="14" name="圆角矩形 13"/>
          <p:cNvSpPr/>
          <p:nvPr/>
        </p:nvSpPr>
        <p:spPr>
          <a:xfrm>
            <a:off x="4231672" y="2750946"/>
            <a:ext cx="1285884" cy="642942"/>
          </a:xfrm>
          <a:prstGeom prst="roundRect">
            <a:avLst/>
          </a:prstGeom>
        </p:spPr>
        <p:style>
          <a:lnRef idx="0">
            <a:schemeClr val="dk1"/>
          </a:lnRef>
          <a:fillRef idx="3">
            <a:schemeClr val="dk1"/>
          </a:fillRef>
          <a:effectRef idx="3">
            <a:schemeClr val="dk1"/>
          </a:effectRef>
          <a:fontRef idx="minor">
            <a:schemeClr val="lt1"/>
          </a:fontRef>
        </p:style>
        <p:txBody>
          <a:bodyPr lIns="0" tIns="0" rIns="0" bIns="0" anchor="ctr"/>
          <a:lstStyle/>
          <a:p>
            <a:pPr algn="ctr">
              <a:defRPr/>
            </a:pPr>
            <a:r>
              <a:rPr lang="zh-CN" altLang="en-US" sz="2000" dirty="0"/>
              <a:t>肝脏处理能力</a:t>
            </a:r>
            <a:r>
              <a:rPr lang="zh-CN" altLang="en-US" sz="2000" b="1" dirty="0">
                <a:latin typeface="华文琥珀" pitchFamily="2" charset="-122"/>
                <a:ea typeface="华文琥珀" pitchFamily="2" charset="-122"/>
                <a:cs typeface="Arial"/>
              </a:rPr>
              <a:t>↓</a:t>
            </a:r>
            <a:endParaRPr lang="zh-CN" altLang="en-US" sz="2000" dirty="0"/>
          </a:p>
        </p:txBody>
      </p:sp>
      <p:sp>
        <p:nvSpPr>
          <p:cNvPr id="15" name="圆角矩形 14"/>
          <p:cNvSpPr/>
          <p:nvPr/>
        </p:nvSpPr>
        <p:spPr>
          <a:xfrm>
            <a:off x="8660811" y="3536769"/>
            <a:ext cx="928687" cy="500063"/>
          </a:xfrm>
          <a:prstGeom prst="roundRect">
            <a:avLst/>
          </a:prstGeom>
          <a:solidFill>
            <a:srgbClr val="C00000"/>
          </a:solidFill>
        </p:spPr>
        <p:style>
          <a:lnRef idx="3">
            <a:schemeClr val="lt1"/>
          </a:lnRef>
          <a:fillRef idx="1">
            <a:schemeClr val="accent2"/>
          </a:fillRef>
          <a:effectRef idx="1">
            <a:schemeClr val="accent2"/>
          </a:effectRef>
          <a:fontRef idx="minor">
            <a:schemeClr val="lt1"/>
          </a:fontRef>
        </p:style>
        <p:txBody>
          <a:bodyPr lIns="0" tIns="0" rIns="0" bIns="0" anchor="ctr"/>
          <a:lstStyle/>
          <a:p>
            <a:pPr algn="ctr">
              <a:defRPr/>
            </a:pPr>
            <a:r>
              <a:rPr lang="zh-CN" altLang="en-US" sz="2400" dirty="0"/>
              <a:t>黄疸</a:t>
            </a:r>
          </a:p>
        </p:txBody>
      </p:sp>
      <p:cxnSp>
        <p:nvCxnSpPr>
          <p:cNvPr id="17" name="直接箭头连接符 16"/>
          <p:cNvCxnSpPr/>
          <p:nvPr/>
        </p:nvCxnSpPr>
        <p:spPr>
          <a:xfrm>
            <a:off x="3302997" y="3071632"/>
            <a:ext cx="928688" cy="1587"/>
          </a:xfrm>
          <a:prstGeom prst="straightConnector1">
            <a:avLst/>
          </a:prstGeom>
          <a:ln>
            <a:solidFill>
              <a:srgbClr val="1D1496"/>
            </a:solidFill>
            <a:headEnd type="none" w="med" len="med"/>
            <a:tailEnd type="triangle" w="med" len="med"/>
          </a:ln>
        </p:spPr>
        <p:style>
          <a:lnRef idx="2">
            <a:schemeClr val="accent4"/>
          </a:lnRef>
          <a:fillRef idx="0">
            <a:schemeClr val="accent4"/>
          </a:fillRef>
          <a:effectRef idx="1">
            <a:schemeClr val="accent4"/>
          </a:effectRef>
          <a:fontRef idx="minor">
            <a:schemeClr val="tx1"/>
          </a:fontRef>
        </p:style>
      </p:cxnSp>
      <p:sp>
        <p:nvSpPr>
          <p:cNvPr id="23" name="圆角矩形 22"/>
          <p:cNvSpPr/>
          <p:nvPr/>
        </p:nvSpPr>
        <p:spPr>
          <a:xfrm>
            <a:off x="6589126" y="2750946"/>
            <a:ext cx="1143008" cy="642942"/>
          </a:xfrm>
          <a:prstGeom prst="roundRect">
            <a:avLst/>
          </a:prstGeom>
        </p:spPr>
        <p:style>
          <a:lnRef idx="0">
            <a:schemeClr val="dk1"/>
          </a:lnRef>
          <a:fillRef idx="3">
            <a:schemeClr val="dk1"/>
          </a:fillRef>
          <a:effectRef idx="3">
            <a:schemeClr val="dk1"/>
          </a:effectRef>
          <a:fontRef idx="minor">
            <a:schemeClr val="lt1"/>
          </a:fontRef>
        </p:style>
        <p:txBody>
          <a:bodyPr lIns="0" tIns="0" rIns="0" bIns="0" anchor="ctr"/>
          <a:lstStyle/>
          <a:p>
            <a:pPr algn="ctr">
              <a:defRPr/>
            </a:pPr>
            <a:r>
              <a:rPr lang="zh-CN" altLang="en-US" sz="2000" dirty="0"/>
              <a:t>血液中</a:t>
            </a:r>
            <a:r>
              <a:rPr lang="en-US" altLang="zh-CN" sz="2000" dirty="0"/>
              <a:t>UCB</a:t>
            </a:r>
            <a:r>
              <a:rPr lang="en-US" altLang="zh-CN" sz="2000" b="1" dirty="0">
                <a:solidFill>
                  <a:srgbClr val="FFFFFF"/>
                </a:solidFill>
                <a:latin typeface="华文琥珀" pitchFamily="2" charset="-122"/>
                <a:ea typeface="华文琥珀" pitchFamily="2" charset="-122"/>
              </a:rPr>
              <a:t> ↑</a:t>
            </a:r>
            <a:endParaRPr lang="zh-CN" altLang="en-US" sz="2000" dirty="0"/>
          </a:p>
        </p:txBody>
      </p:sp>
      <p:cxnSp>
        <p:nvCxnSpPr>
          <p:cNvPr id="25" name="直接箭头连接符 24"/>
          <p:cNvCxnSpPr/>
          <p:nvPr/>
        </p:nvCxnSpPr>
        <p:spPr>
          <a:xfrm>
            <a:off x="5517560" y="3071632"/>
            <a:ext cx="1071562" cy="1587"/>
          </a:xfrm>
          <a:prstGeom prst="straightConnector1">
            <a:avLst/>
          </a:prstGeom>
          <a:ln>
            <a:solidFill>
              <a:srgbClr val="1D1496"/>
            </a:solidFill>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27" name="直接箭头连接符 26"/>
          <p:cNvCxnSpPr/>
          <p:nvPr/>
        </p:nvCxnSpPr>
        <p:spPr>
          <a:xfrm rot="5400000">
            <a:off x="2479879" y="3858238"/>
            <a:ext cx="787400" cy="1587"/>
          </a:xfrm>
          <a:prstGeom prst="straightConnector1">
            <a:avLst/>
          </a:prstGeom>
          <a:ln>
            <a:solidFill>
              <a:srgbClr val="1D1496"/>
            </a:solidFill>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29" name="直接箭头连接符 28"/>
          <p:cNvCxnSpPr/>
          <p:nvPr/>
        </p:nvCxnSpPr>
        <p:spPr>
          <a:xfrm>
            <a:off x="3517310" y="4573407"/>
            <a:ext cx="785812" cy="1587"/>
          </a:xfrm>
          <a:prstGeom prst="straightConnector1">
            <a:avLst/>
          </a:prstGeom>
          <a:ln>
            <a:solidFill>
              <a:srgbClr val="1D1496"/>
            </a:solidFill>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31" name="直接箭头连接符 30"/>
          <p:cNvCxnSpPr/>
          <p:nvPr/>
        </p:nvCxnSpPr>
        <p:spPr>
          <a:xfrm>
            <a:off x="5588998" y="4573407"/>
            <a:ext cx="1071563" cy="1587"/>
          </a:xfrm>
          <a:prstGeom prst="straightConnector1">
            <a:avLst/>
          </a:prstGeom>
          <a:ln>
            <a:solidFill>
              <a:srgbClr val="1D1496"/>
            </a:solidFill>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33" name="直接箭头连接符 32"/>
          <p:cNvCxnSpPr>
            <a:endCxn id="15" idx="1"/>
          </p:cNvCxnSpPr>
          <p:nvPr/>
        </p:nvCxnSpPr>
        <p:spPr>
          <a:xfrm flipV="1">
            <a:off x="7732122" y="3786006"/>
            <a:ext cx="928688" cy="787400"/>
          </a:xfrm>
          <a:prstGeom prst="straightConnector1">
            <a:avLst/>
          </a:prstGeom>
          <a:ln>
            <a:solidFill>
              <a:srgbClr val="1D1496"/>
            </a:solidFill>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35" name="直接箭头连接符 34"/>
          <p:cNvCxnSpPr>
            <a:endCxn id="15" idx="1"/>
          </p:cNvCxnSpPr>
          <p:nvPr/>
        </p:nvCxnSpPr>
        <p:spPr>
          <a:xfrm>
            <a:off x="7732122" y="3036706"/>
            <a:ext cx="928688" cy="749300"/>
          </a:xfrm>
          <a:prstGeom prst="straightConnector1">
            <a:avLst/>
          </a:prstGeom>
          <a:ln>
            <a:solidFill>
              <a:srgbClr val="1D1496"/>
            </a:solidFill>
            <a:headEnd type="none" w="med" len="med"/>
            <a:tailEnd type="triangle" w="med" len="med"/>
          </a:ln>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 xmlns:p14="http://schemas.microsoft.com/office/powerpoint/2010/main" val="1161493360"/>
      </p:ext>
    </p:extLst>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b="1" smtClean="0">
                <a:ea typeface="宋体" panose="02010600030101010101" pitchFamily="2" charset="-122"/>
              </a:rPr>
              <a:t>二、</a:t>
            </a:r>
            <a:r>
              <a:rPr lang="zh-CN" altLang="zh-CN" b="1" smtClean="0">
                <a:ea typeface="宋体" panose="02010600030101010101" pitchFamily="2" charset="-122"/>
              </a:rPr>
              <a:t>病因和发生机制</a:t>
            </a:r>
            <a:endParaRPr lang="zh-CN" altLang="en-US" smtClean="0">
              <a:ea typeface="宋体" panose="02010600030101010101" pitchFamily="2" charset="-122"/>
            </a:endParaRPr>
          </a:p>
        </p:txBody>
      </p:sp>
      <p:sp>
        <p:nvSpPr>
          <p:cNvPr id="9219" name="内容占位符 2"/>
          <p:cNvSpPr>
            <a:spLocks noGrp="1"/>
          </p:cNvSpPr>
          <p:nvPr>
            <p:ph idx="1"/>
          </p:nvPr>
        </p:nvSpPr>
        <p:spPr>
          <a:xfrm>
            <a:off x="647692" y="1397318"/>
            <a:ext cx="8610600" cy="4876800"/>
          </a:xfrm>
        </p:spPr>
        <p:txBody>
          <a:bodyPr/>
          <a:lstStyle/>
          <a:p>
            <a:pPr>
              <a:buFont typeface="Wingdings" panose="05000000000000000000" pitchFamily="2" charset="2"/>
              <a:buNone/>
            </a:pPr>
            <a:r>
              <a:rPr lang="zh-CN" altLang="en-US" dirty="0" smtClean="0">
                <a:solidFill>
                  <a:srgbClr val="C00000"/>
                </a:solidFill>
                <a:ea typeface="宋体" panose="02010600030101010101" pitchFamily="2" charset="-122"/>
              </a:rPr>
              <a:t>（三）胆汁淤积性黄疸</a:t>
            </a:r>
          </a:p>
          <a:p>
            <a:pPr lvl="1"/>
            <a:endParaRPr lang="en-US" altLang="zh-CN" dirty="0" smtClean="0">
              <a:latin typeface="Arial" panose="020B0604020202020204" pitchFamily="34" charset="0"/>
              <a:ea typeface="宋体" panose="02010600030101010101" pitchFamily="2" charset="-122"/>
            </a:endParaRPr>
          </a:p>
          <a:p>
            <a:pPr lvl="1"/>
            <a:endParaRPr lang="en-US" altLang="zh-CN" dirty="0" smtClean="0">
              <a:latin typeface="Arial" panose="020B0604020202020204" pitchFamily="34" charset="0"/>
              <a:ea typeface="宋体" panose="02010600030101010101" pitchFamily="2" charset="-122"/>
            </a:endParaRPr>
          </a:p>
          <a:p>
            <a:pPr lvl="1"/>
            <a:endParaRPr lang="en-US" altLang="zh-CN" dirty="0" smtClean="0">
              <a:latin typeface="Arial" panose="020B0604020202020204" pitchFamily="34" charset="0"/>
              <a:ea typeface="宋体" panose="02010600030101010101" pitchFamily="2" charset="-122"/>
            </a:endParaRPr>
          </a:p>
          <a:p>
            <a:pPr lvl="1"/>
            <a:endParaRPr lang="en-US" altLang="zh-CN" dirty="0" smtClean="0">
              <a:latin typeface="Arial" panose="020B0604020202020204" pitchFamily="34" charset="0"/>
              <a:ea typeface="宋体" panose="02010600030101010101" pitchFamily="2" charset="-122"/>
            </a:endParaRPr>
          </a:p>
          <a:p>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7" name="圆角矩形 6"/>
          <p:cNvSpPr/>
          <p:nvPr/>
        </p:nvSpPr>
        <p:spPr>
          <a:xfrm>
            <a:off x="2484911" y="2888512"/>
            <a:ext cx="857256" cy="785818"/>
          </a:xfrm>
          <a:prstGeom prst="roundRect">
            <a:avLst/>
          </a:prstGeom>
        </p:spPr>
        <p:style>
          <a:lnRef idx="0">
            <a:schemeClr val="accent2"/>
          </a:lnRef>
          <a:fillRef idx="3">
            <a:schemeClr val="accent2"/>
          </a:fillRef>
          <a:effectRef idx="3">
            <a:schemeClr val="accent2"/>
          </a:effectRef>
          <a:fontRef idx="minor">
            <a:schemeClr val="lt1"/>
          </a:fontRef>
        </p:style>
        <p:txBody>
          <a:bodyPr lIns="0" tIns="0" rIns="0" bIns="0" anchor="ctr"/>
          <a:lstStyle/>
          <a:p>
            <a:pPr algn="ctr">
              <a:defRPr/>
            </a:pPr>
            <a:r>
              <a:rPr lang="zh-CN" altLang="en-US" sz="2400" dirty="0">
                <a:latin typeface="+mn-ea"/>
              </a:rPr>
              <a:t>胆道受阻</a:t>
            </a:r>
          </a:p>
        </p:txBody>
      </p:sp>
      <p:sp>
        <p:nvSpPr>
          <p:cNvPr id="9" name="圆角矩形 8"/>
          <p:cNvSpPr/>
          <p:nvPr/>
        </p:nvSpPr>
        <p:spPr>
          <a:xfrm>
            <a:off x="3842233" y="2959950"/>
            <a:ext cx="1071570" cy="642942"/>
          </a:xfrm>
          <a:prstGeom prst="roundRect">
            <a:avLst/>
          </a:prstGeom>
        </p:spPr>
        <p:style>
          <a:lnRef idx="0">
            <a:schemeClr val="dk1"/>
          </a:lnRef>
          <a:fillRef idx="3">
            <a:schemeClr val="dk1"/>
          </a:fillRef>
          <a:effectRef idx="3">
            <a:schemeClr val="dk1"/>
          </a:effectRef>
          <a:fontRef idx="minor">
            <a:schemeClr val="lt1"/>
          </a:fontRef>
        </p:style>
        <p:txBody>
          <a:bodyPr lIns="0" tIns="0" rIns="0" bIns="0" anchor="ctr"/>
          <a:lstStyle/>
          <a:p>
            <a:pPr algn="ctr">
              <a:defRPr/>
            </a:pPr>
            <a:r>
              <a:rPr lang="zh-CN" altLang="en-US" sz="2000" dirty="0">
                <a:latin typeface="+mn-ea"/>
                <a:cs typeface="Arial"/>
              </a:rPr>
              <a:t>胆管内</a:t>
            </a:r>
            <a:endParaRPr lang="en-US" altLang="zh-CN" sz="2000" dirty="0">
              <a:latin typeface="+mn-ea"/>
              <a:cs typeface="Arial"/>
            </a:endParaRPr>
          </a:p>
          <a:p>
            <a:pPr algn="ctr">
              <a:defRPr/>
            </a:pPr>
            <a:r>
              <a:rPr lang="zh-CN" altLang="en-US" sz="2000" dirty="0">
                <a:latin typeface="+mn-ea"/>
                <a:cs typeface="Arial"/>
              </a:rPr>
              <a:t>压力</a:t>
            </a:r>
            <a:r>
              <a:rPr lang="en-US" altLang="zh-CN" sz="2000" dirty="0">
                <a:solidFill>
                  <a:srgbClr val="FFFFFF"/>
                </a:solidFill>
                <a:latin typeface="华文琥珀" pitchFamily="2" charset="-122"/>
                <a:ea typeface="华文琥珀" pitchFamily="2" charset="-122"/>
              </a:rPr>
              <a:t>↑</a:t>
            </a:r>
            <a:endParaRPr lang="zh-CN" altLang="en-US" sz="2000" dirty="0"/>
          </a:p>
        </p:txBody>
      </p:sp>
      <p:sp>
        <p:nvSpPr>
          <p:cNvPr id="10" name="圆角矩形 9"/>
          <p:cNvSpPr/>
          <p:nvPr/>
        </p:nvSpPr>
        <p:spPr>
          <a:xfrm>
            <a:off x="7985625" y="4317273"/>
            <a:ext cx="928687" cy="500063"/>
          </a:xfrm>
          <a:prstGeom prst="roundRect">
            <a:avLst/>
          </a:prstGeom>
          <a:solidFill>
            <a:srgbClr val="C00000"/>
          </a:solidFill>
        </p:spPr>
        <p:style>
          <a:lnRef idx="3">
            <a:schemeClr val="lt1"/>
          </a:lnRef>
          <a:fillRef idx="1">
            <a:schemeClr val="accent2"/>
          </a:fillRef>
          <a:effectRef idx="1">
            <a:schemeClr val="accent2"/>
          </a:effectRef>
          <a:fontRef idx="minor">
            <a:schemeClr val="lt1"/>
          </a:fontRef>
        </p:style>
        <p:txBody>
          <a:bodyPr lIns="0" tIns="0" rIns="0" bIns="0" anchor="ctr"/>
          <a:lstStyle/>
          <a:p>
            <a:pPr algn="ctr">
              <a:defRPr/>
            </a:pPr>
            <a:r>
              <a:rPr lang="zh-CN" altLang="en-US" sz="2400" dirty="0"/>
              <a:t>黄疸</a:t>
            </a:r>
          </a:p>
        </p:txBody>
      </p:sp>
      <p:cxnSp>
        <p:nvCxnSpPr>
          <p:cNvPr id="11" name="直接箭头连接符 10"/>
          <p:cNvCxnSpPr/>
          <p:nvPr/>
        </p:nvCxnSpPr>
        <p:spPr>
          <a:xfrm>
            <a:off x="3342187" y="3280636"/>
            <a:ext cx="500063" cy="1587"/>
          </a:xfrm>
          <a:prstGeom prst="straightConnector1">
            <a:avLst/>
          </a:prstGeom>
          <a:ln>
            <a:solidFill>
              <a:srgbClr val="1D1496"/>
            </a:solidFill>
            <a:headEnd type="none" w="med" len="med"/>
            <a:tailEnd type="triangle" w="med" len="med"/>
          </a:ln>
        </p:spPr>
        <p:style>
          <a:lnRef idx="2">
            <a:schemeClr val="accent4"/>
          </a:lnRef>
          <a:fillRef idx="0">
            <a:schemeClr val="accent4"/>
          </a:fillRef>
          <a:effectRef idx="1">
            <a:schemeClr val="accent4"/>
          </a:effectRef>
          <a:fontRef idx="minor">
            <a:schemeClr val="tx1"/>
          </a:fontRef>
        </p:style>
      </p:cxnSp>
      <p:sp>
        <p:nvSpPr>
          <p:cNvPr id="12" name="圆角矩形 11"/>
          <p:cNvSpPr/>
          <p:nvPr/>
        </p:nvSpPr>
        <p:spPr>
          <a:xfrm>
            <a:off x="5413869" y="2959950"/>
            <a:ext cx="785818" cy="642942"/>
          </a:xfrm>
          <a:prstGeom prst="roundRect">
            <a:avLst/>
          </a:prstGeom>
        </p:spPr>
        <p:style>
          <a:lnRef idx="0">
            <a:schemeClr val="dk1"/>
          </a:lnRef>
          <a:fillRef idx="3">
            <a:schemeClr val="dk1"/>
          </a:fillRef>
          <a:effectRef idx="3">
            <a:schemeClr val="dk1"/>
          </a:effectRef>
          <a:fontRef idx="minor">
            <a:schemeClr val="lt1"/>
          </a:fontRef>
        </p:style>
        <p:txBody>
          <a:bodyPr lIns="0" tIns="0" rIns="0" bIns="0" anchor="ctr"/>
          <a:lstStyle/>
          <a:p>
            <a:pPr algn="ctr">
              <a:defRPr/>
            </a:pPr>
            <a:r>
              <a:rPr lang="zh-CN" altLang="en-US" sz="2000" dirty="0"/>
              <a:t>胆管破裂</a:t>
            </a:r>
          </a:p>
        </p:txBody>
      </p:sp>
      <p:cxnSp>
        <p:nvCxnSpPr>
          <p:cNvPr id="13" name="直接箭头连接符 12"/>
          <p:cNvCxnSpPr/>
          <p:nvPr/>
        </p:nvCxnSpPr>
        <p:spPr>
          <a:xfrm>
            <a:off x="4913812" y="3280636"/>
            <a:ext cx="500063" cy="1587"/>
          </a:xfrm>
          <a:prstGeom prst="straightConnector1">
            <a:avLst/>
          </a:prstGeom>
          <a:ln>
            <a:solidFill>
              <a:srgbClr val="1D1496"/>
            </a:solidFill>
            <a:headEnd type="none" w="med" len="med"/>
            <a:tailEnd type="triangle" w="med" len="med"/>
          </a:ln>
        </p:spPr>
        <p:style>
          <a:lnRef idx="2">
            <a:schemeClr val="accent4"/>
          </a:lnRef>
          <a:fillRef idx="0">
            <a:schemeClr val="accent4"/>
          </a:fillRef>
          <a:effectRef idx="1">
            <a:schemeClr val="accent4"/>
          </a:effectRef>
          <a:fontRef idx="minor">
            <a:schemeClr val="tx1"/>
          </a:fontRef>
        </p:style>
      </p:cxnSp>
      <p:sp>
        <p:nvSpPr>
          <p:cNvPr id="21" name="圆角矩形 20"/>
          <p:cNvSpPr/>
          <p:nvPr/>
        </p:nvSpPr>
        <p:spPr>
          <a:xfrm>
            <a:off x="7914199" y="2959950"/>
            <a:ext cx="1071570" cy="642942"/>
          </a:xfrm>
          <a:prstGeom prst="roundRect">
            <a:avLst/>
          </a:prstGeom>
        </p:spPr>
        <p:style>
          <a:lnRef idx="0">
            <a:schemeClr val="dk1"/>
          </a:lnRef>
          <a:fillRef idx="3">
            <a:schemeClr val="dk1"/>
          </a:fillRef>
          <a:effectRef idx="3">
            <a:schemeClr val="dk1"/>
          </a:effectRef>
          <a:fontRef idx="minor">
            <a:schemeClr val="lt1"/>
          </a:fontRef>
        </p:style>
        <p:txBody>
          <a:bodyPr lIns="0" tIns="0" rIns="0" bIns="0" anchor="ctr"/>
          <a:lstStyle/>
          <a:p>
            <a:pPr algn="ctr">
              <a:defRPr/>
            </a:pPr>
            <a:r>
              <a:rPr lang="zh-CN" altLang="en-US" sz="2000" dirty="0"/>
              <a:t>血液中</a:t>
            </a:r>
            <a:r>
              <a:rPr lang="en-US" altLang="zh-CN" sz="2000" dirty="0"/>
              <a:t>CB↑</a:t>
            </a:r>
            <a:endParaRPr lang="zh-CN" altLang="en-US" sz="2000" dirty="0"/>
          </a:p>
        </p:txBody>
      </p:sp>
      <p:cxnSp>
        <p:nvCxnSpPr>
          <p:cNvPr id="24" name="直接箭头连接符 23"/>
          <p:cNvCxnSpPr/>
          <p:nvPr/>
        </p:nvCxnSpPr>
        <p:spPr>
          <a:xfrm>
            <a:off x="6199686" y="3280636"/>
            <a:ext cx="1714500" cy="1587"/>
          </a:xfrm>
          <a:prstGeom prst="straightConnector1">
            <a:avLst/>
          </a:prstGeom>
          <a:ln>
            <a:solidFill>
              <a:srgbClr val="1D1496"/>
            </a:solidFill>
            <a:headEnd type="none" w="med" len="med"/>
            <a:tailEnd type="triangle" w="med" len="med"/>
          </a:ln>
        </p:spPr>
        <p:style>
          <a:lnRef idx="2">
            <a:schemeClr val="accent4"/>
          </a:lnRef>
          <a:fillRef idx="0">
            <a:schemeClr val="accent4"/>
          </a:fillRef>
          <a:effectRef idx="1">
            <a:schemeClr val="accent4"/>
          </a:effectRef>
          <a:fontRef idx="minor">
            <a:schemeClr val="tx1"/>
          </a:fontRef>
        </p:style>
      </p:cxnSp>
      <p:sp>
        <p:nvSpPr>
          <p:cNvPr id="9237" name="TextBox 24"/>
          <p:cNvSpPr txBox="1">
            <a:spLocks noChangeArrowheads="1"/>
          </p:cNvSpPr>
          <p:nvPr/>
        </p:nvSpPr>
        <p:spPr bwMode="auto">
          <a:xfrm>
            <a:off x="6271124" y="3031397"/>
            <a:ext cx="1428750" cy="5540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7030A0"/>
                </a:solidFill>
                <a:latin typeface="华文楷体" panose="02010600040101010101" pitchFamily="2" charset="-122"/>
                <a:ea typeface="华文楷体" panose="02010600040101010101" pitchFamily="2" charset="-122"/>
              </a:rPr>
              <a:t>胆汁中的胆红素返流入血</a:t>
            </a:r>
          </a:p>
        </p:txBody>
      </p:sp>
      <p:cxnSp>
        <p:nvCxnSpPr>
          <p:cNvPr id="27" name="直接箭头连接符 26"/>
          <p:cNvCxnSpPr>
            <a:endCxn id="10" idx="0"/>
          </p:cNvCxnSpPr>
          <p:nvPr/>
        </p:nvCxnSpPr>
        <p:spPr>
          <a:xfrm rot="5400000">
            <a:off x="8091987" y="3960086"/>
            <a:ext cx="715963" cy="1587"/>
          </a:xfrm>
          <a:prstGeom prst="straightConnector1">
            <a:avLst/>
          </a:prstGeom>
          <a:ln>
            <a:solidFill>
              <a:srgbClr val="1D1496"/>
            </a:solidFill>
            <a:headEnd type="none" w="med" len="med"/>
            <a:tailEnd type="triangle" w="med" len="med"/>
          </a:ln>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 xmlns:p14="http://schemas.microsoft.com/office/powerpoint/2010/main" val="1877439022"/>
      </p:ext>
    </p:extLst>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1"/>
          <p:cNvSpPr>
            <a:spLocks noGrp="1"/>
          </p:cNvSpPr>
          <p:nvPr>
            <p:ph type="title"/>
          </p:nvPr>
        </p:nvSpPr>
        <p:spPr/>
        <p:txBody>
          <a:bodyPr/>
          <a:lstStyle/>
          <a:p>
            <a:r>
              <a:rPr lang="zh-CN" altLang="en-US" b="1" smtClean="0">
                <a:ea typeface="宋体" panose="02010600030101010101" pitchFamily="2" charset="-122"/>
              </a:rPr>
              <a:t>四、</a:t>
            </a:r>
            <a:r>
              <a:rPr lang="zh-CN" altLang="zh-CN" b="1" smtClean="0">
                <a:ea typeface="宋体" panose="02010600030101010101" pitchFamily="2" charset="-122"/>
              </a:rPr>
              <a:t>临床表现</a:t>
            </a:r>
            <a:endParaRPr lang="zh-CN" altLang="en-US" smtClean="0">
              <a:ea typeface="宋体" panose="02010600030101010101" pitchFamily="2" charset="-122"/>
            </a:endParaRPr>
          </a:p>
        </p:txBody>
      </p:sp>
      <p:sp>
        <p:nvSpPr>
          <p:cNvPr id="10243" name="内容占位符 2"/>
          <p:cNvSpPr>
            <a:spLocks noGrp="1"/>
          </p:cNvSpPr>
          <p:nvPr>
            <p:ph idx="1"/>
          </p:nvPr>
        </p:nvSpPr>
        <p:spPr>
          <a:xfrm>
            <a:off x="555714" y="1176067"/>
            <a:ext cx="9816193" cy="5500687"/>
          </a:xfrm>
        </p:spPr>
        <p:txBody>
          <a:bodyPr/>
          <a:lstStyle/>
          <a:p>
            <a:pPr>
              <a:spcBef>
                <a:spcPts val="600"/>
              </a:spcBef>
              <a:buNone/>
            </a:pPr>
            <a:r>
              <a:rPr lang="zh-CN" altLang="en-US" sz="2400" dirty="0" smtClean="0">
                <a:solidFill>
                  <a:srgbClr val="C00000"/>
                </a:solidFill>
                <a:latin typeface="华文楷体" panose="02010600040101010101" pitchFamily="2" charset="-122"/>
                <a:ea typeface="华文楷体" panose="02010600040101010101" pitchFamily="2" charset="-122"/>
              </a:rPr>
              <a:t>（一）溶血性</a:t>
            </a:r>
            <a:r>
              <a:rPr lang="zh-CN" altLang="en-US" sz="2400" dirty="0">
                <a:solidFill>
                  <a:srgbClr val="C00000"/>
                </a:solidFill>
                <a:latin typeface="华文楷体" panose="02010600040101010101" pitchFamily="2" charset="-122"/>
                <a:ea typeface="华文楷体" panose="02010600040101010101" pitchFamily="2" charset="-122"/>
              </a:rPr>
              <a:t>黄疸</a:t>
            </a:r>
          </a:p>
          <a:p>
            <a:pPr lvl="1">
              <a:spcBef>
                <a:spcPts val="600"/>
              </a:spcBef>
              <a:buClr>
                <a:schemeClr val="tx1"/>
              </a:buClr>
              <a:buSzPct val="50000"/>
              <a:buFont typeface="Wingdings" panose="05000000000000000000" pitchFamily="2" charset="2"/>
              <a:buChar char="n"/>
            </a:pPr>
            <a:r>
              <a:rPr lang="en-US" altLang="zh-CN" sz="2400" dirty="0" err="1" smtClean="0"/>
              <a:t>皮肤颜色</a:t>
            </a:r>
            <a:endParaRPr lang="en-US" altLang="zh-CN" sz="2400" dirty="0" smtClean="0"/>
          </a:p>
          <a:p>
            <a:pPr lvl="2">
              <a:spcBef>
                <a:spcPts val="600"/>
              </a:spcBef>
            </a:pPr>
            <a:r>
              <a:rPr lang="zh-CN" altLang="en-US" sz="2400" dirty="0"/>
              <a:t>黄疸较轻，皮肤呈浅柠檬黄色</a:t>
            </a:r>
            <a:endParaRPr lang="en-US" altLang="zh-CN" sz="2400" dirty="0"/>
          </a:p>
          <a:p>
            <a:pPr lvl="1">
              <a:spcBef>
                <a:spcPts val="600"/>
              </a:spcBef>
              <a:buClr>
                <a:schemeClr val="tx1"/>
              </a:buClr>
              <a:buSzPct val="50000"/>
              <a:buFont typeface="Wingdings" panose="05000000000000000000" pitchFamily="2" charset="2"/>
              <a:buChar char="n"/>
            </a:pPr>
            <a:r>
              <a:rPr lang="en-US" altLang="zh-CN" sz="2400" dirty="0" err="1" smtClean="0"/>
              <a:t>其他症状</a:t>
            </a:r>
            <a:endParaRPr lang="en-US" altLang="zh-CN" sz="2400" dirty="0" smtClean="0"/>
          </a:p>
          <a:p>
            <a:pPr lvl="2">
              <a:spcBef>
                <a:spcPts val="600"/>
              </a:spcBef>
            </a:pPr>
            <a:r>
              <a:rPr lang="zh-CN" altLang="en-US" sz="2400" dirty="0"/>
              <a:t>急性溶血时可有发热、寒战、头痛、腰背痛等</a:t>
            </a:r>
            <a:endParaRPr lang="en-US" altLang="zh-CN" sz="2400" dirty="0"/>
          </a:p>
          <a:p>
            <a:pPr lvl="2">
              <a:spcBef>
                <a:spcPts val="600"/>
              </a:spcBef>
            </a:pPr>
            <a:r>
              <a:rPr lang="zh-CN" altLang="en-US" sz="2400" dirty="0"/>
              <a:t>有不同程度的贫血和血红蛋白尿</a:t>
            </a:r>
            <a:endParaRPr lang="en-US" altLang="zh-CN" sz="2400" dirty="0"/>
          </a:p>
          <a:p>
            <a:pPr lvl="2">
              <a:spcBef>
                <a:spcPts val="600"/>
              </a:spcBef>
            </a:pPr>
            <a:r>
              <a:rPr lang="zh-CN" altLang="en-US" sz="2400" dirty="0"/>
              <a:t>严重者可发生急性</a:t>
            </a:r>
            <a:r>
              <a:rPr lang="zh-CN" altLang="en-US" sz="2400" dirty="0" smtClean="0"/>
              <a:t>肾衰竭</a:t>
            </a:r>
            <a:endParaRPr lang="en-US" altLang="zh-CN" sz="2400" dirty="0"/>
          </a:p>
          <a:p>
            <a:pPr>
              <a:spcBef>
                <a:spcPts val="600"/>
              </a:spcBef>
              <a:buNone/>
            </a:pPr>
            <a:r>
              <a:rPr lang="zh-CN" altLang="en-US" sz="2400" dirty="0" smtClean="0">
                <a:solidFill>
                  <a:srgbClr val="C00000"/>
                </a:solidFill>
                <a:latin typeface="华文楷体" panose="02010600040101010101" pitchFamily="2" charset="-122"/>
                <a:ea typeface="华文楷体" panose="02010600040101010101" pitchFamily="2" charset="-122"/>
              </a:rPr>
              <a:t>（二）肝细胞</a:t>
            </a:r>
            <a:r>
              <a:rPr lang="zh-CN" altLang="en-US" sz="2400" dirty="0">
                <a:solidFill>
                  <a:srgbClr val="C00000"/>
                </a:solidFill>
                <a:latin typeface="华文楷体" panose="02010600040101010101" pitchFamily="2" charset="-122"/>
                <a:ea typeface="华文楷体" panose="02010600040101010101" pitchFamily="2" charset="-122"/>
              </a:rPr>
              <a:t>性黄疸</a:t>
            </a:r>
          </a:p>
          <a:p>
            <a:pPr lvl="1">
              <a:spcBef>
                <a:spcPts val="600"/>
              </a:spcBef>
              <a:buClr>
                <a:schemeClr val="tx1"/>
              </a:buClr>
              <a:buSzPct val="50000"/>
              <a:buFont typeface="Wingdings" panose="05000000000000000000" pitchFamily="2" charset="2"/>
              <a:buChar char="n"/>
            </a:pPr>
            <a:r>
              <a:rPr lang="en-US" altLang="zh-CN" sz="2400" dirty="0" err="1" smtClean="0"/>
              <a:t>皮肤颜色</a:t>
            </a:r>
            <a:endParaRPr lang="en-US" altLang="zh-CN" sz="2400" dirty="0" smtClean="0"/>
          </a:p>
          <a:p>
            <a:pPr lvl="2">
              <a:spcBef>
                <a:spcPts val="600"/>
              </a:spcBef>
            </a:pPr>
            <a:r>
              <a:rPr lang="zh-CN" altLang="en-US" sz="2400" dirty="0"/>
              <a:t>皮肤、黏膜呈浅黄至深黄色，伴有皮肤瘙痒。</a:t>
            </a:r>
            <a:endParaRPr lang="en-US" altLang="zh-CN" sz="2400" dirty="0"/>
          </a:p>
          <a:p>
            <a:pPr lvl="1">
              <a:spcBef>
                <a:spcPts val="600"/>
              </a:spcBef>
              <a:buClr>
                <a:schemeClr val="tx1"/>
              </a:buClr>
              <a:buSzPct val="50000"/>
              <a:buFont typeface="Wingdings" panose="05000000000000000000" pitchFamily="2" charset="2"/>
              <a:buChar char="n"/>
            </a:pPr>
            <a:r>
              <a:rPr lang="zh-CN" altLang="en-US" sz="2400" dirty="0" smtClean="0"/>
              <a:t>有肝原发病表现</a:t>
            </a:r>
          </a:p>
          <a:p>
            <a:pPr>
              <a:spcBef>
                <a:spcPts val="600"/>
              </a:spcBef>
            </a:pPr>
            <a:endParaRPr lang="zh-CN" altLang="en-US" sz="2800" dirty="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72864873"/>
      </p:ext>
    </p:extLst>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
          <p:cNvSpPr>
            <a:spLocks noGrp="1"/>
          </p:cNvSpPr>
          <p:nvPr>
            <p:ph type="title"/>
          </p:nvPr>
        </p:nvSpPr>
        <p:spPr/>
        <p:txBody>
          <a:bodyPr/>
          <a:lstStyle/>
          <a:p>
            <a:r>
              <a:rPr lang="zh-CN" altLang="en-US" b="1" smtClean="0">
                <a:ea typeface="宋体" panose="02010600030101010101" pitchFamily="2" charset="-122"/>
              </a:rPr>
              <a:t>四、</a:t>
            </a:r>
            <a:r>
              <a:rPr lang="zh-CN" altLang="zh-CN" b="1" smtClean="0">
                <a:ea typeface="宋体" panose="02010600030101010101" pitchFamily="2" charset="-122"/>
              </a:rPr>
              <a:t>临床表现</a:t>
            </a:r>
            <a:endParaRPr lang="zh-CN" altLang="en-US" smtClean="0">
              <a:ea typeface="宋体" panose="02010600030101010101" pitchFamily="2" charset="-122"/>
            </a:endParaRPr>
          </a:p>
        </p:txBody>
      </p:sp>
      <p:sp>
        <p:nvSpPr>
          <p:cNvPr id="11267" name="内容占位符 2"/>
          <p:cNvSpPr>
            <a:spLocks noGrp="1"/>
          </p:cNvSpPr>
          <p:nvPr>
            <p:ph idx="1"/>
          </p:nvPr>
        </p:nvSpPr>
        <p:spPr>
          <a:xfrm>
            <a:off x="661851" y="1371192"/>
            <a:ext cx="8896350" cy="5643562"/>
          </a:xfrm>
        </p:spPr>
        <p:txBody>
          <a:bodyPr/>
          <a:lstStyle/>
          <a:p>
            <a:pPr>
              <a:buFont typeface="Wingdings" panose="05000000000000000000" pitchFamily="2" charset="2"/>
              <a:buNone/>
            </a:pPr>
            <a:r>
              <a:rPr lang="zh-CN" altLang="en-US" sz="2800" dirty="0" smtClean="0">
                <a:solidFill>
                  <a:srgbClr val="C00000"/>
                </a:solidFill>
                <a:latin typeface="华文楷体" panose="02010600040101010101" pitchFamily="2" charset="-122"/>
                <a:ea typeface="华文楷体" panose="02010600040101010101" pitchFamily="2" charset="-122"/>
              </a:rPr>
              <a:t>（三）胆汁</a:t>
            </a:r>
            <a:r>
              <a:rPr lang="zh-CN" altLang="en-US" sz="2800" dirty="0">
                <a:solidFill>
                  <a:srgbClr val="C00000"/>
                </a:solidFill>
                <a:latin typeface="华文楷体" panose="02010600040101010101" pitchFamily="2" charset="-122"/>
                <a:ea typeface="华文楷体" panose="02010600040101010101" pitchFamily="2" charset="-122"/>
              </a:rPr>
              <a:t>淤滞性黄疸</a:t>
            </a:r>
          </a:p>
          <a:p>
            <a:pPr lvl="1">
              <a:buClr>
                <a:schemeClr val="tx1"/>
              </a:buClr>
              <a:buSzPct val="50000"/>
              <a:buFont typeface="Wingdings" panose="05000000000000000000" pitchFamily="2" charset="2"/>
              <a:buChar char="n"/>
            </a:pPr>
            <a:r>
              <a:rPr lang="zh-CN" altLang="en-US" dirty="0" smtClean="0"/>
              <a:t>皮肤、尿色、粪便颜色改变</a:t>
            </a:r>
            <a:endParaRPr lang="en-US" altLang="zh-CN" dirty="0" smtClean="0"/>
          </a:p>
          <a:p>
            <a:pPr lvl="2"/>
            <a:r>
              <a:rPr lang="zh-CN" altLang="en-US" sz="2800" dirty="0"/>
              <a:t>黄疸多较严重，皮肤呈暗黄色</a:t>
            </a:r>
            <a:endParaRPr lang="en-US" altLang="zh-CN" sz="2800" dirty="0"/>
          </a:p>
          <a:p>
            <a:pPr lvl="2"/>
            <a:r>
              <a:rPr lang="zh-CN" altLang="en-US" sz="2800" dirty="0"/>
              <a:t>胆道完全梗阻者</a:t>
            </a:r>
            <a:endParaRPr lang="en-US" altLang="zh-CN" sz="2800" dirty="0"/>
          </a:p>
          <a:p>
            <a:pPr lvl="3"/>
            <a:r>
              <a:rPr lang="zh-CN" altLang="en-US" sz="2800" dirty="0"/>
              <a:t>皮肤可呈黄绿或绿褐色，并伴有皮肤瘙痒</a:t>
            </a:r>
            <a:endParaRPr lang="en-US" altLang="zh-CN" sz="2800" dirty="0"/>
          </a:p>
          <a:p>
            <a:pPr lvl="3"/>
            <a:r>
              <a:rPr lang="zh-CN" altLang="en-US" sz="2800" dirty="0"/>
              <a:t>心动过缓</a:t>
            </a:r>
            <a:endParaRPr lang="en-US" altLang="zh-CN" sz="2800" dirty="0"/>
          </a:p>
          <a:p>
            <a:pPr lvl="3"/>
            <a:r>
              <a:rPr lang="zh-CN" altLang="en-US" sz="2800" dirty="0"/>
              <a:t>尿色加深如浓茶，粪便呈白陶土色</a:t>
            </a:r>
            <a:endParaRPr lang="en-US" altLang="zh-CN" sz="2800" dirty="0"/>
          </a:p>
          <a:p>
            <a:pPr lvl="1">
              <a:buClr>
                <a:schemeClr val="tx1"/>
              </a:buClr>
              <a:buSzPct val="50000"/>
              <a:buFont typeface="Wingdings" panose="05000000000000000000" pitchFamily="2" charset="2"/>
              <a:buChar char="n"/>
            </a:pPr>
            <a:r>
              <a:rPr lang="zh-CN" altLang="en-US" dirty="0" smtClean="0"/>
              <a:t>腹胀、消化不良</a:t>
            </a:r>
            <a:endParaRPr lang="en-US" altLang="zh-CN" dirty="0" smtClean="0"/>
          </a:p>
          <a:p>
            <a:pPr lvl="1">
              <a:buClr>
                <a:schemeClr val="tx1"/>
              </a:buClr>
              <a:buSzPct val="50000"/>
              <a:buFont typeface="Wingdings" panose="05000000000000000000" pitchFamily="2" charset="2"/>
              <a:buChar char="n"/>
            </a:pPr>
            <a:r>
              <a:rPr lang="zh-CN" altLang="en-US" dirty="0" smtClean="0"/>
              <a:t>出血倾向</a:t>
            </a:r>
            <a:endParaRPr lang="en-US" altLang="zh-CN" dirty="0" smtClean="0"/>
          </a:p>
          <a:p>
            <a:endParaRPr lang="zh-CN" altLang="en-US" sz="2800" dirty="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028907875"/>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1"/>
          <p:cNvSpPr>
            <a:spLocks noGrp="1"/>
          </p:cNvSpPr>
          <p:nvPr>
            <p:ph type="title"/>
          </p:nvPr>
        </p:nvSpPr>
        <p:spPr/>
        <p:txBody>
          <a:bodyPr/>
          <a:lstStyle/>
          <a:p>
            <a:r>
              <a:rPr lang="zh-CN" altLang="en-US" b="1" smtClean="0">
                <a:ea typeface="宋体" panose="02010600030101010101" pitchFamily="2" charset="-122"/>
              </a:rPr>
              <a:t>五</a:t>
            </a:r>
            <a:r>
              <a:rPr lang="zh-CN" altLang="en-US" smtClean="0">
                <a:ea typeface="宋体" panose="02010600030101010101" pitchFamily="2" charset="-122"/>
              </a:rPr>
              <a:t>、</a:t>
            </a:r>
            <a:r>
              <a:rPr lang="zh-CN" altLang="en-US" b="1" smtClean="0">
                <a:ea typeface="宋体" panose="02010600030101010101" pitchFamily="2" charset="-122"/>
              </a:rPr>
              <a:t>伴随症状</a:t>
            </a:r>
            <a:endParaRPr lang="zh-CN" altLang="en-US" smtClean="0">
              <a:ea typeface="宋体" panose="02010600030101010101" pitchFamily="2" charset="-122"/>
            </a:endParaRPr>
          </a:p>
        </p:txBody>
      </p:sp>
      <p:sp>
        <p:nvSpPr>
          <p:cNvPr id="12291" name="内容占位符 2"/>
          <p:cNvSpPr>
            <a:spLocks noGrp="1"/>
          </p:cNvSpPr>
          <p:nvPr>
            <p:ph idx="1"/>
          </p:nvPr>
        </p:nvSpPr>
        <p:spPr>
          <a:xfrm>
            <a:off x="947601" y="1606324"/>
            <a:ext cx="8610600" cy="3266122"/>
          </a:xfrm>
        </p:spPr>
        <p:txBody>
          <a:bodyPr/>
          <a:lstStyle/>
          <a:p>
            <a:pPr>
              <a:buFont typeface="Wingdings" panose="05000000000000000000" pitchFamily="2" charset="2"/>
              <a:buNone/>
            </a:pPr>
            <a:r>
              <a:rPr lang="en-US" altLang="zh-CN" sz="3200" dirty="0">
                <a:solidFill>
                  <a:srgbClr val="692AA2"/>
                </a:solidFill>
                <a:latin typeface="华文楷体" panose="02010600040101010101" pitchFamily="2" charset="-122"/>
                <a:ea typeface="华文楷体" panose="02010600040101010101" pitchFamily="2" charset="-122"/>
              </a:rPr>
              <a:t>1.</a:t>
            </a:r>
            <a:r>
              <a:rPr lang="zh-CN" altLang="en-US" sz="3200" dirty="0">
                <a:solidFill>
                  <a:srgbClr val="692AA2"/>
                </a:solidFill>
                <a:latin typeface="华文楷体" panose="02010600040101010101" pitchFamily="2" charset="-122"/>
                <a:ea typeface="华文楷体" panose="02010600040101010101" pitchFamily="2" charset="-122"/>
              </a:rPr>
              <a:t>黄疸伴</a:t>
            </a:r>
            <a:r>
              <a:rPr lang="zh-CN" altLang="en-US" sz="3200" dirty="0">
                <a:solidFill>
                  <a:srgbClr val="C00000"/>
                </a:solidFill>
                <a:latin typeface="华文楷体" panose="02010600040101010101" pitchFamily="2" charset="-122"/>
                <a:ea typeface="华文楷体" panose="02010600040101010101" pitchFamily="2" charset="-122"/>
              </a:rPr>
              <a:t>发热</a:t>
            </a:r>
          </a:p>
          <a:p>
            <a:pPr>
              <a:buFont typeface="Wingdings" panose="05000000000000000000" pitchFamily="2" charset="2"/>
              <a:buNone/>
            </a:pPr>
            <a:r>
              <a:rPr lang="en-US" altLang="zh-CN" sz="3200" dirty="0">
                <a:solidFill>
                  <a:srgbClr val="692AA2"/>
                </a:solidFill>
                <a:latin typeface="华文楷体" panose="02010600040101010101" pitchFamily="2" charset="-122"/>
                <a:ea typeface="华文楷体" panose="02010600040101010101" pitchFamily="2" charset="-122"/>
              </a:rPr>
              <a:t>2.</a:t>
            </a:r>
            <a:r>
              <a:rPr lang="zh-CN" altLang="en-US" sz="3200" dirty="0">
                <a:solidFill>
                  <a:srgbClr val="692AA2"/>
                </a:solidFill>
                <a:latin typeface="华文楷体" panose="02010600040101010101" pitchFamily="2" charset="-122"/>
                <a:ea typeface="华文楷体" panose="02010600040101010101" pitchFamily="2" charset="-122"/>
              </a:rPr>
              <a:t>黄疸伴</a:t>
            </a:r>
            <a:r>
              <a:rPr lang="zh-CN" altLang="en-US" sz="3200" dirty="0">
                <a:solidFill>
                  <a:srgbClr val="C00000"/>
                </a:solidFill>
                <a:latin typeface="华文楷体" panose="02010600040101010101" pitchFamily="2" charset="-122"/>
                <a:ea typeface="华文楷体" panose="02010600040101010101" pitchFamily="2" charset="-122"/>
              </a:rPr>
              <a:t>右上腹痛</a:t>
            </a:r>
          </a:p>
          <a:p>
            <a:pPr>
              <a:buFont typeface="Wingdings" panose="05000000000000000000" pitchFamily="2" charset="2"/>
              <a:buNone/>
            </a:pPr>
            <a:r>
              <a:rPr lang="en-US" altLang="zh-CN" sz="3200" dirty="0">
                <a:solidFill>
                  <a:srgbClr val="692AA2"/>
                </a:solidFill>
                <a:latin typeface="华文楷体" panose="02010600040101010101" pitchFamily="2" charset="-122"/>
                <a:ea typeface="华文楷体" panose="02010600040101010101" pitchFamily="2" charset="-122"/>
              </a:rPr>
              <a:t>3.</a:t>
            </a:r>
            <a:r>
              <a:rPr lang="zh-CN" altLang="en-US" sz="3200" dirty="0">
                <a:solidFill>
                  <a:srgbClr val="692AA2"/>
                </a:solidFill>
                <a:latin typeface="华文楷体" panose="02010600040101010101" pitchFamily="2" charset="-122"/>
                <a:ea typeface="华文楷体" panose="02010600040101010101" pitchFamily="2" charset="-122"/>
              </a:rPr>
              <a:t>黄疸伴</a:t>
            </a:r>
            <a:r>
              <a:rPr lang="zh-CN" altLang="en-US" sz="3200" dirty="0" smtClean="0">
                <a:solidFill>
                  <a:srgbClr val="C00000"/>
                </a:solidFill>
                <a:latin typeface="华文楷体" panose="02010600040101010101" pitchFamily="2" charset="-122"/>
                <a:ea typeface="华文楷体" panose="02010600040101010101" pitchFamily="2" charset="-122"/>
              </a:rPr>
              <a:t>肝大</a:t>
            </a:r>
            <a:endParaRPr lang="en-US" altLang="zh-CN" sz="3200" dirty="0">
              <a:solidFill>
                <a:srgbClr val="C00000"/>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en-US" altLang="zh-CN" sz="3200" dirty="0">
                <a:solidFill>
                  <a:srgbClr val="692AA2"/>
                </a:solidFill>
                <a:latin typeface="华文楷体" panose="02010600040101010101" pitchFamily="2" charset="-122"/>
                <a:ea typeface="华文楷体" panose="02010600040101010101" pitchFamily="2" charset="-122"/>
              </a:rPr>
              <a:t>4.</a:t>
            </a:r>
            <a:r>
              <a:rPr lang="zh-CN" altLang="en-US" sz="3200" dirty="0">
                <a:solidFill>
                  <a:srgbClr val="692AA2"/>
                </a:solidFill>
                <a:latin typeface="华文楷体" panose="02010600040101010101" pitchFamily="2" charset="-122"/>
                <a:ea typeface="华文楷体" panose="02010600040101010101" pitchFamily="2" charset="-122"/>
              </a:rPr>
              <a:t>黄疸伴</a:t>
            </a:r>
            <a:r>
              <a:rPr lang="zh-CN" altLang="en-US" sz="3200" dirty="0" smtClean="0">
                <a:solidFill>
                  <a:srgbClr val="C00000"/>
                </a:solidFill>
                <a:latin typeface="华文楷体" panose="02010600040101010101" pitchFamily="2" charset="-122"/>
                <a:ea typeface="华文楷体" panose="02010600040101010101" pitchFamily="2" charset="-122"/>
              </a:rPr>
              <a:t>脾大</a:t>
            </a:r>
            <a:endParaRPr lang="zh-CN" altLang="en-US" sz="3200" dirty="0">
              <a:solidFill>
                <a:srgbClr val="C00000"/>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en-US" altLang="zh-CN" sz="3200" dirty="0">
                <a:solidFill>
                  <a:srgbClr val="692AA2"/>
                </a:solidFill>
                <a:latin typeface="华文楷体" panose="02010600040101010101" pitchFamily="2" charset="-122"/>
                <a:ea typeface="华文楷体" panose="02010600040101010101" pitchFamily="2" charset="-122"/>
              </a:rPr>
              <a:t>5.</a:t>
            </a:r>
            <a:r>
              <a:rPr lang="zh-CN" altLang="en-US" sz="3200" dirty="0">
                <a:solidFill>
                  <a:srgbClr val="692AA2"/>
                </a:solidFill>
                <a:latin typeface="华文楷体" panose="02010600040101010101" pitchFamily="2" charset="-122"/>
                <a:ea typeface="华文楷体" panose="02010600040101010101" pitchFamily="2" charset="-122"/>
              </a:rPr>
              <a:t>黄疸伴</a:t>
            </a:r>
            <a:r>
              <a:rPr lang="zh-CN" altLang="en-US" sz="3200" dirty="0">
                <a:solidFill>
                  <a:srgbClr val="C00000"/>
                </a:solidFill>
                <a:latin typeface="华文楷体" panose="02010600040101010101" pitchFamily="2" charset="-122"/>
                <a:ea typeface="华文楷体" panose="02010600040101010101" pitchFamily="2" charset="-122"/>
              </a:rPr>
              <a:t>胆囊肿大</a:t>
            </a:r>
          </a:p>
          <a:p>
            <a:endParaRPr lang="zh-CN" altLang="en-US" sz="3200" b="1" dirty="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108315406"/>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
          <p:cNvSpPr>
            <a:spLocks noGrp="1"/>
          </p:cNvSpPr>
          <p:nvPr>
            <p:ph type="title"/>
          </p:nvPr>
        </p:nvSpPr>
        <p:spPr/>
        <p:txBody>
          <a:bodyPr/>
          <a:lstStyle/>
          <a:p>
            <a:r>
              <a:rPr lang="zh-CN" altLang="en-US" smtClean="0">
                <a:ea typeface="宋体" panose="02010600030101010101" pitchFamily="2" charset="-122"/>
              </a:rPr>
              <a:t>六、</a:t>
            </a:r>
            <a:r>
              <a:rPr lang="zh-CN" altLang="en-US" b="1" smtClean="0">
                <a:ea typeface="宋体" panose="02010600030101010101" pitchFamily="2" charset="-122"/>
              </a:rPr>
              <a:t>身心反应</a:t>
            </a:r>
            <a:endParaRPr lang="zh-CN" altLang="en-US" smtClean="0">
              <a:ea typeface="宋体" panose="02010600030101010101" pitchFamily="2" charset="-122"/>
            </a:endParaRPr>
          </a:p>
        </p:txBody>
      </p:sp>
      <p:sp>
        <p:nvSpPr>
          <p:cNvPr id="13315" name="内容占位符 2"/>
          <p:cNvSpPr>
            <a:spLocks noGrp="1"/>
          </p:cNvSpPr>
          <p:nvPr>
            <p:ph idx="1"/>
          </p:nvPr>
        </p:nvSpPr>
        <p:spPr>
          <a:xfrm>
            <a:off x="960665" y="1358130"/>
            <a:ext cx="9999435" cy="4876800"/>
          </a:xfrm>
        </p:spPr>
        <p:txBody>
          <a:bodyPr/>
          <a:lstStyle/>
          <a:p>
            <a:pPr marL="0" indent="0">
              <a:buNone/>
            </a:pPr>
            <a:r>
              <a:rPr lang="en-US" altLang="zh-CN" sz="3200" dirty="0">
                <a:solidFill>
                  <a:srgbClr val="C00000"/>
                </a:solidFill>
                <a:latin typeface="华文楷体" panose="02010600040101010101" pitchFamily="2" charset="-122"/>
                <a:ea typeface="华文楷体" panose="02010600040101010101" pitchFamily="2" charset="-122"/>
              </a:rPr>
              <a:t>1.</a:t>
            </a:r>
            <a:r>
              <a:rPr lang="zh-CN" altLang="en-US" sz="3200" dirty="0">
                <a:solidFill>
                  <a:srgbClr val="C00000"/>
                </a:solidFill>
                <a:latin typeface="华文楷体" panose="02010600040101010101" pitchFamily="2" charset="-122"/>
                <a:ea typeface="华文楷体" panose="02010600040101010101" pitchFamily="2" charset="-122"/>
              </a:rPr>
              <a:t>皮肤瘙痒</a:t>
            </a:r>
            <a:endParaRPr lang="en-US" altLang="zh-CN" sz="3200" dirty="0">
              <a:solidFill>
                <a:srgbClr val="C00000"/>
              </a:solidFill>
              <a:latin typeface="华文楷体" panose="02010600040101010101" pitchFamily="2" charset="-122"/>
              <a:ea typeface="华文楷体" panose="02010600040101010101" pitchFamily="2" charset="-122"/>
            </a:endParaRPr>
          </a:p>
          <a:p>
            <a:pPr marL="857250" lvl="1" indent="-457200"/>
            <a:r>
              <a:rPr lang="zh-CN" altLang="en-US" sz="3200" dirty="0"/>
              <a:t>由于皮肤瘙痒影响睡眠及休息　</a:t>
            </a:r>
          </a:p>
          <a:p>
            <a:pPr marL="0" indent="0">
              <a:buNone/>
            </a:pPr>
            <a:r>
              <a:rPr lang="en-US" altLang="zh-CN" sz="3200" dirty="0">
                <a:solidFill>
                  <a:srgbClr val="C00000"/>
                </a:solidFill>
                <a:latin typeface="华文楷体" panose="02010600040101010101" pitchFamily="2" charset="-122"/>
                <a:ea typeface="华文楷体" panose="02010600040101010101" pitchFamily="2" charset="-122"/>
              </a:rPr>
              <a:t>2.</a:t>
            </a:r>
            <a:r>
              <a:rPr lang="zh-CN" altLang="en-US" sz="3200" dirty="0">
                <a:solidFill>
                  <a:srgbClr val="C00000"/>
                </a:solidFill>
                <a:latin typeface="华文楷体" panose="02010600040101010101" pitchFamily="2" charset="-122"/>
                <a:ea typeface="华文楷体" panose="02010600040101010101" pitchFamily="2" charset="-122"/>
              </a:rPr>
              <a:t>形象改变　</a:t>
            </a:r>
          </a:p>
          <a:p>
            <a:pPr marL="857250" lvl="1" indent="-457200"/>
            <a:r>
              <a:rPr lang="zh-CN" altLang="en-US" sz="3200" dirty="0"/>
              <a:t>皮肤、巩膜黄染可</a:t>
            </a:r>
            <a:r>
              <a:rPr lang="zh-CN" altLang="en-US" sz="3200" dirty="0" smtClean="0"/>
              <a:t>引起患者的</a:t>
            </a:r>
            <a:r>
              <a:rPr lang="zh-CN" altLang="en-US" sz="3200" dirty="0"/>
              <a:t>形象改变，</a:t>
            </a:r>
            <a:r>
              <a:rPr lang="zh-CN" altLang="en-US" sz="3200" dirty="0" smtClean="0"/>
              <a:t>使患者产生</a:t>
            </a:r>
            <a:r>
              <a:rPr lang="zh-CN" altLang="en-US" sz="3200" dirty="0"/>
              <a:t>自卑感</a:t>
            </a:r>
            <a:endParaRPr lang="en-US" altLang="zh-CN" sz="3200" dirty="0"/>
          </a:p>
          <a:p>
            <a:pPr marL="0" indent="0">
              <a:buNone/>
            </a:pPr>
            <a:r>
              <a:rPr lang="en-US" altLang="zh-CN" sz="3200" dirty="0">
                <a:solidFill>
                  <a:srgbClr val="C00000"/>
                </a:solidFill>
                <a:latin typeface="华文楷体" panose="02010600040101010101" pitchFamily="2" charset="-122"/>
                <a:ea typeface="华文楷体" panose="02010600040101010101" pitchFamily="2" charset="-122"/>
              </a:rPr>
              <a:t>3.</a:t>
            </a:r>
            <a:r>
              <a:rPr lang="zh-CN" altLang="en-US" sz="3200" dirty="0">
                <a:solidFill>
                  <a:srgbClr val="C00000"/>
                </a:solidFill>
                <a:latin typeface="华文楷体" panose="02010600040101010101" pitchFamily="2" charset="-122"/>
                <a:ea typeface="华文楷体" panose="02010600040101010101" pitchFamily="2" charset="-122"/>
              </a:rPr>
              <a:t>心理反应</a:t>
            </a:r>
            <a:endParaRPr lang="en-US" altLang="zh-CN" sz="3200" dirty="0">
              <a:solidFill>
                <a:srgbClr val="C00000"/>
              </a:solidFill>
              <a:latin typeface="华文楷体" panose="02010600040101010101" pitchFamily="2" charset="-122"/>
              <a:ea typeface="华文楷体" panose="02010600040101010101" pitchFamily="2" charset="-122"/>
            </a:endParaRPr>
          </a:p>
          <a:p>
            <a:pPr marL="857250" lvl="1" indent="-457200"/>
            <a:r>
              <a:rPr lang="zh-CN" altLang="en-US" sz="3200" dirty="0"/>
              <a:t>黄疸病因不明确或面临各种检查可</a:t>
            </a:r>
            <a:r>
              <a:rPr lang="zh-CN" altLang="en-US" sz="3200" dirty="0" smtClean="0"/>
              <a:t>引起患者焦虑</a:t>
            </a:r>
            <a:r>
              <a:rPr lang="zh-CN" altLang="en-US" sz="3200" dirty="0"/>
              <a:t>、恐惧等情绪反应</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768068010"/>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1"/>
          <p:cNvSpPr>
            <a:spLocks noGrp="1"/>
          </p:cNvSpPr>
          <p:nvPr>
            <p:ph type="title"/>
          </p:nvPr>
        </p:nvSpPr>
        <p:spPr/>
        <p:txBody>
          <a:bodyPr/>
          <a:lstStyle/>
          <a:p>
            <a:r>
              <a:rPr lang="en-US" altLang="zh-CN" b="1" smtClean="0">
                <a:ea typeface="宋体" panose="02010600030101010101" pitchFamily="2" charset="-122"/>
              </a:rPr>
              <a:t>七、</a:t>
            </a:r>
            <a:r>
              <a:rPr lang="zh-CN" altLang="en-US" b="1" smtClean="0">
                <a:ea typeface="宋体" panose="02010600030101010101" pitchFamily="2" charset="-122"/>
              </a:rPr>
              <a:t>护理评估要点</a:t>
            </a:r>
            <a:endParaRPr lang="zh-CN" altLang="en-US" smtClean="0">
              <a:ea typeface="宋体" panose="02010600030101010101" pitchFamily="2" charset="-122"/>
            </a:endParaRPr>
          </a:p>
        </p:txBody>
      </p:sp>
      <p:sp>
        <p:nvSpPr>
          <p:cNvPr id="14339" name="内容占位符 2"/>
          <p:cNvSpPr>
            <a:spLocks noGrp="1"/>
          </p:cNvSpPr>
          <p:nvPr>
            <p:ph idx="1"/>
          </p:nvPr>
        </p:nvSpPr>
        <p:spPr>
          <a:xfrm>
            <a:off x="796834" y="1214438"/>
            <a:ext cx="9623516" cy="5643562"/>
          </a:xfrm>
        </p:spPr>
        <p:txBody>
          <a:bodyPr/>
          <a:lstStyle/>
          <a:p>
            <a:pPr>
              <a:buFont typeface="Wingdings" panose="05000000000000000000" pitchFamily="2" charset="2"/>
              <a:buNone/>
            </a:pPr>
            <a:r>
              <a:rPr lang="zh-CN" altLang="en-US" sz="3200" dirty="0" smtClean="0">
                <a:solidFill>
                  <a:srgbClr val="C00000"/>
                </a:solidFill>
                <a:latin typeface="华文楷体" panose="02010600040101010101" pitchFamily="2" charset="-122"/>
                <a:ea typeface="华文楷体" panose="02010600040101010101" pitchFamily="2" charset="-122"/>
              </a:rPr>
              <a:t>（一）主观</a:t>
            </a:r>
            <a:r>
              <a:rPr lang="zh-CN" altLang="en-US" sz="3200" dirty="0">
                <a:solidFill>
                  <a:srgbClr val="C00000"/>
                </a:solidFill>
                <a:latin typeface="华文楷体" panose="02010600040101010101" pitchFamily="2" charset="-122"/>
                <a:ea typeface="华文楷体" panose="02010600040101010101" pitchFamily="2" charset="-122"/>
              </a:rPr>
              <a:t>资料</a:t>
            </a:r>
            <a:endParaRPr lang="en-US" altLang="zh-CN" sz="3200" dirty="0">
              <a:solidFill>
                <a:srgbClr val="C00000"/>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zh-CN" altLang="en-US" sz="2800" dirty="0">
                <a:solidFill>
                  <a:srgbClr val="1D1496"/>
                </a:solidFill>
                <a:latin typeface="华文楷体" panose="02010600040101010101" pitchFamily="2" charset="-122"/>
                <a:ea typeface="华文楷体" panose="02010600040101010101" pitchFamily="2" charset="-122"/>
              </a:rPr>
              <a:t>     </a:t>
            </a:r>
            <a:r>
              <a:rPr lang="en-US" altLang="zh-CN" sz="2800" dirty="0">
                <a:solidFill>
                  <a:srgbClr val="FF0000"/>
                </a:solidFill>
                <a:latin typeface="华文楷体" panose="02010600040101010101" pitchFamily="2" charset="-122"/>
                <a:ea typeface="华文楷体" panose="02010600040101010101" pitchFamily="2" charset="-122"/>
              </a:rPr>
              <a:t>1</a:t>
            </a:r>
            <a:r>
              <a:rPr lang="zh-CN" altLang="en-US" sz="2800" dirty="0">
                <a:solidFill>
                  <a:srgbClr val="FF0000"/>
                </a:solidFill>
                <a:latin typeface="华文楷体" panose="02010600040101010101" pitchFamily="2" charset="-122"/>
                <a:ea typeface="华文楷体" panose="02010600040101010101" pitchFamily="2" charset="-122"/>
              </a:rPr>
              <a:t>．黄疸表现</a:t>
            </a:r>
            <a:r>
              <a:rPr lang="zh-CN" altLang="en-US" sz="2800" dirty="0">
                <a:solidFill>
                  <a:srgbClr val="0070C0"/>
                </a:solidFill>
                <a:latin typeface="华文楷体" panose="02010600040101010101" pitchFamily="2" charset="-122"/>
                <a:ea typeface="华文楷体" panose="02010600040101010101" pitchFamily="2" charset="-122"/>
              </a:rPr>
              <a:t>　</a:t>
            </a:r>
            <a:endParaRPr lang="en-US" altLang="zh-CN" sz="2800" dirty="0">
              <a:solidFill>
                <a:srgbClr val="0070C0"/>
              </a:solidFill>
              <a:latin typeface="华文楷体" panose="02010600040101010101" pitchFamily="2" charset="-122"/>
              <a:ea typeface="华文楷体" panose="02010600040101010101" pitchFamily="2" charset="-122"/>
            </a:endParaRPr>
          </a:p>
          <a:p>
            <a:pPr marL="809625" indent="169863">
              <a:buClr>
                <a:schemeClr val="tx1"/>
              </a:buClr>
              <a:buSzPct val="50000"/>
              <a:buFont typeface="Wingdings" panose="05000000000000000000" pitchFamily="2" charset="2"/>
              <a:buChar char="l"/>
            </a:pPr>
            <a:r>
              <a:rPr lang="zh-CN" altLang="en-US" sz="2800" dirty="0" smtClean="0">
                <a:solidFill>
                  <a:srgbClr val="1D1496"/>
                </a:solidFill>
                <a:latin typeface="华文楷体" panose="02010600040101010101" pitchFamily="2" charset="-122"/>
                <a:ea typeface="华文楷体" panose="02010600040101010101" pitchFamily="2" charset="-122"/>
              </a:rPr>
              <a:t>起</a:t>
            </a:r>
            <a:r>
              <a:rPr lang="zh-CN" altLang="en-US" sz="2800" dirty="0">
                <a:solidFill>
                  <a:srgbClr val="1D1496"/>
                </a:solidFill>
                <a:latin typeface="华文楷体" panose="02010600040101010101" pitchFamily="2" charset="-122"/>
                <a:ea typeface="华文楷体" panose="02010600040101010101" pitchFamily="2" charset="-122"/>
              </a:rPr>
              <a:t>病缓急、病程</a:t>
            </a:r>
            <a:r>
              <a:rPr lang="zh-CN" altLang="en-US" sz="2800" dirty="0" smtClean="0">
                <a:solidFill>
                  <a:srgbClr val="1D1496"/>
                </a:solidFill>
                <a:latin typeface="华文楷体" panose="02010600040101010101" pitchFamily="2" charset="-122"/>
                <a:ea typeface="华文楷体" panose="02010600040101010101" pitchFamily="2" charset="-122"/>
              </a:rPr>
              <a:t>长短</a:t>
            </a:r>
            <a:endParaRPr lang="en-US" altLang="zh-CN" sz="2800" dirty="0">
              <a:solidFill>
                <a:srgbClr val="1D1496"/>
              </a:solidFill>
              <a:latin typeface="华文楷体" panose="02010600040101010101" pitchFamily="2" charset="-122"/>
              <a:ea typeface="华文楷体" panose="02010600040101010101" pitchFamily="2" charset="-122"/>
            </a:endParaRPr>
          </a:p>
          <a:p>
            <a:pPr marL="809625" indent="169863">
              <a:buClr>
                <a:schemeClr val="tx1"/>
              </a:buClr>
              <a:buSzPct val="50000"/>
              <a:buFont typeface="Wingdings" panose="05000000000000000000" pitchFamily="2" charset="2"/>
              <a:buChar char="l"/>
            </a:pPr>
            <a:r>
              <a:rPr lang="zh-CN" altLang="en-US" sz="2800" dirty="0" smtClean="0">
                <a:solidFill>
                  <a:srgbClr val="1D1496"/>
                </a:solidFill>
                <a:latin typeface="华文楷体" panose="02010600040101010101" pitchFamily="2" charset="-122"/>
                <a:ea typeface="华文楷体" panose="02010600040101010101" pitchFamily="2" charset="-122"/>
              </a:rPr>
              <a:t>皮肤</a:t>
            </a:r>
            <a:r>
              <a:rPr lang="zh-CN" altLang="en-US" sz="2800" dirty="0">
                <a:solidFill>
                  <a:srgbClr val="1D1496"/>
                </a:solidFill>
                <a:latin typeface="华文楷体" panose="02010600040101010101" pitchFamily="2" charset="-122"/>
                <a:ea typeface="华文楷体" panose="02010600040101010101" pitchFamily="2" charset="-122"/>
              </a:rPr>
              <a:t>色泽、大小便颜色</a:t>
            </a:r>
            <a:endParaRPr lang="en-US" altLang="zh-CN" sz="2800" dirty="0">
              <a:solidFill>
                <a:srgbClr val="1D1496"/>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en-US" altLang="zh-CN" sz="2800" dirty="0">
                <a:solidFill>
                  <a:srgbClr val="0070C0"/>
                </a:solidFill>
                <a:latin typeface="华文楷体" panose="02010600040101010101" pitchFamily="2" charset="-122"/>
                <a:ea typeface="华文楷体" panose="02010600040101010101" pitchFamily="2" charset="-122"/>
              </a:rPr>
              <a:t>     </a:t>
            </a:r>
            <a:r>
              <a:rPr lang="en-US" altLang="zh-CN" sz="2800" dirty="0">
                <a:solidFill>
                  <a:srgbClr val="FF0000"/>
                </a:solidFill>
                <a:latin typeface="华文楷体" panose="02010600040101010101" pitchFamily="2" charset="-122"/>
                <a:ea typeface="华文楷体" panose="02010600040101010101" pitchFamily="2" charset="-122"/>
              </a:rPr>
              <a:t>2</a:t>
            </a:r>
            <a:r>
              <a:rPr lang="zh-CN" altLang="en-US" sz="2800" dirty="0">
                <a:solidFill>
                  <a:srgbClr val="FF0000"/>
                </a:solidFill>
                <a:latin typeface="华文楷体" panose="02010600040101010101" pitchFamily="2" charset="-122"/>
                <a:ea typeface="华文楷体" panose="02010600040101010101" pitchFamily="2" charset="-122"/>
              </a:rPr>
              <a:t>．伴随症状</a:t>
            </a:r>
            <a:r>
              <a:rPr lang="zh-CN" altLang="en-US" sz="2800" dirty="0">
                <a:solidFill>
                  <a:srgbClr val="0070C0"/>
                </a:solidFill>
                <a:latin typeface="华文楷体" panose="02010600040101010101" pitchFamily="2" charset="-122"/>
                <a:ea typeface="华文楷体" panose="02010600040101010101" pitchFamily="2" charset="-122"/>
              </a:rPr>
              <a:t>　</a:t>
            </a:r>
            <a:endParaRPr lang="en-US" altLang="zh-CN" sz="2800" dirty="0">
              <a:solidFill>
                <a:srgbClr val="0070C0"/>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zh-CN" altLang="en-US" sz="2800" dirty="0">
                <a:solidFill>
                  <a:srgbClr val="FF0000"/>
                </a:solidFill>
                <a:latin typeface="华文楷体" panose="02010600040101010101" pitchFamily="2" charset="-122"/>
                <a:ea typeface="华文楷体" panose="02010600040101010101" pitchFamily="2" charset="-122"/>
              </a:rPr>
              <a:t>     </a:t>
            </a:r>
            <a:r>
              <a:rPr lang="en-US" altLang="zh-CN" sz="2800" dirty="0">
                <a:solidFill>
                  <a:srgbClr val="FF0000"/>
                </a:solidFill>
                <a:latin typeface="华文楷体" panose="02010600040101010101" pitchFamily="2" charset="-122"/>
                <a:ea typeface="华文楷体" panose="02010600040101010101" pitchFamily="2" charset="-122"/>
              </a:rPr>
              <a:t>3</a:t>
            </a:r>
            <a:r>
              <a:rPr lang="zh-CN" altLang="en-US" sz="2800" dirty="0">
                <a:solidFill>
                  <a:srgbClr val="FF0000"/>
                </a:solidFill>
                <a:latin typeface="华文楷体" panose="02010600040101010101" pitchFamily="2" charset="-122"/>
                <a:ea typeface="华文楷体" panose="02010600040101010101" pitchFamily="2" charset="-122"/>
              </a:rPr>
              <a:t>．病因</a:t>
            </a:r>
            <a:r>
              <a:rPr lang="zh-CN" altLang="en-US" sz="2800" dirty="0">
                <a:solidFill>
                  <a:srgbClr val="0070C0"/>
                </a:solidFill>
                <a:latin typeface="华文楷体" panose="02010600040101010101" pitchFamily="2" charset="-122"/>
                <a:ea typeface="华文楷体" panose="02010600040101010101" pitchFamily="2" charset="-122"/>
              </a:rPr>
              <a:t>　</a:t>
            </a:r>
            <a:endParaRPr lang="en-US" altLang="zh-CN" sz="2800" dirty="0">
              <a:solidFill>
                <a:srgbClr val="0070C0"/>
              </a:solidFill>
              <a:latin typeface="华文楷体" panose="02010600040101010101" pitchFamily="2" charset="-122"/>
              <a:ea typeface="华文楷体" panose="02010600040101010101" pitchFamily="2" charset="-122"/>
            </a:endParaRPr>
          </a:p>
          <a:p>
            <a:pPr marL="809625" indent="169863">
              <a:buClr>
                <a:schemeClr val="tx1"/>
              </a:buClr>
              <a:buSzPct val="50000"/>
              <a:buFont typeface="Wingdings" panose="05000000000000000000" pitchFamily="2" charset="2"/>
              <a:buChar char="l"/>
            </a:pPr>
            <a:r>
              <a:rPr lang="zh-CN" altLang="en-US" sz="2800" dirty="0" smtClean="0">
                <a:solidFill>
                  <a:srgbClr val="1D1496"/>
                </a:solidFill>
                <a:latin typeface="华文楷体" panose="02010600040101010101" pitchFamily="2" charset="-122"/>
                <a:ea typeface="华文楷体" panose="02010600040101010101" pitchFamily="2" charset="-122"/>
              </a:rPr>
              <a:t>输血</a:t>
            </a:r>
            <a:r>
              <a:rPr lang="zh-CN" altLang="en-US" sz="2800" dirty="0">
                <a:solidFill>
                  <a:srgbClr val="1D1496"/>
                </a:solidFill>
                <a:latin typeface="华文楷体" panose="02010600040101010101" pitchFamily="2" charset="-122"/>
                <a:ea typeface="华文楷体" panose="02010600040101010101" pitchFamily="2" charset="-122"/>
              </a:rPr>
              <a:t>史、服药史、肝胆疾病</a:t>
            </a:r>
            <a:r>
              <a:rPr lang="zh-CN" altLang="en-US" sz="2800" dirty="0" smtClean="0">
                <a:solidFill>
                  <a:srgbClr val="1D1496"/>
                </a:solidFill>
                <a:latin typeface="华文楷体" panose="02010600040101010101" pitchFamily="2" charset="-122"/>
                <a:ea typeface="华文楷体" panose="02010600040101010101" pitchFamily="2" charset="-122"/>
              </a:rPr>
              <a:t>病史</a:t>
            </a:r>
            <a:endParaRPr lang="en-US" altLang="zh-CN" sz="2800" dirty="0">
              <a:solidFill>
                <a:srgbClr val="1D1496"/>
              </a:solidFill>
              <a:latin typeface="华文楷体" panose="02010600040101010101" pitchFamily="2" charset="-122"/>
              <a:ea typeface="华文楷体" panose="02010600040101010101" pitchFamily="2" charset="-122"/>
            </a:endParaRPr>
          </a:p>
          <a:p>
            <a:pPr marL="809625" indent="169863">
              <a:buClr>
                <a:schemeClr val="tx1"/>
              </a:buClr>
              <a:buSzPct val="50000"/>
              <a:buFont typeface="Wingdings" panose="05000000000000000000" pitchFamily="2" charset="2"/>
              <a:buChar char="l"/>
            </a:pPr>
            <a:r>
              <a:rPr lang="zh-CN" altLang="en-US" sz="2800" dirty="0" smtClean="0">
                <a:solidFill>
                  <a:srgbClr val="1D1496"/>
                </a:solidFill>
                <a:latin typeface="华文楷体" panose="02010600040101010101" pitchFamily="2" charset="-122"/>
                <a:ea typeface="华文楷体" panose="02010600040101010101" pitchFamily="2" charset="-122"/>
              </a:rPr>
              <a:t>既往</a:t>
            </a:r>
            <a:r>
              <a:rPr lang="zh-CN" altLang="en-US" sz="2800" dirty="0">
                <a:solidFill>
                  <a:srgbClr val="1D1496"/>
                </a:solidFill>
                <a:latin typeface="华文楷体" panose="02010600040101010101" pitchFamily="2" charset="-122"/>
                <a:ea typeface="华文楷体" panose="02010600040101010101" pitchFamily="2" charset="-122"/>
              </a:rPr>
              <a:t>有无发生过黄疸及病因</a:t>
            </a:r>
          </a:p>
          <a:p>
            <a:pPr>
              <a:buFont typeface="Wingdings" panose="05000000000000000000" pitchFamily="2" charset="2"/>
              <a:buNone/>
            </a:pPr>
            <a:r>
              <a:rPr lang="zh-CN" altLang="en-US" sz="2800" dirty="0">
                <a:solidFill>
                  <a:srgbClr val="0070C0"/>
                </a:solidFill>
                <a:latin typeface="华文楷体" panose="02010600040101010101" pitchFamily="2" charset="-122"/>
                <a:ea typeface="华文楷体" panose="02010600040101010101" pitchFamily="2" charset="-122"/>
              </a:rPr>
              <a:t>     </a:t>
            </a:r>
            <a:r>
              <a:rPr lang="en-US" altLang="zh-CN" sz="2800" dirty="0">
                <a:solidFill>
                  <a:srgbClr val="FF0000"/>
                </a:solidFill>
                <a:latin typeface="华文楷体" panose="02010600040101010101" pitchFamily="2" charset="-122"/>
                <a:ea typeface="华文楷体" panose="02010600040101010101" pitchFamily="2" charset="-122"/>
              </a:rPr>
              <a:t>4</a:t>
            </a:r>
            <a:r>
              <a:rPr lang="zh-CN" altLang="en-US" sz="2800" dirty="0">
                <a:solidFill>
                  <a:srgbClr val="FF0000"/>
                </a:solidFill>
                <a:latin typeface="华文楷体" panose="02010600040101010101" pitchFamily="2" charset="-122"/>
                <a:ea typeface="华文楷体" panose="02010600040101010101" pitchFamily="2" charset="-122"/>
              </a:rPr>
              <a:t>．身心反应</a:t>
            </a:r>
            <a:r>
              <a:rPr lang="zh-CN" altLang="en-US" sz="2800" dirty="0">
                <a:solidFill>
                  <a:srgbClr val="0070C0"/>
                </a:solidFill>
                <a:latin typeface="华文楷体" panose="02010600040101010101" pitchFamily="2" charset="-122"/>
                <a:ea typeface="华文楷体" panose="02010600040101010101" pitchFamily="2" charset="-122"/>
              </a:rPr>
              <a:t>　</a:t>
            </a:r>
          </a:p>
          <a:p>
            <a:pPr>
              <a:buFont typeface="Wingdings" panose="05000000000000000000" pitchFamily="2" charset="2"/>
              <a:buNone/>
            </a:pPr>
            <a:r>
              <a:rPr lang="en-US" altLang="zh-CN" sz="2800" dirty="0">
                <a:solidFill>
                  <a:srgbClr val="0070C0"/>
                </a:solidFill>
                <a:latin typeface="华文楷体" panose="02010600040101010101" pitchFamily="2" charset="-122"/>
                <a:ea typeface="华文楷体" panose="02010600040101010101" pitchFamily="2" charset="-122"/>
              </a:rPr>
              <a:t>     </a:t>
            </a:r>
            <a:r>
              <a:rPr lang="en-US" altLang="zh-CN" sz="2800" dirty="0">
                <a:solidFill>
                  <a:srgbClr val="FF0000"/>
                </a:solidFill>
                <a:latin typeface="华文楷体" panose="02010600040101010101" pitchFamily="2" charset="-122"/>
                <a:ea typeface="华文楷体" panose="02010600040101010101" pitchFamily="2" charset="-122"/>
              </a:rPr>
              <a:t>5</a:t>
            </a:r>
            <a:r>
              <a:rPr lang="zh-CN" altLang="en-US" sz="2800" dirty="0">
                <a:solidFill>
                  <a:srgbClr val="FF0000"/>
                </a:solidFill>
                <a:latin typeface="华文楷体" panose="02010600040101010101" pitchFamily="2" charset="-122"/>
                <a:ea typeface="华文楷体" panose="02010600040101010101" pitchFamily="2" charset="-122"/>
              </a:rPr>
              <a:t>．诊疗、护理经过</a:t>
            </a:r>
            <a:r>
              <a:rPr lang="zh-CN" altLang="en-US" sz="2800" dirty="0">
                <a:solidFill>
                  <a:srgbClr val="1D1496"/>
                </a:solidFill>
                <a:latin typeface="华文楷体" panose="02010600040101010101" pitchFamily="2" charset="-122"/>
                <a:ea typeface="华文楷体" panose="02010600040101010101" pitchFamily="2" charset="-122"/>
              </a:rPr>
              <a:t>　</a:t>
            </a:r>
          </a:p>
          <a:p>
            <a:pPr>
              <a:buFont typeface="Wingdings" panose="05000000000000000000" pitchFamily="2" charset="2"/>
              <a:buNone/>
            </a:pPr>
            <a:endParaRPr lang="zh-CN" altLang="en-US" sz="2800" dirty="0">
              <a:latin typeface="华文楷体" panose="02010600040101010101" pitchFamily="2" charset="-122"/>
              <a:ea typeface="华文楷体" panose="02010600040101010101" pitchFamily="2" charset="-122"/>
            </a:endParaRPr>
          </a:p>
          <a:p>
            <a:pPr>
              <a:buFont typeface="Wingdings" panose="05000000000000000000" pitchFamily="2" charset="2"/>
              <a:buNone/>
            </a:pPr>
            <a:endParaRPr lang="zh-CN" altLang="en-US" sz="2800" dirty="0">
              <a:latin typeface="华文楷体" panose="02010600040101010101" pitchFamily="2" charset="-122"/>
              <a:ea typeface="华文楷体" panose="02010600040101010101" pitchFamily="2" charset="-122"/>
            </a:endParaRPr>
          </a:p>
          <a:p>
            <a:pPr>
              <a:buFont typeface="Wingdings" panose="05000000000000000000" pitchFamily="2" charset="2"/>
              <a:buNone/>
            </a:pPr>
            <a:endParaRPr lang="zh-CN" altLang="en-US" sz="3200" dirty="0">
              <a:solidFill>
                <a:srgbClr val="C00000"/>
              </a:solidFill>
              <a:latin typeface="华文楷体" panose="02010600040101010101" pitchFamily="2" charset="-122"/>
              <a:ea typeface="华文楷体" panose="02010600040101010101" pitchFamily="2" charset="-122"/>
            </a:endParaRPr>
          </a:p>
          <a:p>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980576027"/>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标题 1"/>
          <p:cNvSpPr>
            <a:spLocks noGrp="1"/>
          </p:cNvSpPr>
          <p:nvPr>
            <p:ph type="title"/>
          </p:nvPr>
        </p:nvSpPr>
        <p:spPr/>
        <p:txBody>
          <a:bodyPr/>
          <a:lstStyle/>
          <a:p>
            <a:r>
              <a:rPr lang="en-US" altLang="zh-CN" b="1" smtClean="0">
                <a:ea typeface="宋体" panose="02010600030101010101" pitchFamily="2" charset="-122"/>
              </a:rPr>
              <a:t>七、</a:t>
            </a:r>
            <a:r>
              <a:rPr lang="zh-CN" altLang="en-US" b="1" smtClean="0">
                <a:ea typeface="宋体" panose="02010600030101010101" pitchFamily="2" charset="-122"/>
              </a:rPr>
              <a:t>护理评估要点</a:t>
            </a:r>
            <a:endParaRPr lang="zh-CN" altLang="en-US" smtClean="0">
              <a:ea typeface="宋体" panose="02010600030101010101" pitchFamily="2" charset="-122"/>
            </a:endParaRPr>
          </a:p>
        </p:txBody>
      </p:sp>
      <p:sp>
        <p:nvSpPr>
          <p:cNvPr id="15363" name="内容占位符 2"/>
          <p:cNvSpPr>
            <a:spLocks noGrp="1"/>
          </p:cNvSpPr>
          <p:nvPr>
            <p:ph idx="1"/>
          </p:nvPr>
        </p:nvSpPr>
        <p:spPr>
          <a:xfrm>
            <a:off x="777783" y="1332004"/>
            <a:ext cx="9933759" cy="4876800"/>
          </a:xfrm>
        </p:spPr>
        <p:txBody>
          <a:bodyPr/>
          <a:lstStyle/>
          <a:p>
            <a:pPr>
              <a:spcBef>
                <a:spcPts val="600"/>
              </a:spcBef>
              <a:buNone/>
            </a:pPr>
            <a:r>
              <a:rPr lang="zh-CN" altLang="en-US" sz="2800" dirty="0" smtClean="0">
                <a:solidFill>
                  <a:srgbClr val="C00000"/>
                </a:solidFill>
                <a:latin typeface="华文楷体" panose="02010600040101010101" pitchFamily="2" charset="-122"/>
                <a:ea typeface="华文楷体" panose="02010600040101010101" pitchFamily="2" charset="-122"/>
              </a:rPr>
              <a:t>（二）客观</a:t>
            </a:r>
            <a:r>
              <a:rPr lang="zh-CN" altLang="en-US" sz="2800" dirty="0">
                <a:solidFill>
                  <a:srgbClr val="C00000"/>
                </a:solidFill>
                <a:latin typeface="华文楷体" panose="02010600040101010101" pitchFamily="2" charset="-122"/>
                <a:ea typeface="华文楷体" panose="02010600040101010101" pitchFamily="2" charset="-122"/>
              </a:rPr>
              <a:t>资料</a:t>
            </a:r>
          </a:p>
          <a:p>
            <a:pPr lvl="1">
              <a:spcBef>
                <a:spcPts val="600"/>
              </a:spcBef>
              <a:buNone/>
            </a:pPr>
            <a:r>
              <a:rPr lang="en-US" altLang="zh-CN" dirty="0" smtClean="0"/>
              <a:t>1.</a:t>
            </a:r>
            <a:r>
              <a:rPr lang="zh-CN" altLang="en-US" dirty="0" smtClean="0"/>
              <a:t>身体评估　</a:t>
            </a:r>
            <a:endParaRPr lang="en-US" altLang="zh-CN" dirty="0" smtClean="0"/>
          </a:p>
          <a:p>
            <a:pPr lvl="2">
              <a:spcBef>
                <a:spcPts val="600"/>
              </a:spcBef>
            </a:pPr>
            <a:r>
              <a:rPr lang="zh-CN" altLang="en-US" sz="2800" dirty="0"/>
              <a:t>营养、神志状况</a:t>
            </a:r>
            <a:endParaRPr lang="en-US" altLang="zh-CN" sz="2800" dirty="0"/>
          </a:p>
          <a:p>
            <a:pPr lvl="2">
              <a:spcBef>
                <a:spcPts val="600"/>
              </a:spcBef>
            </a:pPr>
            <a:r>
              <a:rPr lang="zh-CN" altLang="en-US" sz="2800" dirty="0"/>
              <a:t>皮肤及巩膜颜色，皮肤有无搔抓痕，有无肝掌、蜘蛛痣</a:t>
            </a:r>
            <a:endParaRPr lang="en-US" altLang="zh-CN" sz="2800" dirty="0"/>
          </a:p>
          <a:p>
            <a:pPr lvl="2">
              <a:spcBef>
                <a:spcPts val="600"/>
              </a:spcBef>
            </a:pPr>
            <a:r>
              <a:rPr lang="zh-CN" altLang="en-US" sz="2800" dirty="0"/>
              <a:t>腹部体征</a:t>
            </a:r>
          </a:p>
          <a:p>
            <a:pPr lvl="1">
              <a:spcBef>
                <a:spcPts val="600"/>
              </a:spcBef>
              <a:buNone/>
            </a:pPr>
            <a:r>
              <a:rPr lang="en-US" altLang="zh-CN" dirty="0" smtClean="0"/>
              <a:t>2.</a:t>
            </a:r>
            <a:r>
              <a:rPr lang="zh-CN" altLang="en-US" dirty="0" smtClean="0"/>
              <a:t>实验室检查</a:t>
            </a:r>
            <a:endParaRPr lang="en-US" altLang="zh-CN" dirty="0" smtClean="0"/>
          </a:p>
          <a:p>
            <a:pPr lvl="2">
              <a:spcBef>
                <a:spcPts val="600"/>
              </a:spcBef>
            </a:pPr>
            <a:r>
              <a:rPr lang="zh-CN" altLang="en-US" sz="2800" dirty="0"/>
              <a:t>血、尿、便常规，尿三胆</a:t>
            </a:r>
            <a:endParaRPr lang="en-US" altLang="zh-CN" sz="2800" dirty="0"/>
          </a:p>
          <a:p>
            <a:pPr lvl="2">
              <a:spcBef>
                <a:spcPts val="600"/>
              </a:spcBef>
            </a:pPr>
            <a:r>
              <a:rPr lang="zh-CN" altLang="en-US" sz="2800" dirty="0"/>
              <a:t>肝、肾功能</a:t>
            </a:r>
          </a:p>
          <a:p>
            <a:pPr lvl="1">
              <a:spcBef>
                <a:spcPts val="600"/>
              </a:spcBef>
              <a:buNone/>
            </a:pPr>
            <a:r>
              <a:rPr lang="en-US" altLang="zh-CN" dirty="0" smtClean="0"/>
              <a:t>3.</a:t>
            </a:r>
            <a:r>
              <a:rPr lang="zh-CN" altLang="en-US" dirty="0" smtClean="0"/>
              <a:t>其他检查</a:t>
            </a:r>
            <a:endParaRPr lang="en-US" altLang="zh-CN" dirty="0" smtClean="0"/>
          </a:p>
          <a:p>
            <a:pPr lvl="2">
              <a:spcBef>
                <a:spcPts val="600"/>
              </a:spcBef>
            </a:pPr>
            <a:r>
              <a:rPr lang="zh-CN" altLang="en-US" sz="2800" dirty="0"/>
              <a:t>胰胆管造影术、</a:t>
            </a:r>
            <a:r>
              <a:rPr lang="en-US" altLang="zh-CN" sz="2800" dirty="0"/>
              <a:t>B</a:t>
            </a:r>
            <a:r>
              <a:rPr lang="zh-CN" altLang="en-US" sz="2800" dirty="0"/>
              <a:t>超、</a:t>
            </a:r>
            <a:r>
              <a:rPr lang="en-US" altLang="zh-CN" sz="2800" dirty="0"/>
              <a:t>CT</a:t>
            </a:r>
            <a:r>
              <a:rPr lang="zh-CN" altLang="en-US" sz="2800" dirty="0"/>
              <a:t>、</a:t>
            </a:r>
            <a:r>
              <a:rPr lang="en-US" altLang="zh-CN" sz="2800" dirty="0"/>
              <a:t>MRI</a:t>
            </a:r>
            <a:r>
              <a:rPr lang="zh-CN" altLang="en-US" sz="2800" dirty="0"/>
              <a:t>等</a:t>
            </a:r>
          </a:p>
          <a:p>
            <a:pPr>
              <a:spcBef>
                <a:spcPts val="600"/>
              </a:spcBef>
            </a:pPr>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468181126"/>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1"/>
          <p:cNvSpPr>
            <a:spLocks noGrp="1"/>
          </p:cNvSpPr>
          <p:nvPr>
            <p:ph type="title"/>
          </p:nvPr>
        </p:nvSpPr>
        <p:spPr/>
        <p:txBody>
          <a:bodyPr/>
          <a:lstStyle/>
          <a:p>
            <a:r>
              <a:rPr lang="en-US" altLang="zh-CN" b="1" smtClean="0">
                <a:ea typeface="宋体" panose="02010600030101010101" pitchFamily="2" charset="-122"/>
              </a:rPr>
              <a:t/>
            </a:r>
            <a:br>
              <a:rPr lang="en-US" altLang="zh-CN" b="1" smtClean="0">
                <a:ea typeface="宋体" panose="02010600030101010101" pitchFamily="2" charset="-122"/>
              </a:rPr>
            </a:br>
            <a:r>
              <a:rPr lang="en-US" altLang="zh-CN" b="1" smtClean="0">
                <a:ea typeface="宋体" panose="02010600030101010101" pitchFamily="2" charset="-122"/>
              </a:rPr>
              <a:t>八、</a:t>
            </a:r>
            <a:r>
              <a:rPr lang="zh-CN" altLang="en-US" sz="3600" b="1">
                <a:ea typeface="宋体" panose="02010600030101010101" pitchFamily="2" charset="-122"/>
              </a:rPr>
              <a:t>相关护理诊断</a:t>
            </a:r>
            <a:r>
              <a:rPr lang="zh-CN" altLang="en-US" sz="3600">
                <a:ea typeface="宋体" panose="02010600030101010101" pitchFamily="2" charset="-122"/>
              </a:rPr>
              <a:t/>
            </a:r>
            <a:br>
              <a:rPr lang="zh-CN" altLang="en-US" sz="3600">
                <a:ea typeface="宋体" panose="02010600030101010101" pitchFamily="2" charset="-122"/>
              </a:rPr>
            </a:br>
            <a:endParaRPr lang="zh-CN" altLang="en-US" sz="3600">
              <a:ea typeface="宋体" panose="02010600030101010101" pitchFamily="2" charset="-122"/>
            </a:endParaRPr>
          </a:p>
        </p:txBody>
      </p:sp>
      <p:sp>
        <p:nvSpPr>
          <p:cNvPr id="16387" name="内容占位符 2"/>
          <p:cNvSpPr>
            <a:spLocks noGrp="1"/>
          </p:cNvSpPr>
          <p:nvPr>
            <p:ph idx="1"/>
          </p:nvPr>
        </p:nvSpPr>
        <p:spPr>
          <a:xfrm>
            <a:off x="725533" y="1736953"/>
            <a:ext cx="10991850" cy="4876800"/>
          </a:xfrm>
        </p:spPr>
        <p:txBody>
          <a:bodyPr/>
          <a:lstStyle/>
          <a:p>
            <a:pPr>
              <a:buFont typeface="Wingdings" panose="05000000000000000000" pitchFamily="2" charset="2"/>
              <a:buNone/>
            </a:pPr>
            <a:r>
              <a:rPr lang="en-US" altLang="zh-CN" sz="3200" dirty="0">
                <a:solidFill>
                  <a:srgbClr val="C00000"/>
                </a:solidFill>
                <a:latin typeface="华文楷体" panose="02010600040101010101" pitchFamily="2" charset="-122"/>
                <a:ea typeface="华文楷体" panose="02010600040101010101" pitchFamily="2" charset="-122"/>
              </a:rPr>
              <a:t>1.</a:t>
            </a:r>
            <a:r>
              <a:rPr lang="zh-CN" altLang="en-US" sz="3200" dirty="0">
                <a:solidFill>
                  <a:srgbClr val="C00000"/>
                </a:solidFill>
                <a:latin typeface="华文楷体" panose="02010600040101010101" pitchFamily="2" charset="-122"/>
                <a:ea typeface="华文楷体" panose="02010600040101010101" pitchFamily="2" charset="-122"/>
              </a:rPr>
              <a:t>体象紊乱：</a:t>
            </a:r>
            <a:r>
              <a:rPr lang="zh-CN" altLang="en-US" sz="3200" dirty="0">
                <a:solidFill>
                  <a:srgbClr val="692AA2"/>
                </a:solidFill>
                <a:latin typeface="华文楷体" panose="02010600040101010101" pitchFamily="2" charset="-122"/>
                <a:ea typeface="华文楷体" panose="02010600040101010101" pitchFamily="2" charset="-122"/>
              </a:rPr>
              <a:t>与皮肤、巩膜黄染所致外形改变</a:t>
            </a:r>
            <a:r>
              <a:rPr lang="zh-CN" altLang="en-US" sz="3200" dirty="0" smtClean="0">
                <a:solidFill>
                  <a:srgbClr val="692AA2"/>
                </a:solidFill>
                <a:latin typeface="华文楷体" panose="02010600040101010101" pitchFamily="2" charset="-122"/>
                <a:ea typeface="华文楷体" panose="02010600040101010101" pitchFamily="2" charset="-122"/>
              </a:rPr>
              <a:t>有关</a:t>
            </a:r>
            <a:endParaRPr lang="zh-CN" altLang="en-US" sz="3200" dirty="0">
              <a:solidFill>
                <a:srgbClr val="692AA2"/>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en-US" altLang="zh-CN" sz="3200" dirty="0">
                <a:solidFill>
                  <a:srgbClr val="C00000"/>
                </a:solidFill>
                <a:latin typeface="华文楷体" panose="02010600040101010101" pitchFamily="2" charset="-122"/>
                <a:ea typeface="华文楷体" panose="02010600040101010101" pitchFamily="2" charset="-122"/>
              </a:rPr>
              <a:t>2.</a:t>
            </a:r>
            <a:r>
              <a:rPr lang="zh-CN" altLang="en-US" sz="3200" dirty="0">
                <a:solidFill>
                  <a:srgbClr val="C00000"/>
                </a:solidFill>
                <a:latin typeface="华文楷体" panose="02010600040101010101" pitchFamily="2" charset="-122"/>
                <a:ea typeface="华文楷体" panose="02010600040101010101" pitchFamily="2" charset="-122"/>
              </a:rPr>
              <a:t>睡眠型态紊乱：</a:t>
            </a:r>
            <a:r>
              <a:rPr lang="zh-CN" altLang="en-US" sz="3200" dirty="0">
                <a:solidFill>
                  <a:srgbClr val="692AA2"/>
                </a:solidFill>
                <a:latin typeface="华文楷体" panose="02010600040101010101" pitchFamily="2" charset="-122"/>
                <a:ea typeface="华文楷体" panose="02010600040101010101" pitchFamily="2" charset="-122"/>
              </a:rPr>
              <a:t>与皮肤瘙痒</a:t>
            </a:r>
            <a:r>
              <a:rPr lang="zh-CN" altLang="en-US" sz="3200" dirty="0" smtClean="0">
                <a:solidFill>
                  <a:srgbClr val="692AA2"/>
                </a:solidFill>
                <a:latin typeface="华文楷体" panose="02010600040101010101" pitchFamily="2" charset="-122"/>
                <a:ea typeface="华文楷体" panose="02010600040101010101" pitchFamily="2" charset="-122"/>
              </a:rPr>
              <a:t>有关</a:t>
            </a:r>
            <a:endParaRPr lang="zh-CN" altLang="en-US" sz="3200" dirty="0">
              <a:solidFill>
                <a:srgbClr val="692AA2"/>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en-US" altLang="zh-CN" sz="3200" dirty="0">
                <a:solidFill>
                  <a:srgbClr val="C00000"/>
                </a:solidFill>
                <a:latin typeface="华文楷体" panose="02010600040101010101" pitchFamily="2" charset="-122"/>
                <a:ea typeface="华文楷体" panose="02010600040101010101" pitchFamily="2" charset="-122"/>
              </a:rPr>
              <a:t>3.</a:t>
            </a:r>
            <a:r>
              <a:rPr lang="zh-CN" altLang="en-US" sz="3200" dirty="0">
                <a:solidFill>
                  <a:srgbClr val="C00000"/>
                </a:solidFill>
                <a:latin typeface="华文楷体" panose="02010600040101010101" pitchFamily="2" charset="-122"/>
                <a:ea typeface="华文楷体" panose="02010600040101010101" pitchFamily="2" charset="-122"/>
              </a:rPr>
              <a:t>有皮肤完整性受损的危险：</a:t>
            </a:r>
            <a:r>
              <a:rPr lang="zh-CN" altLang="en-US" sz="3200" dirty="0">
                <a:solidFill>
                  <a:srgbClr val="692AA2"/>
                </a:solidFill>
                <a:latin typeface="华文楷体" panose="02010600040101010101" pitchFamily="2" charset="-122"/>
                <a:ea typeface="华文楷体" panose="02010600040101010101" pitchFamily="2" charset="-122"/>
              </a:rPr>
              <a:t>与皮肤瘙痒</a:t>
            </a:r>
            <a:r>
              <a:rPr lang="zh-CN" altLang="en-US" sz="3200" dirty="0" smtClean="0">
                <a:solidFill>
                  <a:srgbClr val="692AA2"/>
                </a:solidFill>
                <a:latin typeface="华文楷体" panose="02010600040101010101" pitchFamily="2" charset="-122"/>
                <a:ea typeface="华文楷体" panose="02010600040101010101" pitchFamily="2" charset="-122"/>
              </a:rPr>
              <a:t>有关</a:t>
            </a:r>
            <a:endParaRPr lang="zh-CN" altLang="en-US" sz="3200" dirty="0">
              <a:solidFill>
                <a:srgbClr val="692AA2"/>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en-US" altLang="zh-CN" sz="3200" dirty="0">
                <a:solidFill>
                  <a:srgbClr val="C00000"/>
                </a:solidFill>
                <a:latin typeface="华文楷体" panose="02010600040101010101" pitchFamily="2" charset="-122"/>
                <a:ea typeface="华文楷体" panose="02010600040101010101" pitchFamily="2" charset="-122"/>
              </a:rPr>
              <a:t>4.</a:t>
            </a:r>
            <a:r>
              <a:rPr lang="zh-CN" altLang="en-US" sz="3200" dirty="0">
                <a:solidFill>
                  <a:srgbClr val="C00000"/>
                </a:solidFill>
                <a:latin typeface="华文楷体" panose="02010600040101010101" pitchFamily="2" charset="-122"/>
                <a:ea typeface="华文楷体" panose="02010600040101010101" pitchFamily="2" charset="-122"/>
              </a:rPr>
              <a:t>焦虑：</a:t>
            </a:r>
            <a:r>
              <a:rPr lang="zh-CN" altLang="en-US" sz="3200" dirty="0">
                <a:solidFill>
                  <a:srgbClr val="692AA2"/>
                </a:solidFill>
                <a:latin typeface="华文楷体" panose="02010600040101010101" pitchFamily="2" charset="-122"/>
                <a:ea typeface="华文楷体" panose="02010600040101010101" pitchFamily="2" charset="-122"/>
              </a:rPr>
              <a:t>与严重黄疸、病因不明等</a:t>
            </a:r>
            <a:r>
              <a:rPr lang="zh-CN" altLang="en-US" sz="3200" dirty="0" smtClean="0">
                <a:solidFill>
                  <a:srgbClr val="692AA2"/>
                </a:solidFill>
                <a:latin typeface="华文楷体" panose="02010600040101010101" pitchFamily="2" charset="-122"/>
                <a:ea typeface="华文楷体" panose="02010600040101010101" pitchFamily="2" charset="-122"/>
              </a:rPr>
              <a:t>有关</a:t>
            </a:r>
            <a:endParaRPr lang="zh-CN" altLang="en-US" sz="3200" dirty="0">
              <a:solidFill>
                <a:srgbClr val="692AA2"/>
              </a:solidFill>
              <a:latin typeface="华文楷体" panose="02010600040101010101" pitchFamily="2" charset="-122"/>
              <a:ea typeface="华文楷体" panose="0201060004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6434912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Rot="1" noChangeArrowheads="1"/>
          </p:cNvSpPr>
          <p:nvPr>
            <p:ph type="ctrTitle"/>
          </p:nvPr>
        </p:nvSpPr>
        <p:spPr/>
        <p:txBody>
          <a:bodyPr/>
          <a:lstStyle/>
          <a:p>
            <a:r>
              <a:rPr lang="zh-CN" altLang="en-US" sz="3600" dirty="0" smtClean="0"/>
              <a:t>第二章  胸  痛</a:t>
            </a:r>
            <a:endParaRPr lang="zh-CN" altLang="en-US" sz="3600" dirty="0">
              <a:solidFill>
                <a:srgbClr val="FFFFFF"/>
              </a:solidFill>
              <a:ea typeface="华文楷体" pitchFamily="2" charset="-122"/>
            </a:endParaRPr>
          </a:p>
        </p:txBody>
      </p:sp>
      <p:sp>
        <p:nvSpPr>
          <p:cNvPr id="3075" name="副标题 5"/>
          <p:cNvSpPr>
            <a:spLocks noGrp="1"/>
          </p:cNvSpPr>
          <p:nvPr>
            <p:ph type="subTitle" idx="1"/>
          </p:nvPr>
        </p:nvSpPr>
        <p:spPr/>
        <p:txBody>
          <a:bodyPr/>
          <a:lstStyle/>
          <a:p>
            <a:endParaRPr lang="zh-CN" altLang="en-US" dirty="0" smtClean="0">
              <a:ea typeface="宋体" pitchFamily="2" charset="-122"/>
            </a:endParaRPr>
          </a:p>
        </p:txBody>
      </p:sp>
    </p:spTree>
    <p:extLst>
      <p:ext uri="{BB962C8B-B14F-4D97-AF65-F5344CB8AC3E}">
        <p14:creationId xmlns="" xmlns:p14="http://schemas.microsoft.com/office/powerpoint/2010/main" val="222199546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plus(in)">
                                      <p:cBhvr>
                                        <p:cTn id="7"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1"/>
          <p:cNvSpPr>
            <a:spLocks noGrp="1"/>
          </p:cNvSpPr>
          <p:nvPr>
            <p:ph type="ctrTitle"/>
          </p:nvPr>
        </p:nvSpPr>
        <p:spPr/>
        <p:txBody>
          <a:bodyPr/>
          <a:lstStyle/>
          <a:p>
            <a:r>
              <a:rPr lang="zh-CN" altLang="en-US" sz="3600" dirty="0" smtClean="0">
                <a:latin typeface="+mj-ea"/>
              </a:rPr>
              <a:t>第十四章  意识障碍</a:t>
            </a:r>
          </a:p>
        </p:txBody>
      </p:sp>
      <p:sp>
        <p:nvSpPr>
          <p:cNvPr id="3075" name="副标题 2"/>
          <p:cNvSpPr>
            <a:spLocks noGrp="1"/>
          </p:cNvSpPr>
          <p:nvPr>
            <p:ph type="subTitle" idx="1"/>
          </p:nvPr>
        </p:nvSpPr>
        <p:spPr/>
        <p:txBody>
          <a:bodyPr/>
          <a:lstStyle/>
          <a:p>
            <a:endParaRPr lang="zh-CN" altLang="en-US" smtClean="0">
              <a:ea typeface="宋体" panose="02010600030101010101" pitchFamily="2" charset="-122"/>
            </a:endParaRPr>
          </a:p>
        </p:txBody>
      </p:sp>
    </p:spTree>
    <p:extLst>
      <p:ext uri="{BB962C8B-B14F-4D97-AF65-F5344CB8AC3E}">
        <p14:creationId xmlns="" xmlns:p14="http://schemas.microsoft.com/office/powerpoint/2010/main" val="2886600936"/>
      </p:ext>
    </p:extLst>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标题 1"/>
          <p:cNvSpPr>
            <a:spLocks noGrp="1"/>
          </p:cNvSpPr>
          <p:nvPr>
            <p:ph type="title"/>
          </p:nvPr>
        </p:nvSpPr>
        <p:spPr/>
        <p:txBody>
          <a:bodyPr/>
          <a:lstStyle/>
          <a:p>
            <a:r>
              <a:rPr lang="zh-CN" altLang="en-US" b="1" smtClean="0">
                <a:ea typeface="宋体" panose="02010600030101010101" pitchFamily="2" charset="-122"/>
              </a:rPr>
              <a:t>一、概述</a:t>
            </a:r>
            <a:endParaRPr lang="zh-CN" altLang="en-US" smtClean="0">
              <a:ea typeface="宋体" panose="02010600030101010101" pitchFamily="2" charset="-122"/>
            </a:endParaRPr>
          </a:p>
        </p:txBody>
      </p:sp>
      <p:sp>
        <p:nvSpPr>
          <p:cNvPr id="4099" name="内容占位符 2"/>
          <p:cNvSpPr>
            <a:spLocks noGrp="1"/>
          </p:cNvSpPr>
          <p:nvPr>
            <p:ph idx="1"/>
          </p:nvPr>
        </p:nvSpPr>
        <p:spPr>
          <a:xfrm>
            <a:off x="764721" y="1567135"/>
            <a:ext cx="9907633" cy="4876800"/>
          </a:xfrm>
        </p:spPr>
        <p:txBody>
          <a:bodyPr/>
          <a:lstStyle/>
          <a:p>
            <a:r>
              <a:rPr lang="zh-CN" altLang="en-US" b="1" dirty="0" smtClean="0">
                <a:solidFill>
                  <a:srgbClr val="C00000"/>
                </a:solidFill>
                <a:ea typeface="宋体" panose="02010600030101010101" pitchFamily="2" charset="-122"/>
              </a:rPr>
              <a:t>意识障碍</a:t>
            </a:r>
            <a:endParaRPr lang="en-US" altLang="zh-CN" b="1" dirty="0" smtClean="0">
              <a:solidFill>
                <a:srgbClr val="C00000"/>
              </a:solidFill>
              <a:ea typeface="宋体" panose="02010600030101010101" pitchFamily="2" charset="-122"/>
            </a:endParaRPr>
          </a:p>
          <a:p>
            <a:pPr lvl="1"/>
            <a:r>
              <a:rPr lang="zh-CN" altLang="en-US" sz="3200" dirty="0"/>
              <a:t>人体对自身及周围环境的</a:t>
            </a:r>
            <a:r>
              <a:rPr lang="zh-CN" altLang="en-US" sz="3200" dirty="0">
                <a:solidFill>
                  <a:srgbClr val="C00000"/>
                </a:solidFill>
              </a:rPr>
              <a:t>识别</a:t>
            </a:r>
            <a:r>
              <a:rPr lang="zh-CN" altLang="en-US" sz="3200" dirty="0"/>
              <a:t>和</a:t>
            </a:r>
            <a:r>
              <a:rPr lang="zh-CN" altLang="en-US" sz="3200" dirty="0">
                <a:solidFill>
                  <a:srgbClr val="C00000"/>
                </a:solidFill>
              </a:rPr>
              <a:t>察觉</a:t>
            </a:r>
            <a:r>
              <a:rPr lang="zh-CN" altLang="en-US" sz="3200" dirty="0"/>
              <a:t>能力</a:t>
            </a:r>
            <a:r>
              <a:rPr lang="zh-CN" altLang="en-US" sz="3200" dirty="0">
                <a:solidFill>
                  <a:srgbClr val="C00000"/>
                </a:solidFill>
              </a:rPr>
              <a:t>出现障碍</a:t>
            </a:r>
            <a:r>
              <a:rPr lang="zh-CN" altLang="en-US" sz="3200" dirty="0"/>
              <a:t>的一种精神状态</a:t>
            </a:r>
            <a:endParaRPr lang="en-US" altLang="zh-CN" sz="3200" dirty="0"/>
          </a:p>
          <a:p>
            <a:pPr lvl="1"/>
            <a:r>
              <a:rPr lang="zh-CN" altLang="en-US" sz="3200" dirty="0"/>
              <a:t>是由各种原因使高级神经中枢功能活动受损，处于抑制状态所致</a:t>
            </a:r>
          </a:p>
          <a:p>
            <a:pPr>
              <a:buFont typeface="Wingdings" panose="05000000000000000000" pitchFamily="2" charset="2"/>
              <a:buNone/>
            </a:pPr>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692070397"/>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title"/>
          </p:nvPr>
        </p:nvSpPr>
        <p:spPr/>
        <p:txBody>
          <a:bodyPr/>
          <a:lstStyle/>
          <a:p>
            <a:r>
              <a:rPr lang="en-US" altLang="zh-CN" b="1" smtClean="0">
                <a:ea typeface="宋体" panose="02010600030101010101" pitchFamily="2" charset="-122"/>
              </a:rPr>
              <a:t>二、</a:t>
            </a:r>
            <a:r>
              <a:rPr lang="zh-CN" altLang="en-US" b="1" smtClean="0">
                <a:ea typeface="宋体" panose="02010600030101010101" pitchFamily="2" charset="-122"/>
              </a:rPr>
              <a:t>发生机制</a:t>
            </a:r>
            <a:endParaRPr lang="zh-CN" altLang="en-US" smtClean="0">
              <a:ea typeface="宋体" panose="02010600030101010101" pitchFamily="2" charset="-122"/>
            </a:endParaRPr>
          </a:p>
        </p:txBody>
      </p:sp>
      <p:sp>
        <p:nvSpPr>
          <p:cNvPr id="5123" name="内容占位符 2"/>
          <p:cNvSpPr>
            <a:spLocks noGrp="1"/>
          </p:cNvSpPr>
          <p:nvPr>
            <p:ph idx="1"/>
          </p:nvPr>
        </p:nvSpPr>
        <p:spPr>
          <a:xfrm>
            <a:off x="886278" y="1311684"/>
            <a:ext cx="10439218" cy="4876800"/>
          </a:xfrm>
        </p:spPr>
        <p:txBody>
          <a:bodyPr/>
          <a:lstStyle/>
          <a:p>
            <a:r>
              <a:rPr lang="zh-CN" altLang="en-US" sz="2800" dirty="0">
                <a:solidFill>
                  <a:srgbClr val="0070C0"/>
                </a:solidFill>
                <a:latin typeface="华文楷体" panose="02010600040101010101" pitchFamily="2" charset="-122"/>
                <a:ea typeface="华文楷体" panose="02010600040101010101" pitchFamily="2" charset="-122"/>
              </a:rPr>
              <a:t>意识由两部分组成</a:t>
            </a:r>
            <a:endParaRPr lang="en-US" altLang="zh-CN" sz="2800" dirty="0">
              <a:solidFill>
                <a:srgbClr val="0070C0"/>
              </a:solidFill>
              <a:latin typeface="华文楷体" panose="02010600040101010101" pitchFamily="2" charset="-122"/>
              <a:ea typeface="华文楷体" panose="02010600040101010101" pitchFamily="2" charset="-122"/>
            </a:endParaRPr>
          </a:p>
          <a:p>
            <a:pPr lvl="1">
              <a:buFont typeface="Wingdings" panose="05000000000000000000" pitchFamily="2" charset="2"/>
              <a:buNone/>
            </a:pPr>
            <a:r>
              <a:rPr lang="zh-CN" altLang="en-US" dirty="0" smtClean="0">
                <a:solidFill>
                  <a:srgbClr val="C00000"/>
                </a:solidFill>
              </a:rPr>
              <a:t>①意识内容</a:t>
            </a:r>
            <a:endParaRPr lang="en-US" altLang="zh-CN" dirty="0" smtClean="0">
              <a:solidFill>
                <a:srgbClr val="C00000"/>
              </a:solidFill>
            </a:endParaRPr>
          </a:p>
          <a:p>
            <a:pPr lvl="2"/>
            <a:r>
              <a:rPr lang="zh-CN" altLang="en-US" sz="2400" dirty="0"/>
              <a:t>意识状态正常取决于大脑半球功能的完整性</a:t>
            </a:r>
            <a:endParaRPr lang="en-US" altLang="zh-CN" sz="2400" dirty="0"/>
          </a:p>
          <a:p>
            <a:pPr lvl="1">
              <a:buFont typeface="Wingdings" panose="05000000000000000000" pitchFamily="2" charset="2"/>
              <a:buNone/>
            </a:pPr>
            <a:r>
              <a:rPr lang="zh-CN" altLang="en-US" dirty="0" smtClean="0">
                <a:solidFill>
                  <a:srgbClr val="C00000"/>
                </a:solidFill>
              </a:rPr>
              <a:t>②意识“开关”系统</a:t>
            </a:r>
            <a:endParaRPr lang="en-US" altLang="zh-CN" dirty="0" smtClean="0">
              <a:solidFill>
                <a:srgbClr val="C00000"/>
              </a:solidFill>
            </a:endParaRPr>
          </a:p>
          <a:p>
            <a:pPr lvl="2"/>
            <a:r>
              <a:rPr lang="zh-CN" altLang="en-US" sz="2400" dirty="0"/>
              <a:t>包括感觉传导径路和脑干网状结构起意识“开关”作用 </a:t>
            </a:r>
            <a:endParaRPr lang="en-US" altLang="zh-CN" sz="2400" dirty="0"/>
          </a:p>
          <a:p>
            <a:pPr lvl="2"/>
            <a:r>
              <a:rPr lang="zh-CN" altLang="en-US" sz="2400" dirty="0"/>
              <a:t>意识“开关”系统可激活大脑皮层并使之保持兴奋性，使抗体处于觉醒状态 ，从而产生意识内容</a:t>
            </a:r>
            <a:endParaRPr lang="en-US" altLang="zh-CN" sz="2400" dirty="0"/>
          </a:p>
          <a:p>
            <a:r>
              <a:rPr lang="zh-CN" altLang="en-US" sz="2800" dirty="0">
                <a:solidFill>
                  <a:srgbClr val="002060"/>
                </a:solidFill>
                <a:latin typeface="华文楷体" panose="02010600040101010101" pitchFamily="2" charset="-122"/>
                <a:ea typeface="华文楷体" panose="02010600040101010101" pitchFamily="2" charset="-122"/>
              </a:rPr>
              <a:t>意识状态的正常有赖于</a:t>
            </a:r>
            <a:r>
              <a:rPr lang="zh-CN" altLang="en-US" sz="2800" dirty="0">
                <a:solidFill>
                  <a:srgbClr val="C00000"/>
                </a:solidFill>
                <a:latin typeface="华文楷体" panose="02010600040101010101" pitchFamily="2" charset="-122"/>
                <a:ea typeface="华文楷体" panose="02010600040101010101" pitchFamily="2" charset="-122"/>
              </a:rPr>
              <a:t>大脑皮层</a:t>
            </a:r>
            <a:r>
              <a:rPr lang="zh-CN" altLang="en-US" sz="2800" dirty="0">
                <a:solidFill>
                  <a:srgbClr val="002060"/>
                </a:solidFill>
                <a:latin typeface="华文楷体" panose="02010600040101010101" pitchFamily="2" charset="-122"/>
                <a:ea typeface="华文楷体" panose="02010600040101010101" pitchFamily="2" charset="-122"/>
              </a:rPr>
              <a:t>和</a:t>
            </a:r>
            <a:r>
              <a:rPr lang="zh-CN" altLang="en-US" sz="2800" dirty="0">
                <a:solidFill>
                  <a:srgbClr val="C00000"/>
                </a:solidFill>
                <a:latin typeface="华文楷体" panose="02010600040101010101" pitchFamily="2" charset="-122"/>
                <a:ea typeface="华文楷体" panose="02010600040101010101" pitchFamily="2" charset="-122"/>
              </a:rPr>
              <a:t>网状结构</a:t>
            </a:r>
            <a:r>
              <a:rPr lang="zh-CN" altLang="en-US" sz="2800" dirty="0">
                <a:solidFill>
                  <a:srgbClr val="002060"/>
                </a:solidFill>
                <a:latin typeface="华文楷体" panose="02010600040101010101" pitchFamily="2" charset="-122"/>
                <a:ea typeface="华文楷体" panose="02010600040101010101" pitchFamily="2" charset="-122"/>
              </a:rPr>
              <a:t>功能的完整</a:t>
            </a:r>
            <a:endParaRPr lang="en-US" altLang="zh-CN" sz="2800" dirty="0">
              <a:solidFill>
                <a:srgbClr val="002060"/>
              </a:solidFill>
              <a:latin typeface="华文楷体" panose="02010600040101010101" pitchFamily="2" charset="-122"/>
              <a:ea typeface="华文楷体" panose="02010600040101010101" pitchFamily="2" charset="-122"/>
            </a:endParaRPr>
          </a:p>
          <a:p>
            <a:r>
              <a:rPr lang="zh-CN" altLang="en-US" sz="2800" dirty="0">
                <a:solidFill>
                  <a:srgbClr val="002060"/>
                </a:solidFill>
                <a:latin typeface="华文楷体" panose="02010600040101010101" pitchFamily="2" charset="-122"/>
                <a:ea typeface="华文楷体" panose="02010600040101010101" pitchFamily="2" charset="-122"/>
              </a:rPr>
              <a:t>当某些原因引起</a:t>
            </a:r>
            <a:r>
              <a:rPr lang="zh-CN" altLang="en-US" sz="2800" dirty="0">
                <a:solidFill>
                  <a:srgbClr val="0070C0"/>
                </a:solidFill>
                <a:latin typeface="华文楷体" panose="02010600040101010101" pitchFamily="2" charset="-122"/>
                <a:ea typeface="华文楷体" panose="02010600040101010101" pitchFamily="2" charset="-122"/>
              </a:rPr>
              <a:t>脑细胞代谢</a:t>
            </a:r>
            <a:r>
              <a:rPr lang="zh-CN" altLang="en-US" sz="2800" dirty="0" smtClean="0">
                <a:solidFill>
                  <a:srgbClr val="0070C0"/>
                </a:solidFill>
                <a:latin typeface="华文楷体" panose="02010600040101010101" pitchFamily="2" charset="-122"/>
                <a:ea typeface="华文楷体" panose="02010600040101010101" pitchFamily="2" charset="-122"/>
              </a:rPr>
              <a:t>紊乱，</a:t>
            </a:r>
            <a:r>
              <a:rPr lang="zh-CN" altLang="en-US" sz="2800" dirty="0" smtClean="0">
                <a:solidFill>
                  <a:srgbClr val="002060"/>
                </a:solidFill>
                <a:latin typeface="华文楷体" panose="02010600040101010101" pitchFamily="2" charset="-122"/>
                <a:ea typeface="华文楷体" panose="02010600040101010101" pitchFamily="2" charset="-122"/>
              </a:rPr>
              <a:t>从而</a:t>
            </a:r>
            <a:r>
              <a:rPr lang="zh-CN" altLang="en-US" sz="2800" dirty="0">
                <a:solidFill>
                  <a:srgbClr val="002060"/>
                </a:solidFill>
                <a:latin typeface="华文楷体" panose="02010600040101010101" pitchFamily="2" charset="-122"/>
                <a:ea typeface="华文楷体" panose="02010600040101010101" pitchFamily="2" charset="-122"/>
              </a:rPr>
              <a:t>导致</a:t>
            </a:r>
            <a:r>
              <a:rPr lang="zh-CN" altLang="en-US" sz="2800" dirty="0">
                <a:solidFill>
                  <a:srgbClr val="C00000"/>
                </a:solidFill>
                <a:latin typeface="华文楷体" panose="02010600040101010101" pitchFamily="2" charset="-122"/>
                <a:ea typeface="华文楷体" panose="02010600040101010101" pitchFamily="2" charset="-122"/>
              </a:rPr>
              <a:t>网状结构功能损害</a:t>
            </a:r>
            <a:r>
              <a:rPr lang="zh-CN" altLang="en-US" sz="2800" dirty="0">
                <a:solidFill>
                  <a:srgbClr val="002060"/>
                </a:solidFill>
                <a:latin typeface="华文楷体" panose="02010600040101010101" pitchFamily="2" charset="-122"/>
                <a:ea typeface="华文楷体" panose="02010600040101010101" pitchFamily="2" charset="-122"/>
              </a:rPr>
              <a:t>和</a:t>
            </a:r>
            <a:r>
              <a:rPr lang="zh-CN" altLang="en-US" sz="2800" dirty="0">
                <a:solidFill>
                  <a:srgbClr val="C00000"/>
                </a:solidFill>
                <a:latin typeface="华文楷体" panose="02010600040101010101" pitchFamily="2" charset="-122"/>
                <a:ea typeface="华文楷体" panose="02010600040101010101" pitchFamily="2" charset="-122"/>
              </a:rPr>
              <a:t>大脑活动功能</a:t>
            </a:r>
            <a:r>
              <a:rPr lang="zh-CN" altLang="en-US" sz="2800" dirty="0" smtClean="0">
                <a:solidFill>
                  <a:srgbClr val="C00000"/>
                </a:solidFill>
                <a:latin typeface="华文楷体" panose="02010600040101010101" pitchFamily="2" charset="-122"/>
                <a:ea typeface="华文楷体" panose="02010600040101010101" pitchFamily="2" charset="-122"/>
              </a:rPr>
              <a:t>减弱</a:t>
            </a:r>
            <a:r>
              <a:rPr lang="zh-CN" altLang="en-US" sz="2800" dirty="0">
                <a:solidFill>
                  <a:srgbClr val="002060"/>
                </a:solidFill>
                <a:latin typeface="华文楷体" panose="02010600040101010101" pitchFamily="2" charset="-122"/>
                <a:ea typeface="华文楷体" panose="02010600040101010101" pitchFamily="2" charset="-122"/>
              </a:rPr>
              <a:t>时，</a:t>
            </a:r>
            <a:r>
              <a:rPr lang="zh-CN" altLang="en-US" sz="2800" dirty="0" smtClean="0">
                <a:solidFill>
                  <a:srgbClr val="002060"/>
                </a:solidFill>
                <a:latin typeface="华文楷体" panose="02010600040101010101" pitchFamily="2" charset="-122"/>
                <a:ea typeface="华文楷体" panose="02010600040101010101" pitchFamily="2" charset="-122"/>
              </a:rPr>
              <a:t>均</a:t>
            </a:r>
            <a:r>
              <a:rPr lang="zh-CN" altLang="en-US" sz="2800" dirty="0">
                <a:solidFill>
                  <a:srgbClr val="002060"/>
                </a:solidFill>
                <a:latin typeface="华文楷体" panose="02010600040101010101" pitchFamily="2" charset="-122"/>
                <a:ea typeface="华文楷体" panose="02010600040101010101" pitchFamily="2" charset="-122"/>
              </a:rPr>
              <a:t>可产生意识</a:t>
            </a:r>
            <a:r>
              <a:rPr lang="zh-CN" altLang="en-US" sz="2800" dirty="0" smtClean="0">
                <a:solidFill>
                  <a:srgbClr val="002060"/>
                </a:solidFill>
                <a:latin typeface="华文楷体" panose="02010600040101010101" pitchFamily="2" charset="-122"/>
                <a:ea typeface="华文楷体" panose="02010600040101010101" pitchFamily="2" charset="-122"/>
              </a:rPr>
              <a:t>障碍</a:t>
            </a:r>
            <a:endParaRPr lang="zh-CN" altLang="en-US" sz="2800" dirty="0">
              <a:solidFill>
                <a:srgbClr val="002060"/>
              </a:solidFill>
              <a:latin typeface="华文楷体" panose="02010600040101010101" pitchFamily="2" charset="-122"/>
              <a:ea typeface="华文楷体" panose="02010600040101010101" pitchFamily="2" charset="-122"/>
            </a:endParaRPr>
          </a:p>
          <a:p>
            <a:endParaRPr lang="zh-CN" altLang="en-US" sz="2800" dirty="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1508690159"/>
      </p:ext>
    </p:extLst>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1"/>
          <p:cNvSpPr>
            <a:spLocks noGrp="1"/>
          </p:cNvSpPr>
          <p:nvPr>
            <p:ph type="title"/>
          </p:nvPr>
        </p:nvSpPr>
        <p:spPr/>
        <p:txBody>
          <a:bodyPr/>
          <a:lstStyle/>
          <a:p>
            <a:r>
              <a:rPr lang="en-US" altLang="zh-CN" b="1" smtClean="0">
                <a:ea typeface="宋体" panose="02010600030101010101" pitchFamily="2" charset="-122"/>
              </a:rPr>
              <a:t>三、</a:t>
            </a:r>
            <a:r>
              <a:rPr lang="zh-CN" altLang="en-US" b="1" smtClean="0">
                <a:ea typeface="宋体" panose="02010600030101010101" pitchFamily="2" charset="-122"/>
              </a:rPr>
              <a:t>常见病因</a:t>
            </a:r>
            <a:endParaRPr lang="zh-CN" altLang="en-US" smtClean="0">
              <a:ea typeface="宋体" panose="02010600030101010101" pitchFamily="2" charset="-122"/>
            </a:endParaRPr>
          </a:p>
        </p:txBody>
      </p:sp>
      <p:sp>
        <p:nvSpPr>
          <p:cNvPr id="6147" name="内容占位符 2"/>
          <p:cNvSpPr>
            <a:spLocks noGrp="1"/>
          </p:cNvSpPr>
          <p:nvPr>
            <p:ph sz="half" idx="1"/>
          </p:nvPr>
        </p:nvSpPr>
        <p:spPr/>
        <p:txBody>
          <a:bodyPr/>
          <a:lstStyle/>
          <a:p>
            <a:pPr>
              <a:buFont typeface="Wingdings" panose="05000000000000000000" pitchFamily="2" charset="2"/>
              <a:buNone/>
            </a:pPr>
            <a:r>
              <a:rPr lang="en-US" altLang="zh-CN" dirty="0" smtClean="0">
                <a:ea typeface="宋体" panose="02010600030101010101" pitchFamily="2" charset="-122"/>
              </a:rPr>
              <a:t> </a:t>
            </a:r>
            <a:r>
              <a:rPr lang="zh-CN" altLang="en-US" dirty="0" smtClean="0">
                <a:solidFill>
                  <a:srgbClr val="C00000"/>
                </a:solidFill>
                <a:ea typeface="宋体" panose="02010600030101010101" pitchFamily="2" charset="-122"/>
              </a:rPr>
              <a:t>（一）颅内疾病</a:t>
            </a:r>
          </a:p>
          <a:p>
            <a:pPr lvl="1">
              <a:buFont typeface="Wingdings" panose="05000000000000000000" pitchFamily="2" charset="2"/>
              <a:buNone/>
            </a:pPr>
            <a:r>
              <a:rPr lang="en-US" altLang="zh-CN" sz="2800" dirty="0"/>
              <a:t>1.</a:t>
            </a:r>
            <a:r>
              <a:rPr lang="zh-CN" altLang="en-US" sz="2800" dirty="0"/>
              <a:t>感染性疾病</a:t>
            </a:r>
          </a:p>
          <a:p>
            <a:pPr lvl="1">
              <a:buFont typeface="Wingdings" panose="05000000000000000000" pitchFamily="2" charset="2"/>
              <a:buNone/>
            </a:pPr>
            <a:r>
              <a:rPr lang="en-US" altLang="zh-CN" sz="2800" dirty="0"/>
              <a:t>2.</a:t>
            </a:r>
            <a:r>
              <a:rPr lang="zh-CN" altLang="en-US" sz="2800" dirty="0"/>
              <a:t>非感染性疾病</a:t>
            </a:r>
            <a:endParaRPr lang="en-US" altLang="zh-CN" sz="2800" dirty="0"/>
          </a:p>
          <a:p>
            <a:pPr lvl="1">
              <a:buFont typeface="Wingdings" panose="05000000000000000000" pitchFamily="2" charset="2"/>
              <a:buNone/>
            </a:pPr>
            <a:r>
              <a:rPr lang="en-US" altLang="zh-CN" sz="2800" dirty="0">
                <a:solidFill>
                  <a:srgbClr val="692AA2"/>
                </a:solidFill>
              </a:rPr>
              <a:t>  </a:t>
            </a:r>
            <a:r>
              <a:rPr lang="zh-CN" altLang="en-US" sz="2800" dirty="0" smtClean="0">
                <a:solidFill>
                  <a:srgbClr val="692AA2"/>
                </a:solidFill>
              </a:rPr>
              <a:t>（</a:t>
            </a:r>
            <a:r>
              <a:rPr lang="en-US" altLang="zh-CN" sz="2800" dirty="0" smtClean="0">
                <a:solidFill>
                  <a:srgbClr val="692AA2"/>
                </a:solidFill>
              </a:rPr>
              <a:t>1</a:t>
            </a:r>
            <a:r>
              <a:rPr lang="zh-CN" altLang="en-US" sz="2800" dirty="0" smtClean="0">
                <a:solidFill>
                  <a:srgbClr val="692AA2"/>
                </a:solidFill>
              </a:rPr>
              <a:t>）脑血管</a:t>
            </a:r>
            <a:r>
              <a:rPr lang="zh-CN" altLang="en-US" sz="2800" dirty="0">
                <a:solidFill>
                  <a:srgbClr val="692AA2"/>
                </a:solidFill>
              </a:rPr>
              <a:t>疾病</a:t>
            </a:r>
            <a:endParaRPr lang="en-US" altLang="zh-CN" sz="2800" dirty="0">
              <a:solidFill>
                <a:srgbClr val="692AA2"/>
              </a:solidFill>
            </a:endParaRPr>
          </a:p>
          <a:p>
            <a:pPr lvl="1">
              <a:buFont typeface="Wingdings" panose="05000000000000000000" pitchFamily="2" charset="2"/>
              <a:buNone/>
            </a:pPr>
            <a:r>
              <a:rPr lang="en-US" altLang="zh-CN" sz="2800" dirty="0">
                <a:solidFill>
                  <a:srgbClr val="692AA2"/>
                </a:solidFill>
              </a:rPr>
              <a:t>  </a:t>
            </a:r>
            <a:r>
              <a:rPr lang="zh-CN" altLang="en-US" sz="2800" dirty="0" smtClean="0">
                <a:solidFill>
                  <a:srgbClr val="692AA2"/>
                </a:solidFill>
              </a:rPr>
              <a:t>（</a:t>
            </a:r>
            <a:r>
              <a:rPr lang="en-US" altLang="zh-CN" sz="2800" dirty="0" smtClean="0">
                <a:solidFill>
                  <a:srgbClr val="692AA2"/>
                </a:solidFill>
              </a:rPr>
              <a:t>2</a:t>
            </a:r>
            <a:r>
              <a:rPr lang="zh-CN" altLang="en-US" sz="2800" dirty="0" smtClean="0">
                <a:solidFill>
                  <a:srgbClr val="692AA2"/>
                </a:solidFill>
              </a:rPr>
              <a:t>）颅脑损伤</a:t>
            </a:r>
            <a:endParaRPr lang="en-US" altLang="zh-CN" sz="2800" dirty="0">
              <a:solidFill>
                <a:srgbClr val="692AA2"/>
              </a:solidFill>
            </a:endParaRPr>
          </a:p>
          <a:p>
            <a:pPr lvl="1">
              <a:buFont typeface="Wingdings" panose="05000000000000000000" pitchFamily="2" charset="2"/>
              <a:buNone/>
            </a:pPr>
            <a:r>
              <a:rPr lang="en-US" altLang="zh-CN" sz="2800" dirty="0">
                <a:solidFill>
                  <a:srgbClr val="692AA2"/>
                </a:solidFill>
              </a:rPr>
              <a:t>  </a:t>
            </a:r>
            <a:r>
              <a:rPr lang="zh-CN" altLang="en-US" sz="2800" dirty="0" smtClean="0">
                <a:solidFill>
                  <a:srgbClr val="692AA2"/>
                </a:solidFill>
              </a:rPr>
              <a:t>（</a:t>
            </a:r>
            <a:r>
              <a:rPr lang="en-US" altLang="zh-CN" sz="2800" dirty="0" smtClean="0">
                <a:solidFill>
                  <a:srgbClr val="692AA2"/>
                </a:solidFill>
              </a:rPr>
              <a:t>3</a:t>
            </a:r>
            <a:r>
              <a:rPr lang="zh-CN" altLang="en-US" sz="2800" dirty="0" smtClean="0">
                <a:solidFill>
                  <a:srgbClr val="692AA2"/>
                </a:solidFill>
              </a:rPr>
              <a:t>）颅</a:t>
            </a:r>
            <a:r>
              <a:rPr lang="zh-CN" altLang="en-US" sz="2800" dirty="0">
                <a:solidFill>
                  <a:srgbClr val="692AA2"/>
                </a:solidFill>
              </a:rPr>
              <a:t>内占位性病变</a:t>
            </a:r>
            <a:endParaRPr lang="en-US" altLang="zh-CN" sz="2800" dirty="0">
              <a:solidFill>
                <a:srgbClr val="692AA2"/>
              </a:solidFill>
            </a:endParaRPr>
          </a:p>
          <a:p>
            <a:pPr lvl="1">
              <a:buFont typeface="Wingdings" panose="05000000000000000000" pitchFamily="2" charset="2"/>
              <a:buNone/>
            </a:pPr>
            <a:r>
              <a:rPr lang="en-US" altLang="zh-CN" sz="2800" dirty="0">
                <a:solidFill>
                  <a:srgbClr val="692AA2"/>
                </a:solidFill>
              </a:rPr>
              <a:t>  </a:t>
            </a:r>
            <a:r>
              <a:rPr lang="zh-CN" altLang="en-US" sz="2800" dirty="0" smtClean="0">
                <a:solidFill>
                  <a:srgbClr val="692AA2"/>
                </a:solidFill>
              </a:rPr>
              <a:t>（</a:t>
            </a:r>
            <a:r>
              <a:rPr lang="en-US" altLang="zh-CN" sz="2800" dirty="0" smtClean="0">
                <a:solidFill>
                  <a:srgbClr val="692AA2"/>
                </a:solidFill>
              </a:rPr>
              <a:t>4</a:t>
            </a:r>
            <a:r>
              <a:rPr lang="zh-CN" altLang="en-US" sz="2800" dirty="0" smtClean="0">
                <a:solidFill>
                  <a:srgbClr val="692AA2"/>
                </a:solidFill>
              </a:rPr>
              <a:t>）癫痫</a:t>
            </a:r>
            <a:endParaRPr lang="zh-CN" altLang="en-US" sz="2800" dirty="0">
              <a:solidFill>
                <a:srgbClr val="692AA2"/>
              </a:solidFill>
            </a:endParaRPr>
          </a:p>
        </p:txBody>
      </p:sp>
      <p:sp>
        <p:nvSpPr>
          <p:cNvPr id="6148" name="内容占位符 4"/>
          <p:cNvSpPr>
            <a:spLocks noGrp="1"/>
          </p:cNvSpPr>
          <p:nvPr>
            <p:ph sz="half" idx="2"/>
          </p:nvPr>
        </p:nvSpPr>
        <p:spPr/>
        <p:txBody>
          <a:bodyPr/>
          <a:lstStyle/>
          <a:p>
            <a:pPr>
              <a:buFont typeface="Wingdings" panose="05000000000000000000" pitchFamily="2" charset="2"/>
              <a:buNone/>
            </a:pPr>
            <a:r>
              <a:rPr lang="zh-CN" altLang="en-US" dirty="0" smtClean="0">
                <a:solidFill>
                  <a:srgbClr val="C00000"/>
                </a:solidFill>
                <a:ea typeface="宋体" panose="02010600030101010101" pitchFamily="2" charset="-122"/>
              </a:rPr>
              <a:t>（</a:t>
            </a:r>
            <a:r>
              <a:rPr lang="en-US" altLang="zh-CN" dirty="0" smtClean="0">
                <a:solidFill>
                  <a:srgbClr val="C00000"/>
                </a:solidFill>
                <a:ea typeface="宋体" panose="02010600030101010101" pitchFamily="2" charset="-122"/>
              </a:rPr>
              <a:t>二</a:t>
            </a:r>
            <a:r>
              <a:rPr lang="zh-CN" altLang="en-US" dirty="0" smtClean="0">
                <a:solidFill>
                  <a:srgbClr val="C00000"/>
                </a:solidFill>
                <a:ea typeface="宋体" panose="02010600030101010101" pitchFamily="2" charset="-122"/>
              </a:rPr>
              <a:t>）颅外疾病</a:t>
            </a:r>
          </a:p>
          <a:p>
            <a:pPr lvl="1">
              <a:buFont typeface="Wingdings" panose="05000000000000000000" pitchFamily="2" charset="2"/>
              <a:buNone/>
            </a:pPr>
            <a:r>
              <a:rPr lang="en-US" altLang="zh-CN" sz="2800" dirty="0"/>
              <a:t>1.</a:t>
            </a:r>
            <a:r>
              <a:rPr lang="zh-CN" altLang="en-US" sz="2800" dirty="0"/>
              <a:t>急性重症感染 </a:t>
            </a:r>
          </a:p>
          <a:p>
            <a:pPr lvl="1">
              <a:buFont typeface="Wingdings" panose="05000000000000000000" pitchFamily="2" charset="2"/>
              <a:buNone/>
            </a:pPr>
            <a:r>
              <a:rPr lang="en-US" altLang="zh-CN" sz="2800" dirty="0"/>
              <a:t>2.</a:t>
            </a:r>
            <a:r>
              <a:rPr lang="zh-CN" altLang="en-US" sz="2800" dirty="0"/>
              <a:t>内分泌与代谢障碍　</a:t>
            </a:r>
          </a:p>
          <a:p>
            <a:pPr lvl="1">
              <a:buFont typeface="Wingdings" panose="05000000000000000000" pitchFamily="2" charset="2"/>
              <a:buNone/>
            </a:pPr>
            <a:r>
              <a:rPr lang="en-US" altLang="zh-CN" sz="2800" dirty="0"/>
              <a:t>3.</a:t>
            </a:r>
            <a:r>
              <a:rPr lang="zh-CN" altLang="en-US" sz="2800" dirty="0"/>
              <a:t>心血管系统疾病　</a:t>
            </a:r>
          </a:p>
          <a:p>
            <a:pPr lvl="1">
              <a:buFont typeface="Wingdings" panose="05000000000000000000" pitchFamily="2" charset="2"/>
              <a:buNone/>
            </a:pPr>
            <a:r>
              <a:rPr lang="en-US" altLang="zh-CN" sz="2800" dirty="0"/>
              <a:t>4.</a:t>
            </a:r>
            <a:r>
              <a:rPr lang="zh-CN" altLang="en-US" sz="2800" dirty="0"/>
              <a:t>外源性中毒　</a:t>
            </a:r>
          </a:p>
          <a:p>
            <a:pPr lvl="1">
              <a:buFont typeface="Wingdings" panose="05000000000000000000" pitchFamily="2" charset="2"/>
              <a:buNone/>
            </a:pPr>
            <a:r>
              <a:rPr lang="en-US" altLang="zh-CN" sz="2800" dirty="0"/>
              <a:t>5.</a:t>
            </a:r>
            <a:r>
              <a:rPr lang="zh-CN" altLang="en-US" sz="2800" dirty="0"/>
              <a:t>物理性损害</a:t>
            </a:r>
            <a:r>
              <a:rPr lang="zh-CN" altLang="en-US" dirty="0" smtClean="0"/>
              <a:t>　</a:t>
            </a:r>
          </a:p>
          <a:p>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653172134"/>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标题 5"/>
          <p:cNvSpPr>
            <a:spLocks noGrp="1"/>
          </p:cNvSpPr>
          <p:nvPr>
            <p:ph type="title"/>
          </p:nvPr>
        </p:nvSpPr>
        <p:spPr/>
        <p:txBody>
          <a:bodyPr/>
          <a:lstStyle/>
          <a:p>
            <a:r>
              <a:rPr lang="en-US" altLang="zh-CN" b="1" smtClean="0">
                <a:ea typeface="宋体" panose="02010600030101010101" pitchFamily="2" charset="-122"/>
              </a:rPr>
              <a:t>四、</a:t>
            </a:r>
            <a:r>
              <a:rPr lang="zh-CN" altLang="en-US" b="1" smtClean="0">
                <a:ea typeface="宋体" panose="02010600030101010101" pitchFamily="2" charset="-122"/>
              </a:rPr>
              <a:t>临床表现</a:t>
            </a:r>
            <a:endParaRPr lang="zh-CN" altLang="en-US" smtClean="0">
              <a:ea typeface="宋体" panose="02010600030101010101" pitchFamily="2" charset="-122"/>
            </a:endParaRPr>
          </a:p>
        </p:txBody>
      </p:sp>
      <p:sp>
        <p:nvSpPr>
          <p:cNvPr id="7171" name="内容占位符 6"/>
          <p:cNvSpPr>
            <a:spLocks noGrp="1"/>
          </p:cNvSpPr>
          <p:nvPr>
            <p:ph idx="1"/>
          </p:nvPr>
        </p:nvSpPr>
        <p:spPr>
          <a:xfrm>
            <a:off x="948055" y="1345067"/>
            <a:ext cx="9254490" cy="4876800"/>
          </a:xfrm>
        </p:spPr>
        <p:txBody>
          <a:bodyPr/>
          <a:lstStyle/>
          <a:p>
            <a:pPr>
              <a:buFont typeface="Wingdings" panose="05000000000000000000" pitchFamily="2" charset="2"/>
              <a:buNone/>
            </a:pPr>
            <a:r>
              <a:rPr lang="en-US" altLang="zh-CN" dirty="0" smtClean="0">
                <a:solidFill>
                  <a:srgbClr val="C00000"/>
                </a:solidFill>
                <a:latin typeface="华文隶书" panose="02010800040101010101" pitchFamily="2" charset="-122"/>
                <a:ea typeface="华文隶书" panose="02010800040101010101" pitchFamily="2" charset="-122"/>
              </a:rPr>
              <a:t>1.</a:t>
            </a:r>
            <a:r>
              <a:rPr lang="zh-CN" altLang="en-US" dirty="0" smtClean="0">
                <a:solidFill>
                  <a:srgbClr val="C00000"/>
                </a:solidFill>
                <a:latin typeface="华文隶书" panose="02010800040101010101" pitchFamily="2" charset="-122"/>
                <a:ea typeface="华文隶书" panose="02010800040101010101" pitchFamily="2" charset="-122"/>
              </a:rPr>
              <a:t>嗜睡</a:t>
            </a:r>
            <a:r>
              <a:rPr lang="zh-CN" altLang="en-US" dirty="0" smtClean="0">
                <a:ea typeface="宋体" panose="02010600030101010101" pitchFamily="2" charset="-122"/>
              </a:rPr>
              <a:t>　</a:t>
            </a:r>
            <a:endParaRPr lang="en-US" altLang="zh-CN" dirty="0" smtClean="0">
              <a:ea typeface="宋体" panose="02010600030101010101" pitchFamily="2" charset="-122"/>
            </a:endParaRPr>
          </a:p>
          <a:p>
            <a:pPr lvl="1"/>
            <a:r>
              <a:rPr lang="zh-CN" altLang="en-US" dirty="0" smtClean="0"/>
              <a:t>病理性的睡眠状态</a:t>
            </a:r>
          </a:p>
          <a:p>
            <a:pPr lvl="1"/>
            <a:r>
              <a:rPr lang="zh-CN" altLang="en-US" dirty="0" smtClean="0"/>
              <a:t>轻微刺激可唤醒</a:t>
            </a:r>
            <a:r>
              <a:rPr lang="en-US" altLang="zh-CN" dirty="0" smtClean="0"/>
              <a:t>,</a:t>
            </a:r>
            <a:r>
              <a:rPr lang="zh-CN" altLang="en-US" dirty="0" smtClean="0"/>
              <a:t>停止刺激后又再入睡</a:t>
            </a:r>
          </a:p>
          <a:p>
            <a:pPr lvl="1"/>
            <a:r>
              <a:rPr lang="zh-CN" altLang="en-US" dirty="0" smtClean="0"/>
              <a:t>醒后能正确回答问题，反应迟钝 </a:t>
            </a:r>
          </a:p>
          <a:p>
            <a:pPr>
              <a:buFont typeface="Wingdings" panose="05000000000000000000" pitchFamily="2" charset="2"/>
              <a:buNone/>
            </a:pPr>
            <a:r>
              <a:rPr lang="en-US" altLang="zh-CN" dirty="0" smtClean="0">
                <a:solidFill>
                  <a:srgbClr val="C00000"/>
                </a:solidFill>
                <a:latin typeface="华文隶书" panose="02010800040101010101" pitchFamily="2" charset="-122"/>
                <a:ea typeface="华文隶书" panose="02010800040101010101" pitchFamily="2" charset="-122"/>
              </a:rPr>
              <a:t>2.</a:t>
            </a:r>
            <a:r>
              <a:rPr lang="zh-CN" altLang="en-US" dirty="0" smtClean="0">
                <a:solidFill>
                  <a:srgbClr val="C00000"/>
                </a:solidFill>
                <a:latin typeface="华文隶书" panose="02010800040101010101" pitchFamily="2" charset="-122"/>
                <a:ea typeface="华文隶书" panose="02010800040101010101" pitchFamily="2" charset="-122"/>
              </a:rPr>
              <a:t>意识模糊</a:t>
            </a:r>
            <a:r>
              <a:rPr lang="zh-CN" altLang="en-US" dirty="0" smtClean="0">
                <a:latin typeface="华文隶书" panose="02010800040101010101" pitchFamily="2" charset="-122"/>
                <a:ea typeface="华文隶书" panose="02010800040101010101" pitchFamily="2" charset="-122"/>
              </a:rPr>
              <a:t>　</a:t>
            </a:r>
            <a:endParaRPr lang="en-US" altLang="zh-CN" dirty="0" smtClean="0">
              <a:latin typeface="华文隶书" panose="02010800040101010101" pitchFamily="2" charset="-122"/>
              <a:ea typeface="华文隶书" panose="02010800040101010101" pitchFamily="2" charset="-122"/>
            </a:endParaRPr>
          </a:p>
          <a:p>
            <a:pPr lvl="1"/>
            <a:r>
              <a:rPr lang="zh-CN" altLang="en-US" dirty="0" smtClean="0"/>
              <a:t>程度较嗜睡深</a:t>
            </a:r>
          </a:p>
          <a:p>
            <a:pPr lvl="1"/>
            <a:r>
              <a:rPr lang="zh-CN" altLang="en-US" dirty="0" smtClean="0"/>
              <a:t>保持简单的精神活动</a:t>
            </a:r>
            <a:r>
              <a:rPr lang="en-US" altLang="zh-CN" dirty="0" smtClean="0"/>
              <a:t>,</a:t>
            </a:r>
            <a:r>
              <a:rPr lang="zh-CN" altLang="en-US" dirty="0" smtClean="0"/>
              <a:t>思维和语言不连贯</a:t>
            </a:r>
          </a:p>
          <a:p>
            <a:pPr lvl="1"/>
            <a:r>
              <a:rPr lang="zh-CN" altLang="en-US" dirty="0" smtClean="0"/>
              <a:t>对时间、地点、人物的定向力障碍</a:t>
            </a:r>
          </a:p>
          <a:p>
            <a:pPr>
              <a:buFont typeface="Wingdings" panose="05000000000000000000" pitchFamily="2" charset="2"/>
              <a:buNone/>
            </a:pPr>
            <a:r>
              <a:rPr lang="zh-CN" altLang="en-US" sz="3200" b="1" dirty="0">
                <a:solidFill>
                  <a:srgbClr val="1D1496"/>
                </a:solidFill>
                <a:latin typeface="华文楷体" panose="02010600040101010101" pitchFamily="2" charset="-122"/>
                <a:ea typeface="华文楷体" panose="02010600040101010101" pitchFamily="2" charset="-122"/>
              </a:rPr>
              <a:t>  </a:t>
            </a:r>
          </a:p>
          <a:p>
            <a:endParaRPr lang="zh-CN" altLang="en-US" dirty="0" smtClean="0">
              <a:ea typeface="宋体" panose="02010600030101010101" pitchFamily="2" charset="-122"/>
            </a:endParaRPr>
          </a:p>
        </p:txBody>
      </p:sp>
      <p:sp>
        <p:nvSpPr>
          <p:cNvPr id="5" name="日期占位符 4"/>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791773882"/>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p:txBody>
          <a:bodyPr/>
          <a:lstStyle/>
          <a:p>
            <a:r>
              <a:rPr lang="en-US" altLang="zh-CN" b="1" smtClean="0">
                <a:ea typeface="宋体" panose="02010600030101010101" pitchFamily="2" charset="-122"/>
              </a:rPr>
              <a:t>四、</a:t>
            </a:r>
            <a:r>
              <a:rPr lang="zh-CN" altLang="en-US" b="1" smtClean="0">
                <a:ea typeface="宋体" panose="02010600030101010101" pitchFamily="2" charset="-122"/>
              </a:rPr>
              <a:t>临床表现</a:t>
            </a:r>
            <a:endParaRPr lang="zh-CN" altLang="en-US" smtClean="0">
              <a:ea typeface="宋体" panose="02010600030101010101" pitchFamily="2" charset="-122"/>
            </a:endParaRPr>
          </a:p>
        </p:txBody>
      </p:sp>
      <p:sp>
        <p:nvSpPr>
          <p:cNvPr id="8195" name="内容占位符 2"/>
          <p:cNvSpPr>
            <a:spLocks noGrp="1"/>
          </p:cNvSpPr>
          <p:nvPr>
            <p:ph idx="1"/>
          </p:nvPr>
        </p:nvSpPr>
        <p:spPr>
          <a:xfrm>
            <a:off x="798263" y="1397318"/>
            <a:ext cx="9554074" cy="4876800"/>
          </a:xfrm>
        </p:spPr>
        <p:txBody>
          <a:bodyPr/>
          <a:lstStyle/>
          <a:p>
            <a:pPr>
              <a:buFont typeface="Wingdings" panose="05000000000000000000" pitchFamily="2" charset="2"/>
              <a:buNone/>
            </a:pPr>
            <a:r>
              <a:rPr lang="en-US" altLang="zh-CN" dirty="0" smtClean="0">
                <a:solidFill>
                  <a:srgbClr val="C00000"/>
                </a:solidFill>
                <a:latin typeface="华文隶书" panose="02010800040101010101" pitchFamily="2" charset="-122"/>
                <a:ea typeface="华文隶书" panose="02010800040101010101" pitchFamily="2" charset="-122"/>
              </a:rPr>
              <a:t>3.</a:t>
            </a:r>
            <a:r>
              <a:rPr lang="zh-CN" altLang="en-US" dirty="0" smtClean="0">
                <a:solidFill>
                  <a:srgbClr val="C00000"/>
                </a:solidFill>
                <a:latin typeface="华文隶书" panose="02010800040101010101" pitchFamily="2" charset="-122"/>
                <a:ea typeface="华文隶书" panose="02010800040101010101" pitchFamily="2" charset="-122"/>
              </a:rPr>
              <a:t>昏睡</a:t>
            </a:r>
            <a:r>
              <a:rPr lang="zh-CN" altLang="en-US" dirty="0" smtClean="0">
                <a:ea typeface="宋体" panose="02010600030101010101" pitchFamily="2" charset="-122"/>
              </a:rPr>
              <a:t>　</a:t>
            </a:r>
            <a:endParaRPr lang="en-US" altLang="zh-CN" dirty="0" smtClean="0">
              <a:ea typeface="宋体" panose="02010600030101010101" pitchFamily="2" charset="-122"/>
            </a:endParaRPr>
          </a:p>
          <a:p>
            <a:pPr lvl="1"/>
            <a:r>
              <a:rPr lang="zh-CN" altLang="en-US" dirty="0" smtClean="0"/>
              <a:t>病理性的沉睡状态</a:t>
            </a:r>
          </a:p>
          <a:p>
            <a:pPr lvl="1"/>
            <a:r>
              <a:rPr lang="zh-CN" altLang="en-US" dirty="0" smtClean="0"/>
              <a:t>强刺激才能唤醒</a:t>
            </a:r>
            <a:r>
              <a:rPr lang="en-US" altLang="zh-CN" dirty="0" smtClean="0"/>
              <a:t>,</a:t>
            </a:r>
            <a:r>
              <a:rPr lang="zh-CN" altLang="en-US" dirty="0" smtClean="0"/>
              <a:t>停止刺激后很快入睡</a:t>
            </a:r>
          </a:p>
          <a:p>
            <a:pPr lvl="1"/>
            <a:r>
              <a:rPr lang="zh-CN" altLang="en-US" dirty="0" smtClean="0"/>
              <a:t>答话含糊不清</a:t>
            </a:r>
            <a:r>
              <a:rPr lang="en-US" altLang="zh-CN" dirty="0" smtClean="0"/>
              <a:t>,</a:t>
            </a:r>
            <a:r>
              <a:rPr lang="zh-CN" altLang="en-US" dirty="0" smtClean="0"/>
              <a:t> 答非所问</a:t>
            </a:r>
          </a:p>
          <a:p>
            <a:pPr>
              <a:buFont typeface="Wingdings" panose="05000000000000000000" pitchFamily="2" charset="2"/>
              <a:buNone/>
            </a:pPr>
            <a:r>
              <a:rPr lang="en-US" altLang="zh-CN" dirty="0" smtClean="0">
                <a:solidFill>
                  <a:srgbClr val="C00000"/>
                </a:solidFill>
                <a:latin typeface="华文隶书" panose="02010800040101010101" pitchFamily="2" charset="-122"/>
                <a:ea typeface="华文隶书" panose="02010800040101010101" pitchFamily="2" charset="-122"/>
              </a:rPr>
              <a:t> 4. </a:t>
            </a:r>
            <a:r>
              <a:rPr lang="zh-CN" altLang="en-US" dirty="0" smtClean="0">
                <a:solidFill>
                  <a:srgbClr val="C00000"/>
                </a:solidFill>
                <a:latin typeface="华文隶书" panose="02010800040101010101" pitchFamily="2" charset="-122"/>
                <a:ea typeface="华文隶书" panose="02010800040101010101" pitchFamily="2" charset="-122"/>
              </a:rPr>
              <a:t>谵妄  </a:t>
            </a:r>
          </a:p>
          <a:p>
            <a:pPr lvl="1"/>
            <a:r>
              <a:rPr lang="zh-CN" altLang="en-US" dirty="0" smtClean="0"/>
              <a:t>兴奋性增高为主的高级神经中枢功能活动失调状态</a:t>
            </a:r>
          </a:p>
          <a:p>
            <a:pPr lvl="1"/>
            <a:r>
              <a:rPr lang="zh-CN" altLang="en-US" dirty="0" smtClean="0"/>
              <a:t>意识模糊、定向力丧失、躁动不安、语言杂乱</a:t>
            </a:r>
            <a:endParaRPr lang="en-US" altLang="zh-CN" dirty="0" smtClean="0"/>
          </a:p>
          <a:p>
            <a:pPr lvl="1"/>
            <a:r>
              <a:rPr lang="zh-CN" altLang="en-US" dirty="0" smtClean="0"/>
              <a:t>有错觉或幻觉</a:t>
            </a:r>
          </a:p>
          <a:p>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305015329"/>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en-US" altLang="zh-CN" b="1" smtClean="0">
                <a:ea typeface="宋体" panose="02010600030101010101" pitchFamily="2" charset="-122"/>
              </a:rPr>
              <a:t>四、</a:t>
            </a:r>
            <a:r>
              <a:rPr lang="zh-CN" altLang="en-US" b="1" smtClean="0">
                <a:ea typeface="宋体" panose="02010600030101010101" pitchFamily="2" charset="-122"/>
              </a:rPr>
              <a:t>临床表现</a:t>
            </a:r>
            <a:endParaRPr lang="zh-CN" altLang="en-US" smtClean="0">
              <a:ea typeface="宋体" panose="02010600030101010101" pitchFamily="2" charset="-122"/>
            </a:endParaRPr>
          </a:p>
        </p:txBody>
      </p:sp>
      <p:sp>
        <p:nvSpPr>
          <p:cNvPr id="9219" name="内容占位符 2"/>
          <p:cNvSpPr>
            <a:spLocks noGrp="1"/>
          </p:cNvSpPr>
          <p:nvPr>
            <p:ph idx="1"/>
          </p:nvPr>
        </p:nvSpPr>
        <p:spPr>
          <a:xfrm>
            <a:off x="764721" y="1475695"/>
            <a:ext cx="8610600" cy="4876800"/>
          </a:xfrm>
        </p:spPr>
        <p:txBody>
          <a:bodyPr/>
          <a:lstStyle/>
          <a:p>
            <a:pPr>
              <a:buFont typeface="Wingdings" panose="05000000000000000000" pitchFamily="2" charset="2"/>
              <a:buNone/>
            </a:pPr>
            <a:r>
              <a:rPr lang="en-US" altLang="zh-CN" dirty="0" smtClean="0">
                <a:solidFill>
                  <a:srgbClr val="C00000"/>
                </a:solidFill>
                <a:latin typeface="华文隶书" panose="02010800040101010101" pitchFamily="2" charset="-122"/>
                <a:ea typeface="华文隶书" panose="02010800040101010101" pitchFamily="2" charset="-122"/>
              </a:rPr>
              <a:t>5.</a:t>
            </a:r>
            <a:r>
              <a:rPr lang="zh-CN" altLang="en-US" dirty="0" smtClean="0">
                <a:solidFill>
                  <a:srgbClr val="C00000"/>
                </a:solidFill>
                <a:latin typeface="华文隶书" panose="02010800040101010101" pitchFamily="2" charset="-122"/>
                <a:ea typeface="华文隶书" panose="02010800040101010101" pitchFamily="2" charset="-122"/>
              </a:rPr>
              <a:t>昏迷</a:t>
            </a:r>
            <a:r>
              <a:rPr lang="zh-CN" altLang="en-US" dirty="0" smtClean="0">
                <a:ea typeface="宋体" panose="02010600030101010101" pitchFamily="2" charset="-122"/>
              </a:rPr>
              <a:t>　</a:t>
            </a:r>
            <a:endParaRPr lang="en-US" altLang="zh-CN" dirty="0" smtClean="0">
              <a:ea typeface="宋体" panose="02010600030101010101" pitchFamily="2" charset="-122"/>
            </a:endParaRPr>
          </a:p>
          <a:p>
            <a:pPr lvl="1">
              <a:buFont typeface="Wingdings" panose="05000000000000000000" pitchFamily="2" charset="2"/>
              <a:buNone/>
            </a:pPr>
            <a:r>
              <a:rPr lang="zh-CN" altLang="en-US" dirty="0" smtClean="0"/>
              <a:t>是</a:t>
            </a:r>
            <a:r>
              <a:rPr lang="zh-CN" altLang="en-US" dirty="0" smtClean="0">
                <a:solidFill>
                  <a:srgbClr val="C00000"/>
                </a:solidFill>
              </a:rPr>
              <a:t>最严重</a:t>
            </a:r>
            <a:r>
              <a:rPr lang="zh-CN" altLang="en-US" dirty="0" smtClean="0"/>
              <a:t>的意识障碍</a:t>
            </a:r>
          </a:p>
          <a:p>
            <a:pPr lvl="1">
              <a:buFont typeface="Wingdings" panose="05000000000000000000" pitchFamily="2" charset="2"/>
              <a:buNone/>
            </a:pPr>
            <a:r>
              <a:rPr lang="en-US" altLang="zh-CN" dirty="0" smtClean="0">
                <a:solidFill>
                  <a:srgbClr val="C00000"/>
                </a:solidFill>
                <a:latin typeface="华文隶书" panose="02010800040101010101" pitchFamily="2" charset="-122"/>
                <a:ea typeface="华文隶书" panose="02010800040101010101" pitchFamily="2" charset="-122"/>
              </a:rPr>
              <a:t> </a:t>
            </a:r>
            <a:r>
              <a:rPr lang="zh-CN" altLang="en-US" dirty="0" smtClean="0">
                <a:solidFill>
                  <a:srgbClr val="C00000"/>
                </a:solidFill>
                <a:latin typeface="华文隶书" panose="02010800040101010101" pitchFamily="2" charset="-122"/>
                <a:ea typeface="华文隶书" panose="02010800040101010101" pitchFamily="2" charset="-122"/>
              </a:rPr>
              <a:t>（</a:t>
            </a:r>
            <a:r>
              <a:rPr lang="en-US" altLang="zh-CN" dirty="0" smtClean="0">
                <a:solidFill>
                  <a:srgbClr val="C00000"/>
                </a:solidFill>
                <a:latin typeface="华文隶书" panose="02010800040101010101" pitchFamily="2" charset="-122"/>
                <a:ea typeface="华文隶书" panose="02010800040101010101" pitchFamily="2" charset="-122"/>
              </a:rPr>
              <a:t>1</a:t>
            </a:r>
            <a:r>
              <a:rPr lang="zh-CN" altLang="en-US" dirty="0" smtClean="0">
                <a:solidFill>
                  <a:srgbClr val="C00000"/>
                </a:solidFill>
                <a:latin typeface="华文隶书" panose="02010800040101010101" pitchFamily="2" charset="-122"/>
                <a:ea typeface="华文隶书" panose="02010800040101010101" pitchFamily="2" charset="-122"/>
              </a:rPr>
              <a:t>）轻度昏迷</a:t>
            </a:r>
            <a:endParaRPr lang="en-US" altLang="zh-CN" dirty="0" smtClean="0">
              <a:solidFill>
                <a:srgbClr val="C00000"/>
              </a:solidFill>
              <a:latin typeface="华文隶书" panose="02010800040101010101" pitchFamily="2" charset="-122"/>
              <a:ea typeface="华文隶书" panose="02010800040101010101" pitchFamily="2" charset="-122"/>
            </a:endParaRPr>
          </a:p>
          <a:p>
            <a:pPr lvl="2"/>
            <a:r>
              <a:rPr lang="zh-CN" altLang="en-US" dirty="0" smtClean="0"/>
              <a:t>意识大部丧失</a:t>
            </a:r>
            <a:r>
              <a:rPr lang="en-US" altLang="zh-CN" dirty="0" smtClean="0"/>
              <a:t>,</a:t>
            </a:r>
            <a:r>
              <a:rPr lang="zh-CN" altLang="en-US" dirty="0" smtClean="0"/>
              <a:t>无自主运动</a:t>
            </a:r>
          </a:p>
          <a:p>
            <a:pPr lvl="2"/>
            <a:r>
              <a:rPr lang="zh-CN" altLang="en-US" dirty="0" smtClean="0"/>
              <a:t>对周围事物及刺激无反应</a:t>
            </a:r>
          </a:p>
          <a:p>
            <a:pPr lvl="2"/>
            <a:r>
              <a:rPr lang="zh-CN" altLang="en-US" dirty="0" smtClean="0"/>
              <a:t>对强烈的刺激可出现反应</a:t>
            </a:r>
            <a:endParaRPr lang="en-US" altLang="zh-CN" dirty="0" smtClean="0"/>
          </a:p>
          <a:p>
            <a:pPr lvl="2"/>
            <a:r>
              <a:rPr lang="zh-CN" altLang="en-US" dirty="0" smtClean="0"/>
              <a:t>生理反射存在</a:t>
            </a:r>
            <a:endParaRPr lang="en-US" altLang="zh-CN" dirty="0" smtClean="0"/>
          </a:p>
          <a:p>
            <a:pPr lvl="2"/>
            <a:r>
              <a:rPr lang="zh-CN" altLang="en-US" dirty="0" smtClean="0"/>
              <a:t>生命体征无明显变化</a:t>
            </a:r>
            <a:r>
              <a:rPr lang="en-US" altLang="zh-CN" dirty="0" smtClean="0"/>
              <a:t>,</a:t>
            </a:r>
            <a:r>
              <a:rPr lang="zh-CN" altLang="en-US" dirty="0" smtClean="0"/>
              <a:t>大小便可有潴留或失禁</a:t>
            </a:r>
          </a:p>
          <a:p>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988988687"/>
      </p:ext>
    </p:extLst>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1"/>
          <p:cNvSpPr>
            <a:spLocks noGrp="1"/>
          </p:cNvSpPr>
          <p:nvPr>
            <p:ph type="title"/>
          </p:nvPr>
        </p:nvSpPr>
        <p:spPr/>
        <p:txBody>
          <a:bodyPr/>
          <a:lstStyle/>
          <a:p>
            <a:r>
              <a:rPr lang="en-US" altLang="zh-CN" b="1" smtClean="0">
                <a:ea typeface="宋体" panose="02010600030101010101" pitchFamily="2" charset="-122"/>
              </a:rPr>
              <a:t>四、</a:t>
            </a:r>
            <a:r>
              <a:rPr lang="zh-CN" altLang="en-US" b="1" smtClean="0">
                <a:ea typeface="宋体" panose="02010600030101010101" pitchFamily="2" charset="-122"/>
              </a:rPr>
              <a:t>临床表现</a:t>
            </a:r>
            <a:endParaRPr lang="zh-CN" altLang="en-US" smtClean="0">
              <a:ea typeface="宋体" panose="02010600030101010101" pitchFamily="2" charset="-122"/>
            </a:endParaRPr>
          </a:p>
        </p:txBody>
      </p:sp>
      <p:sp>
        <p:nvSpPr>
          <p:cNvPr id="10243" name="内容占位符 2"/>
          <p:cNvSpPr>
            <a:spLocks noGrp="1"/>
          </p:cNvSpPr>
          <p:nvPr>
            <p:ph idx="1"/>
          </p:nvPr>
        </p:nvSpPr>
        <p:spPr>
          <a:xfrm>
            <a:off x="1524000" y="1214438"/>
            <a:ext cx="8896350" cy="5643562"/>
          </a:xfrm>
        </p:spPr>
        <p:txBody>
          <a:bodyPr/>
          <a:lstStyle/>
          <a:p>
            <a:pPr>
              <a:spcBef>
                <a:spcPts val="300"/>
              </a:spcBef>
              <a:buNone/>
            </a:pPr>
            <a:r>
              <a:rPr lang="en-US" altLang="zh-CN" sz="3200" b="1" dirty="0">
                <a:solidFill>
                  <a:srgbClr val="C00000"/>
                </a:solidFill>
                <a:latin typeface="华文隶书" panose="02010800040101010101" pitchFamily="2" charset="-122"/>
                <a:ea typeface="华文隶书" panose="02010800040101010101" pitchFamily="2" charset="-122"/>
              </a:rPr>
              <a:t> </a:t>
            </a:r>
            <a:r>
              <a:rPr lang="zh-CN" altLang="en-US" dirty="0" smtClean="0">
                <a:solidFill>
                  <a:srgbClr val="C00000"/>
                </a:solidFill>
                <a:latin typeface="华文隶书" panose="02010800040101010101" pitchFamily="2" charset="-122"/>
                <a:ea typeface="华文隶书" panose="02010800040101010101" pitchFamily="2" charset="-122"/>
              </a:rPr>
              <a:t>（</a:t>
            </a:r>
            <a:r>
              <a:rPr lang="en-US" altLang="zh-CN" dirty="0" smtClean="0">
                <a:solidFill>
                  <a:srgbClr val="C00000"/>
                </a:solidFill>
                <a:latin typeface="华文隶书" panose="02010800040101010101" pitchFamily="2" charset="-122"/>
                <a:ea typeface="华文隶书" panose="02010800040101010101" pitchFamily="2" charset="-122"/>
              </a:rPr>
              <a:t>2</a:t>
            </a:r>
            <a:r>
              <a:rPr lang="zh-CN" altLang="en-US" dirty="0" smtClean="0">
                <a:solidFill>
                  <a:srgbClr val="C00000"/>
                </a:solidFill>
                <a:latin typeface="华文隶书" panose="02010800040101010101" pitchFamily="2" charset="-122"/>
                <a:ea typeface="华文隶书" panose="02010800040101010101" pitchFamily="2" charset="-122"/>
              </a:rPr>
              <a:t>）中度昏迷</a:t>
            </a:r>
            <a:endParaRPr lang="en-US" altLang="zh-CN" dirty="0" smtClean="0">
              <a:solidFill>
                <a:srgbClr val="C00000"/>
              </a:solidFill>
              <a:latin typeface="华文隶书" panose="02010800040101010101" pitchFamily="2" charset="-122"/>
              <a:ea typeface="华文隶书" panose="02010800040101010101" pitchFamily="2" charset="-122"/>
            </a:endParaRPr>
          </a:p>
          <a:p>
            <a:pPr lvl="1">
              <a:spcBef>
                <a:spcPts val="300"/>
              </a:spcBef>
            </a:pPr>
            <a:r>
              <a:rPr lang="zh-CN" altLang="en-US" dirty="0" smtClean="0"/>
              <a:t>对周围事物及各种刺激全无反应</a:t>
            </a:r>
            <a:endParaRPr lang="en-US" altLang="zh-CN" dirty="0" smtClean="0"/>
          </a:p>
          <a:p>
            <a:pPr lvl="1">
              <a:spcBef>
                <a:spcPts val="300"/>
              </a:spcBef>
            </a:pPr>
            <a:r>
              <a:rPr lang="zh-CN" altLang="en-US" dirty="0" smtClean="0"/>
              <a:t>对强烈的刺激可出现防御反射</a:t>
            </a:r>
            <a:endParaRPr lang="en-US" altLang="zh-CN" dirty="0" smtClean="0"/>
          </a:p>
          <a:p>
            <a:pPr lvl="1">
              <a:spcBef>
                <a:spcPts val="300"/>
              </a:spcBef>
            </a:pPr>
            <a:r>
              <a:rPr lang="zh-CN" altLang="en-US" dirty="0" smtClean="0"/>
              <a:t>角膜反射减弱，瞳孔对光反射迟钝，无眼球运动</a:t>
            </a:r>
          </a:p>
          <a:p>
            <a:pPr>
              <a:spcBef>
                <a:spcPts val="300"/>
              </a:spcBef>
              <a:buNone/>
            </a:pPr>
            <a:r>
              <a:rPr lang="zh-CN" altLang="en-US" dirty="0" smtClean="0">
                <a:ea typeface="宋体" panose="02010600030101010101" pitchFamily="2" charset="-122"/>
              </a:rPr>
              <a:t> </a:t>
            </a:r>
            <a:r>
              <a:rPr lang="zh-CN" altLang="en-US" dirty="0" smtClean="0">
                <a:solidFill>
                  <a:srgbClr val="C00000"/>
                </a:solidFill>
                <a:latin typeface="华文隶书" panose="02010800040101010101" pitchFamily="2" charset="-122"/>
                <a:ea typeface="华文隶书" panose="02010800040101010101" pitchFamily="2" charset="-122"/>
              </a:rPr>
              <a:t>（</a:t>
            </a:r>
            <a:r>
              <a:rPr lang="en-US" altLang="zh-CN" dirty="0" smtClean="0">
                <a:solidFill>
                  <a:srgbClr val="C00000"/>
                </a:solidFill>
                <a:latin typeface="华文隶书" panose="02010800040101010101" pitchFamily="2" charset="-122"/>
                <a:ea typeface="华文隶书" panose="02010800040101010101" pitchFamily="2" charset="-122"/>
              </a:rPr>
              <a:t>3</a:t>
            </a:r>
            <a:r>
              <a:rPr lang="zh-CN" altLang="en-US" dirty="0" smtClean="0">
                <a:solidFill>
                  <a:srgbClr val="C00000"/>
                </a:solidFill>
                <a:latin typeface="华文隶书" panose="02010800040101010101" pitchFamily="2" charset="-122"/>
                <a:ea typeface="华文隶书" panose="02010800040101010101" pitchFamily="2" charset="-122"/>
              </a:rPr>
              <a:t>）深度昏迷</a:t>
            </a:r>
            <a:endParaRPr lang="en-US" altLang="zh-CN" dirty="0" smtClean="0">
              <a:solidFill>
                <a:srgbClr val="C00000"/>
              </a:solidFill>
              <a:latin typeface="华文隶书" panose="02010800040101010101" pitchFamily="2" charset="-122"/>
              <a:ea typeface="华文隶书" panose="02010800040101010101" pitchFamily="2" charset="-122"/>
            </a:endParaRPr>
          </a:p>
          <a:p>
            <a:pPr lvl="1">
              <a:spcBef>
                <a:spcPts val="300"/>
              </a:spcBef>
              <a:buFont typeface="Arial" panose="020B0604020202020204" pitchFamily="34" charset="0"/>
              <a:buChar char="•"/>
            </a:pPr>
            <a:r>
              <a:rPr lang="zh-CN" altLang="en-US" dirty="0" smtClean="0"/>
              <a:t>意识完全丧失</a:t>
            </a:r>
          </a:p>
          <a:p>
            <a:pPr lvl="1">
              <a:spcBef>
                <a:spcPts val="300"/>
              </a:spcBef>
              <a:buFont typeface="Arial" panose="020B0604020202020204" pitchFamily="34" charset="0"/>
              <a:buChar char="•"/>
            </a:pPr>
            <a:r>
              <a:rPr lang="zh-CN" altLang="en-US" dirty="0" smtClean="0"/>
              <a:t>无自主运动</a:t>
            </a:r>
            <a:r>
              <a:rPr lang="en-US" altLang="zh-CN" dirty="0" smtClean="0"/>
              <a:t>,</a:t>
            </a:r>
            <a:r>
              <a:rPr lang="zh-CN" altLang="en-US" dirty="0" smtClean="0"/>
              <a:t> 肌肉松弛</a:t>
            </a:r>
          </a:p>
          <a:p>
            <a:pPr lvl="1">
              <a:spcBef>
                <a:spcPts val="300"/>
              </a:spcBef>
              <a:buFont typeface="Arial" panose="020B0604020202020204" pitchFamily="34" charset="0"/>
              <a:buChar char="•"/>
            </a:pPr>
            <a:r>
              <a:rPr lang="zh-CN" altLang="en-US" dirty="0" smtClean="0"/>
              <a:t>对各种刺激无反应</a:t>
            </a:r>
            <a:endParaRPr lang="en-US" altLang="zh-CN" dirty="0" smtClean="0"/>
          </a:p>
          <a:p>
            <a:pPr lvl="1">
              <a:spcBef>
                <a:spcPts val="300"/>
              </a:spcBef>
              <a:buFont typeface="Arial" panose="020B0604020202020204" pitchFamily="34" charset="0"/>
              <a:buChar char="•"/>
            </a:pPr>
            <a:r>
              <a:rPr lang="zh-CN" altLang="en-US" dirty="0" smtClean="0"/>
              <a:t>深、浅反射消失</a:t>
            </a:r>
            <a:endParaRPr lang="en-US" altLang="zh-CN" dirty="0" smtClean="0"/>
          </a:p>
          <a:p>
            <a:pPr lvl="1">
              <a:spcBef>
                <a:spcPts val="300"/>
              </a:spcBef>
              <a:buFont typeface="Arial" panose="020B0604020202020204" pitchFamily="34" charset="0"/>
              <a:buChar char="•"/>
            </a:pPr>
            <a:r>
              <a:rPr lang="zh-CN" altLang="en-US" dirty="0" smtClean="0"/>
              <a:t>呼吸不规则</a:t>
            </a:r>
            <a:r>
              <a:rPr lang="en-US" altLang="zh-CN" dirty="0" smtClean="0"/>
              <a:t>,</a:t>
            </a:r>
            <a:r>
              <a:rPr lang="zh-CN" altLang="en-US" dirty="0" smtClean="0"/>
              <a:t>血压下降</a:t>
            </a:r>
            <a:endParaRPr lang="en-US" altLang="zh-CN" dirty="0" smtClean="0"/>
          </a:p>
          <a:p>
            <a:pPr lvl="1">
              <a:spcBef>
                <a:spcPts val="300"/>
              </a:spcBef>
              <a:buFont typeface="Arial" panose="020B0604020202020204" pitchFamily="34" charset="0"/>
              <a:buChar char="•"/>
            </a:pPr>
            <a:r>
              <a:rPr lang="zh-CN" altLang="en-US" sz="2800" dirty="0" smtClean="0">
                <a:solidFill>
                  <a:srgbClr val="1D1496"/>
                </a:solidFill>
                <a:latin typeface="楷体_GB2312" pitchFamily="49" charset="-122"/>
                <a:ea typeface="楷体_GB2312" pitchFamily="49" charset="-122"/>
              </a:rPr>
              <a:t>大小便</a:t>
            </a:r>
            <a:r>
              <a:rPr lang="zh-CN" altLang="en-US" sz="2800" dirty="0">
                <a:solidFill>
                  <a:srgbClr val="1D1496"/>
                </a:solidFill>
                <a:latin typeface="楷体_GB2312" pitchFamily="49" charset="-122"/>
                <a:ea typeface="楷体_GB2312" pitchFamily="49" charset="-122"/>
              </a:rPr>
              <a:t>失禁或潴留</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619874418"/>
      </p:ext>
    </p:extLst>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
          <p:cNvSpPr>
            <a:spLocks noGrp="1"/>
          </p:cNvSpPr>
          <p:nvPr>
            <p:ph type="title"/>
          </p:nvPr>
        </p:nvSpPr>
        <p:spPr/>
        <p:txBody>
          <a:bodyPr/>
          <a:lstStyle/>
          <a:p>
            <a:r>
              <a:rPr lang="en-US" altLang="zh-CN" b="1" smtClean="0">
                <a:ea typeface="宋体" panose="02010600030101010101" pitchFamily="2" charset="-122"/>
              </a:rPr>
              <a:t>四、</a:t>
            </a:r>
            <a:r>
              <a:rPr lang="zh-CN" altLang="en-US" b="1" smtClean="0">
                <a:ea typeface="宋体" panose="02010600030101010101" pitchFamily="2" charset="-122"/>
              </a:rPr>
              <a:t>临床表现</a:t>
            </a:r>
            <a:endParaRPr lang="zh-CN" altLang="en-US" smtClean="0">
              <a:ea typeface="宋体" panose="02010600030101010101" pitchFamily="2" charset="-122"/>
            </a:endParaRPr>
          </a:p>
        </p:txBody>
      </p:sp>
      <p:graphicFrame>
        <p:nvGraphicFramePr>
          <p:cNvPr id="5" name="内容占位符 4"/>
          <p:cNvGraphicFramePr>
            <a:graphicFrameLocks noGrp="1"/>
          </p:cNvGraphicFramePr>
          <p:nvPr>
            <p:ph idx="1"/>
          </p:nvPr>
        </p:nvGraphicFramePr>
        <p:xfrm>
          <a:off x="1809750" y="1681164"/>
          <a:ext cx="8286750" cy="4391409"/>
        </p:xfrm>
        <a:graphic>
          <a:graphicData uri="http://schemas.openxmlformats.org/drawingml/2006/table">
            <a:tbl>
              <a:tblPr firstRow="1" bandRow="1">
                <a:tableStyleId>{5C22544A-7EE6-4342-B048-85BDC9FD1C3A}</a:tableStyleId>
              </a:tblPr>
              <a:tblGrid>
                <a:gridCol w="2357415"/>
                <a:gridCol w="1785960"/>
                <a:gridCol w="2500305"/>
                <a:gridCol w="1643070"/>
              </a:tblGrid>
              <a:tr h="549403">
                <a:tc>
                  <a:txBody>
                    <a:bodyPr/>
                    <a:lstStyle/>
                    <a:p>
                      <a:pPr algn="l">
                        <a:spcAft>
                          <a:spcPts val="0"/>
                        </a:spcAft>
                      </a:pPr>
                      <a:r>
                        <a:rPr lang="zh-CN" sz="2000" kern="100" dirty="0">
                          <a:latin typeface="宋体"/>
                          <a:cs typeface="Courier New"/>
                        </a:rPr>
                        <a:t>项目</a:t>
                      </a:r>
                    </a:p>
                  </a:txBody>
                  <a:tcPr marL="68580" marR="68580" marT="0" marB="0" anchor="ctr"/>
                </a:tc>
                <a:tc>
                  <a:txBody>
                    <a:bodyPr/>
                    <a:lstStyle/>
                    <a:p>
                      <a:pPr algn="l">
                        <a:spcAft>
                          <a:spcPts val="0"/>
                        </a:spcAft>
                      </a:pPr>
                      <a:r>
                        <a:rPr lang="zh-CN" sz="2000" kern="100" dirty="0" smtClean="0">
                          <a:latin typeface="宋体"/>
                          <a:cs typeface="Courier New"/>
                        </a:rPr>
                        <a:t>轻度</a:t>
                      </a:r>
                      <a:r>
                        <a:rPr lang="zh-CN" sz="2000" kern="100" dirty="0">
                          <a:latin typeface="宋体"/>
                          <a:cs typeface="Courier New"/>
                        </a:rPr>
                        <a:t>昏迷</a:t>
                      </a:r>
                    </a:p>
                  </a:txBody>
                  <a:tcPr marL="68580" marR="68580" marT="0" marB="0" anchor="ctr"/>
                </a:tc>
                <a:tc>
                  <a:txBody>
                    <a:bodyPr/>
                    <a:lstStyle/>
                    <a:p>
                      <a:pPr algn="l">
                        <a:spcAft>
                          <a:spcPts val="0"/>
                        </a:spcAft>
                      </a:pPr>
                      <a:r>
                        <a:rPr lang="zh-CN" sz="2000" kern="100" dirty="0">
                          <a:latin typeface="宋体"/>
                          <a:cs typeface="Courier New"/>
                        </a:rPr>
                        <a:t>中度昏迷</a:t>
                      </a:r>
                    </a:p>
                  </a:txBody>
                  <a:tcPr marL="68580" marR="68580" marT="0" marB="0" anchor="ctr"/>
                </a:tc>
                <a:tc>
                  <a:txBody>
                    <a:bodyPr/>
                    <a:lstStyle/>
                    <a:p>
                      <a:pPr marL="57150" algn="l">
                        <a:spcAft>
                          <a:spcPts val="0"/>
                        </a:spcAft>
                      </a:pPr>
                      <a:r>
                        <a:rPr lang="zh-CN" sz="2000" kern="100" dirty="0">
                          <a:latin typeface="宋体"/>
                          <a:cs typeface="Courier New"/>
                        </a:rPr>
                        <a:t>深度昏迷</a:t>
                      </a:r>
                    </a:p>
                  </a:txBody>
                  <a:tcPr marL="68580" marR="68580" marT="0" marB="0" anchor="ctr"/>
                </a:tc>
              </a:tr>
              <a:tr h="549403">
                <a:tc>
                  <a:txBody>
                    <a:bodyPr/>
                    <a:lstStyle/>
                    <a:p>
                      <a:pPr algn="l">
                        <a:spcAft>
                          <a:spcPts val="0"/>
                        </a:spcAft>
                      </a:pPr>
                      <a:r>
                        <a:rPr lang="zh-CN" sz="2000" kern="100" dirty="0">
                          <a:latin typeface="宋体"/>
                          <a:cs typeface="Courier New"/>
                        </a:rPr>
                        <a:t>肌肉紧张度</a:t>
                      </a:r>
                    </a:p>
                  </a:txBody>
                  <a:tcPr marL="68580" marR="68580" marT="0" marB="0" anchor="ctr"/>
                </a:tc>
                <a:tc>
                  <a:txBody>
                    <a:bodyPr/>
                    <a:lstStyle/>
                    <a:p>
                      <a:pPr algn="l">
                        <a:spcAft>
                          <a:spcPts val="0"/>
                        </a:spcAft>
                      </a:pPr>
                      <a:r>
                        <a:rPr lang="zh-CN" sz="2000" kern="100" dirty="0" smtClean="0">
                          <a:latin typeface="宋体"/>
                          <a:cs typeface="Courier New"/>
                        </a:rPr>
                        <a:t>有</a:t>
                      </a:r>
                      <a:endParaRPr lang="zh-CN" sz="2000" kern="100" dirty="0">
                        <a:latin typeface="宋体"/>
                        <a:cs typeface="Courier New"/>
                      </a:endParaRPr>
                    </a:p>
                  </a:txBody>
                  <a:tcPr marL="68580" marR="68580" marT="0" marB="0" anchor="ctr"/>
                </a:tc>
                <a:tc>
                  <a:txBody>
                    <a:bodyPr/>
                    <a:lstStyle/>
                    <a:p>
                      <a:pPr algn="l">
                        <a:spcAft>
                          <a:spcPts val="0"/>
                        </a:spcAft>
                      </a:pPr>
                      <a:r>
                        <a:rPr lang="zh-CN" sz="2000" kern="100" dirty="0" smtClean="0">
                          <a:latin typeface="宋体"/>
                          <a:cs typeface="Courier New"/>
                        </a:rPr>
                        <a:t>有</a:t>
                      </a:r>
                      <a:endParaRPr lang="zh-CN" sz="2000" kern="100" dirty="0">
                        <a:latin typeface="宋体"/>
                        <a:cs typeface="Courier New"/>
                      </a:endParaRPr>
                    </a:p>
                  </a:txBody>
                  <a:tcPr marL="68580" marR="68580" marT="0" marB="0" anchor="ctr"/>
                </a:tc>
                <a:tc>
                  <a:txBody>
                    <a:bodyPr/>
                    <a:lstStyle/>
                    <a:p>
                      <a:pPr marL="123825" algn="l">
                        <a:spcAft>
                          <a:spcPts val="0"/>
                        </a:spcAft>
                      </a:pPr>
                      <a:r>
                        <a:rPr lang="zh-CN" sz="2000" kern="100" dirty="0">
                          <a:latin typeface="宋体"/>
                          <a:cs typeface="Courier New"/>
                        </a:rPr>
                        <a:t>肌肉松弛</a:t>
                      </a:r>
                    </a:p>
                  </a:txBody>
                  <a:tcPr marL="68580" marR="68580" marT="0" marB="0" anchor="ctr"/>
                </a:tc>
              </a:tr>
              <a:tr h="1219029">
                <a:tc>
                  <a:txBody>
                    <a:bodyPr/>
                    <a:lstStyle/>
                    <a:p>
                      <a:pPr algn="l">
                        <a:spcAft>
                          <a:spcPts val="0"/>
                        </a:spcAft>
                      </a:pPr>
                      <a:r>
                        <a:rPr lang="zh-CN" sz="2000" kern="100">
                          <a:latin typeface="宋体"/>
                          <a:cs typeface="Courier New"/>
                        </a:rPr>
                        <a:t>对刺激的反应</a:t>
                      </a:r>
                    </a:p>
                  </a:txBody>
                  <a:tcPr marL="68580" marR="68580" marT="0" marB="0" anchor="ctr"/>
                </a:tc>
                <a:tc>
                  <a:txBody>
                    <a:bodyPr/>
                    <a:lstStyle/>
                    <a:p>
                      <a:pPr algn="l">
                        <a:spcAft>
                          <a:spcPts val="0"/>
                        </a:spcAft>
                      </a:pPr>
                      <a:r>
                        <a:rPr lang="zh-CN" sz="2000" kern="100" dirty="0" smtClean="0">
                          <a:latin typeface="宋体"/>
                          <a:cs typeface="Courier New"/>
                        </a:rPr>
                        <a:t>对</a:t>
                      </a:r>
                      <a:r>
                        <a:rPr lang="zh-CN" sz="2000" kern="100" dirty="0">
                          <a:latin typeface="宋体"/>
                          <a:cs typeface="Courier New"/>
                        </a:rPr>
                        <a:t>声、光等刺激无</a:t>
                      </a:r>
                      <a:r>
                        <a:rPr lang="zh-CN" sz="2000" kern="100" dirty="0" smtClean="0">
                          <a:latin typeface="宋体"/>
                          <a:cs typeface="Courier New"/>
                        </a:rPr>
                        <a:t>反应</a:t>
                      </a:r>
                      <a:endParaRPr lang="zh-CN" sz="2000" kern="100" dirty="0">
                        <a:latin typeface="宋体"/>
                        <a:cs typeface="Courier New"/>
                      </a:endParaRPr>
                    </a:p>
                    <a:p>
                      <a:pPr algn="l">
                        <a:spcAft>
                          <a:spcPts val="0"/>
                        </a:spcAft>
                      </a:pPr>
                      <a:r>
                        <a:rPr lang="zh-CN" sz="2000" kern="100" dirty="0" smtClean="0">
                          <a:latin typeface="宋体"/>
                          <a:cs typeface="Courier New"/>
                        </a:rPr>
                        <a:t>对</a:t>
                      </a:r>
                      <a:r>
                        <a:rPr lang="zh-CN" sz="2000" kern="100" dirty="0">
                          <a:latin typeface="宋体"/>
                          <a:cs typeface="Courier New"/>
                        </a:rPr>
                        <a:t>强烈刺激有反应</a:t>
                      </a:r>
                    </a:p>
                  </a:txBody>
                  <a:tcPr marL="68580" marR="68580" marT="0" marB="0" anchor="ctr"/>
                </a:tc>
                <a:tc>
                  <a:txBody>
                    <a:bodyPr/>
                    <a:lstStyle/>
                    <a:p>
                      <a:pPr algn="l">
                        <a:spcAft>
                          <a:spcPts val="0"/>
                        </a:spcAft>
                      </a:pPr>
                      <a:r>
                        <a:rPr lang="zh-CN" sz="2000" kern="100" dirty="0">
                          <a:latin typeface="宋体"/>
                          <a:cs typeface="Courier New"/>
                        </a:rPr>
                        <a:t>对声、光等刺激无</a:t>
                      </a:r>
                      <a:r>
                        <a:rPr lang="zh-CN" sz="2000" kern="100" dirty="0" smtClean="0">
                          <a:latin typeface="宋体"/>
                          <a:cs typeface="Courier New"/>
                        </a:rPr>
                        <a:t>反应</a:t>
                      </a:r>
                      <a:endParaRPr lang="zh-CN" sz="2000" kern="100" dirty="0">
                        <a:latin typeface="宋体"/>
                        <a:cs typeface="Courier New"/>
                      </a:endParaRPr>
                    </a:p>
                    <a:p>
                      <a:pPr algn="l">
                        <a:spcAft>
                          <a:spcPts val="0"/>
                        </a:spcAft>
                      </a:pPr>
                      <a:r>
                        <a:rPr lang="zh-CN" sz="2000" kern="100" dirty="0" smtClean="0">
                          <a:latin typeface="宋体"/>
                          <a:cs typeface="Courier New"/>
                        </a:rPr>
                        <a:t>对</a:t>
                      </a:r>
                      <a:r>
                        <a:rPr lang="zh-CN" sz="2000" kern="100" dirty="0">
                          <a:latin typeface="宋体"/>
                          <a:cs typeface="Courier New"/>
                        </a:rPr>
                        <a:t>强烈刺激有反应</a:t>
                      </a:r>
                    </a:p>
                    <a:p>
                      <a:pPr algn="l">
                        <a:spcAft>
                          <a:spcPts val="0"/>
                        </a:spcAft>
                      </a:pPr>
                      <a:r>
                        <a:rPr lang="en-US" sz="2000" kern="100" dirty="0">
                          <a:latin typeface="宋体"/>
                          <a:cs typeface="Courier New"/>
                        </a:rPr>
                        <a:t>                      </a:t>
                      </a:r>
                      <a:endParaRPr lang="zh-CN" sz="2000" kern="100" dirty="0">
                        <a:latin typeface="宋体"/>
                        <a:cs typeface="Courier New"/>
                      </a:endParaRPr>
                    </a:p>
                  </a:txBody>
                  <a:tcPr marL="68580" marR="68580" marT="0" marB="0" anchor="ctr"/>
                </a:tc>
                <a:tc>
                  <a:txBody>
                    <a:bodyPr/>
                    <a:lstStyle/>
                    <a:p>
                      <a:pPr marL="57150" algn="l">
                        <a:spcAft>
                          <a:spcPts val="0"/>
                        </a:spcAft>
                      </a:pPr>
                      <a:r>
                        <a:rPr lang="zh-CN" sz="2000" kern="100" dirty="0" smtClean="0">
                          <a:latin typeface="宋体"/>
                          <a:cs typeface="Courier New"/>
                        </a:rPr>
                        <a:t>对</a:t>
                      </a:r>
                      <a:r>
                        <a:rPr lang="zh-CN" sz="2000" kern="100" dirty="0">
                          <a:latin typeface="宋体"/>
                          <a:cs typeface="Courier New"/>
                        </a:rPr>
                        <a:t>各种刺激均无反应</a:t>
                      </a:r>
                    </a:p>
                  </a:txBody>
                  <a:tcPr marL="68580" marR="68580" marT="0" marB="0" anchor="ctr"/>
                </a:tc>
              </a:tr>
              <a:tr h="914272">
                <a:tc>
                  <a:txBody>
                    <a:bodyPr/>
                    <a:lstStyle/>
                    <a:p>
                      <a:pPr algn="l">
                        <a:spcAft>
                          <a:spcPts val="0"/>
                        </a:spcAft>
                      </a:pPr>
                      <a:r>
                        <a:rPr lang="zh-CN" sz="2000" kern="100" dirty="0" smtClean="0">
                          <a:latin typeface="宋体"/>
                          <a:cs typeface="Courier New"/>
                        </a:rPr>
                        <a:t>反射</a:t>
                      </a:r>
                      <a:r>
                        <a:rPr lang="en-US" sz="2000" kern="100" dirty="0" smtClean="0">
                          <a:latin typeface="宋体"/>
                          <a:cs typeface="Courier New"/>
                        </a:rPr>
                        <a:t>（</a:t>
                      </a:r>
                      <a:r>
                        <a:rPr lang="zh-CN" sz="2000" kern="100" dirty="0" smtClean="0">
                          <a:latin typeface="宋体"/>
                          <a:cs typeface="Courier New"/>
                        </a:rPr>
                        <a:t>吞咽</a:t>
                      </a:r>
                      <a:r>
                        <a:rPr lang="zh-CN" sz="2000" kern="100" dirty="0">
                          <a:latin typeface="宋体"/>
                          <a:cs typeface="Courier New"/>
                        </a:rPr>
                        <a:t>、咳嗽、角膜、瞳孔</a:t>
                      </a:r>
                      <a:r>
                        <a:rPr lang="zh-CN" sz="2000" kern="100" dirty="0" smtClean="0">
                          <a:latin typeface="宋体"/>
                          <a:cs typeface="Courier New"/>
                        </a:rPr>
                        <a:t>对光反射</a:t>
                      </a:r>
                      <a:r>
                        <a:rPr lang="en-US" sz="2000" kern="100" dirty="0" smtClean="0">
                          <a:latin typeface="宋体"/>
                          <a:cs typeface="Courier New"/>
                        </a:rPr>
                        <a:t>）</a:t>
                      </a:r>
                      <a:endParaRPr lang="zh-CN" sz="2000" kern="100" dirty="0">
                        <a:latin typeface="宋体"/>
                        <a:cs typeface="Courier New"/>
                      </a:endParaRPr>
                    </a:p>
                  </a:txBody>
                  <a:tcPr marL="68580" marR="68580" marT="0" marB="0" anchor="ctr"/>
                </a:tc>
                <a:tc>
                  <a:txBody>
                    <a:bodyPr/>
                    <a:lstStyle/>
                    <a:p>
                      <a:pPr algn="l">
                        <a:spcAft>
                          <a:spcPts val="0"/>
                        </a:spcAft>
                      </a:pPr>
                      <a:r>
                        <a:rPr lang="zh-CN" sz="2000" kern="100" dirty="0" smtClean="0">
                          <a:latin typeface="宋体"/>
                          <a:cs typeface="Courier New"/>
                        </a:rPr>
                        <a:t>存在</a:t>
                      </a:r>
                      <a:endParaRPr lang="zh-CN" sz="2000" kern="100" dirty="0">
                        <a:latin typeface="宋体"/>
                        <a:cs typeface="Courier New"/>
                      </a:endParaRPr>
                    </a:p>
                  </a:txBody>
                  <a:tcPr marL="68580" marR="68580" marT="0" marB="0" anchor="ctr"/>
                </a:tc>
                <a:tc>
                  <a:txBody>
                    <a:bodyPr/>
                    <a:lstStyle/>
                    <a:p>
                      <a:pPr algn="l">
                        <a:spcAft>
                          <a:spcPts val="0"/>
                        </a:spcAft>
                      </a:pPr>
                      <a:r>
                        <a:rPr lang="zh-CN" sz="2000" kern="100" dirty="0">
                          <a:latin typeface="宋体"/>
                          <a:cs typeface="宋体"/>
                        </a:rPr>
                        <a:t>角膜</a:t>
                      </a:r>
                      <a:r>
                        <a:rPr lang="zh-CN" sz="2000" kern="100" dirty="0" smtClean="0">
                          <a:latin typeface="宋体"/>
                          <a:cs typeface="宋体"/>
                        </a:rPr>
                        <a:t>反射减弱</a:t>
                      </a:r>
                      <a:endParaRPr lang="zh-CN" sz="2000" kern="100" dirty="0">
                        <a:latin typeface="宋体"/>
                        <a:cs typeface="Courier New"/>
                      </a:endParaRPr>
                    </a:p>
                    <a:p>
                      <a:pPr algn="l">
                        <a:spcAft>
                          <a:spcPts val="0"/>
                        </a:spcAft>
                      </a:pPr>
                      <a:r>
                        <a:rPr lang="zh-CN" sz="2000" kern="100" dirty="0">
                          <a:latin typeface="宋体"/>
                          <a:cs typeface="宋体"/>
                        </a:rPr>
                        <a:t>瞳孔对光反射</a:t>
                      </a:r>
                      <a:r>
                        <a:rPr lang="zh-CN" sz="2000" kern="100" dirty="0" smtClean="0">
                          <a:latin typeface="宋体"/>
                          <a:cs typeface="宋体"/>
                        </a:rPr>
                        <a:t>迟钝</a:t>
                      </a:r>
                      <a:endParaRPr lang="zh-CN" sz="2000" kern="100" dirty="0">
                        <a:latin typeface="宋体"/>
                        <a:cs typeface="Courier New"/>
                      </a:endParaRPr>
                    </a:p>
                    <a:p>
                      <a:pPr algn="l">
                        <a:spcAft>
                          <a:spcPts val="0"/>
                        </a:spcAft>
                      </a:pPr>
                      <a:r>
                        <a:rPr lang="zh-CN" sz="2000" kern="100" dirty="0">
                          <a:latin typeface="宋体"/>
                          <a:cs typeface="宋体"/>
                        </a:rPr>
                        <a:t>无眼球运动</a:t>
                      </a:r>
                      <a:endParaRPr lang="zh-CN" sz="2000" kern="100" dirty="0">
                        <a:latin typeface="宋体"/>
                        <a:cs typeface="Courier New"/>
                      </a:endParaRPr>
                    </a:p>
                  </a:txBody>
                  <a:tcPr marL="68580" marR="68580" marT="0" marB="0" anchor="ctr"/>
                </a:tc>
                <a:tc>
                  <a:txBody>
                    <a:bodyPr/>
                    <a:lstStyle/>
                    <a:p>
                      <a:pPr marL="0" indent="0" algn="l">
                        <a:spcAft>
                          <a:spcPts val="0"/>
                        </a:spcAft>
                      </a:pPr>
                      <a:r>
                        <a:rPr lang="zh-CN" sz="2000" kern="100" dirty="0" smtClean="0">
                          <a:latin typeface="宋体"/>
                          <a:cs typeface="Courier New"/>
                        </a:rPr>
                        <a:t>消失</a:t>
                      </a:r>
                      <a:endParaRPr lang="zh-CN" sz="2000" kern="100" dirty="0">
                        <a:latin typeface="宋体"/>
                        <a:cs typeface="Courier New"/>
                      </a:endParaRPr>
                    </a:p>
                  </a:txBody>
                  <a:tcPr marL="68580" marR="68580" marT="0" marB="0" anchor="ctr"/>
                </a:tc>
              </a:tr>
              <a:tr h="549403">
                <a:tc>
                  <a:txBody>
                    <a:bodyPr/>
                    <a:lstStyle/>
                    <a:p>
                      <a:pPr algn="l">
                        <a:spcAft>
                          <a:spcPts val="0"/>
                        </a:spcAft>
                      </a:pPr>
                      <a:r>
                        <a:rPr lang="zh-CN" sz="2000" kern="100" dirty="0">
                          <a:latin typeface="宋体"/>
                          <a:cs typeface="Courier New"/>
                        </a:rPr>
                        <a:t>血压、脉搏、呼吸</a:t>
                      </a:r>
                    </a:p>
                  </a:txBody>
                  <a:tcPr marL="68580" marR="68580" marT="0" marB="0" anchor="ctr"/>
                </a:tc>
                <a:tc>
                  <a:txBody>
                    <a:bodyPr/>
                    <a:lstStyle/>
                    <a:p>
                      <a:pPr algn="l">
                        <a:spcAft>
                          <a:spcPts val="0"/>
                        </a:spcAft>
                      </a:pPr>
                      <a:r>
                        <a:rPr lang="zh-CN" sz="2000" kern="100" dirty="0" smtClean="0">
                          <a:latin typeface="宋体"/>
                          <a:cs typeface="Courier New"/>
                        </a:rPr>
                        <a:t>正常</a:t>
                      </a:r>
                      <a:endParaRPr lang="zh-CN" sz="2000" kern="100" dirty="0">
                        <a:latin typeface="宋体"/>
                        <a:cs typeface="Courier New"/>
                      </a:endParaRPr>
                    </a:p>
                  </a:txBody>
                  <a:tcPr marL="68580" marR="68580" marT="0" marB="0" anchor="ctr"/>
                </a:tc>
                <a:tc>
                  <a:txBody>
                    <a:bodyPr/>
                    <a:lstStyle/>
                    <a:p>
                      <a:pPr algn="l">
                        <a:spcAft>
                          <a:spcPts val="0"/>
                        </a:spcAft>
                      </a:pPr>
                      <a:r>
                        <a:rPr lang="zh-CN" sz="2000" kern="100" dirty="0" smtClean="0">
                          <a:latin typeface="宋体"/>
                          <a:cs typeface="Courier New"/>
                        </a:rPr>
                        <a:t>正常</a:t>
                      </a:r>
                      <a:endParaRPr lang="zh-CN" sz="2000" kern="100" dirty="0">
                        <a:latin typeface="宋体"/>
                        <a:cs typeface="Courier New"/>
                      </a:endParaRPr>
                    </a:p>
                  </a:txBody>
                  <a:tcPr marL="68580" marR="68580" marT="0" marB="0" anchor="ctr"/>
                </a:tc>
                <a:tc>
                  <a:txBody>
                    <a:bodyPr/>
                    <a:lstStyle/>
                    <a:p>
                      <a:pPr marL="6350" indent="0" algn="l">
                        <a:spcAft>
                          <a:spcPts val="0"/>
                        </a:spcAft>
                      </a:pPr>
                      <a:r>
                        <a:rPr lang="zh-CN" sz="2000" kern="100" dirty="0" smtClean="0">
                          <a:solidFill>
                            <a:schemeClr val="dk1"/>
                          </a:solidFill>
                          <a:latin typeface="宋体"/>
                          <a:ea typeface="+mn-ea"/>
                          <a:cs typeface="Courier New"/>
                        </a:rPr>
                        <a:t>有变化</a:t>
                      </a:r>
                      <a:r>
                        <a:rPr lang="zh-CN" sz="2000" kern="100" dirty="0">
                          <a:latin typeface="宋体"/>
                          <a:cs typeface="Courier New"/>
                        </a:rPr>
                        <a:t> </a:t>
                      </a:r>
                    </a:p>
                  </a:txBody>
                  <a:tcPr marL="68580" marR="68580" marT="0" marB="0" anchor="ctr"/>
                </a:tc>
              </a:tr>
              <a:tr h="609515">
                <a:tc>
                  <a:txBody>
                    <a:bodyPr/>
                    <a:lstStyle/>
                    <a:p>
                      <a:pPr algn="l">
                        <a:spcAft>
                          <a:spcPts val="0"/>
                        </a:spcAft>
                      </a:pPr>
                      <a:r>
                        <a:rPr lang="zh-CN" sz="2000" kern="100" dirty="0">
                          <a:latin typeface="宋体"/>
                          <a:cs typeface="Courier New"/>
                        </a:rPr>
                        <a:t>大、小便失禁或潴留</a:t>
                      </a:r>
                    </a:p>
                  </a:txBody>
                  <a:tcPr marL="68580" marR="68580" marT="0" marB="0" anchor="ctr"/>
                </a:tc>
                <a:tc>
                  <a:txBody>
                    <a:bodyPr/>
                    <a:lstStyle/>
                    <a:p>
                      <a:pPr algn="l">
                        <a:spcAft>
                          <a:spcPts val="0"/>
                        </a:spcAft>
                      </a:pPr>
                      <a:r>
                        <a:rPr lang="zh-CN" sz="2000" kern="100" dirty="0" smtClean="0">
                          <a:latin typeface="宋体"/>
                          <a:cs typeface="Courier New"/>
                        </a:rPr>
                        <a:t>有</a:t>
                      </a:r>
                      <a:endParaRPr lang="zh-CN" sz="2000" kern="100" dirty="0">
                        <a:latin typeface="宋体"/>
                        <a:cs typeface="Courier New"/>
                      </a:endParaRPr>
                    </a:p>
                  </a:txBody>
                  <a:tcPr marL="68580" marR="68580" marT="0" marB="0" anchor="ctr"/>
                </a:tc>
                <a:tc>
                  <a:txBody>
                    <a:bodyPr/>
                    <a:lstStyle/>
                    <a:p>
                      <a:pPr algn="l">
                        <a:spcAft>
                          <a:spcPts val="0"/>
                        </a:spcAft>
                      </a:pPr>
                      <a:r>
                        <a:rPr lang="en-US" sz="2000" kern="100" dirty="0">
                          <a:latin typeface="宋体"/>
                          <a:cs typeface="Courier New"/>
                        </a:rPr>
                        <a:t>  </a:t>
                      </a:r>
                      <a:r>
                        <a:rPr lang="zh-CN" sz="2000" kern="100" dirty="0">
                          <a:latin typeface="宋体"/>
                          <a:cs typeface="Courier New"/>
                        </a:rPr>
                        <a:t>有</a:t>
                      </a:r>
                    </a:p>
                  </a:txBody>
                  <a:tcPr marL="68580" marR="68580" marT="0" marB="0" anchor="ctr"/>
                </a:tc>
                <a:tc>
                  <a:txBody>
                    <a:bodyPr/>
                    <a:lstStyle/>
                    <a:p>
                      <a:pPr marL="6350" indent="0" algn="l">
                        <a:spcAft>
                          <a:spcPts val="0"/>
                        </a:spcAft>
                      </a:pPr>
                      <a:r>
                        <a:rPr lang="zh-CN" sz="2000" kern="100" dirty="0">
                          <a:latin typeface="宋体"/>
                          <a:cs typeface="Courier New"/>
                        </a:rPr>
                        <a:t>有</a:t>
                      </a:r>
                    </a:p>
                  </a:txBody>
                  <a:tcPr marL="68580" marR="68580" marT="0" marB="0" anchor="ctr"/>
                </a:tc>
              </a:tr>
            </a:tbl>
          </a:graphicData>
        </a:graphic>
      </p:graphicFrame>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11305" name="TextBox 5"/>
          <p:cNvSpPr txBox="1">
            <a:spLocks noChangeArrowheads="1"/>
          </p:cNvSpPr>
          <p:nvPr/>
        </p:nvSpPr>
        <p:spPr bwMode="auto">
          <a:xfrm>
            <a:off x="3881439" y="1143001"/>
            <a:ext cx="4186237"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1D1496"/>
                </a:solidFill>
                <a:latin typeface="黑体" panose="02010609060101010101" pitchFamily="49" charset="-122"/>
                <a:ea typeface="黑体" panose="02010609060101010101" pitchFamily="49" charset="-122"/>
              </a:rPr>
              <a:t>轻度、中度和深度昏迷的比较</a:t>
            </a:r>
          </a:p>
        </p:txBody>
      </p:sp>
    </p:spTree>
    <p:extLst>
      <p:ext uri="{BB962C8B-B14F-4D97-AF65-F5344CB8AC3E}">
        <p14:creationId xmlns="" xmlns:p14="http://schemas.microsoft.com/office/powerpoint/2010/main" val="2489977476"/>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1"/>
          <p:cNvSpPr>
            <a:spLocks noGrp="1"/>
          </p:cNvSpPr>
          <p:nvPr>
            <p:ph type="title"/>
          </p:nvPr>
        </p:nvSpPr>
        <p:spPr/>
        <p:txBody>
          <a:bodyPr/>
          <a:lstStyle/>
          <a:p>
            <a:r>
              <a:rPr lang="en-US" altLang="zh-CN" smtClean="0">
                <a:ea typeface="宋体" panose="02010600030101010101" pitchFamily="2" charset="-122"/>
              </a:rPr>
              <a:t/>
            </a:r>
            <a:br>
              <a:rPr lang="en-US" altLang="zh-CN" smtClean="0">
                <a:ea typeface="宋体" panose="02010600030101010101" pitchFamily="2" charset="-122"/>
              </a:rPr>
            </a:br>
            <a:r>
              <a:rPr lang="en-US" altLang="zh-CN" smtClean="0">
                <a:ea typeface="宋体" panose="02010600030101010101" pitchFamily="2" charset="-122"/>
              </a:rPr>
              <a:t>五、</a:t>
            </a:r>
            <a:r>
              <a:rPr lang="zh-CN" altLang="en-US" b="1" smtClean="0">
                <a:ea typeface="宋体" panose="02010600030101010101" pitchFamily="2" charset="-122"/>
              </a:rPr>
              <a:t>伴随症状</a:t>
            </a:r>
            <a:r>
              <a:rPr lang="zh-CN" altLang="en-US" smtClean="0">
                <a:ea typeface="宋体" panose="02010600030101010101" pitchFamily="2" charset="-122"/>
              </a:rPr>
              <a:t/>
            </a:r>
            <a:br>
              <a:rPr lang="zh-CN" altLang="en-US" smtClean="0">
                <a:ea typeface="宋体" panose="02010600030101010101" pitchFamily="2" charset="-122"/>
              </a:rPr>
            </a:br>
            <a:endParaRPr lang="zh-CN" altLang="en-US" smtClean="0">
              <a:ea typeface="宋体" panose="02010600030101010101" pitchFamily="2" charset="-122"/>
            </a:endParaRPr>
          </a:p>
        </p:txBody>
      </p:sp>
      <p:sp>
        <p:nvSpPr>
          <p:cNvPr id="12291" name="内容占位符 2"/>
          <p:cNvSpPr>
            <a:spLocks noGrp="1"/>
          </p:cNvSpPr>
          <p:nvPr>
            <p:ph idx="1"/>
          </p:nvPr>
        </p:nvSpPr>
        <p:spPr>
          <a:xfrm>
            <a:off x="803910" y="1710827"/>
            <a:ext cx="8610600" cy="4876800"/>
          </a:xfrm>
        </p:spPr>
        <p:txBody>
          <a:bodyPr/>
          <a:lstStyle/>
          <a:p>
            <a:pPr>
              <a:buFont typeface="Wingdings" panose="05000000000000000000" pitchFamily="2" charset="2"/>
              <a:buNone/>
            </a:pPr>
            <a:r>
              <a:rPr lang="en-US" altLang="zh-CN" sz="3200" b="1" dirty="0">
                <a:solidFill>
                  <a:srgbClr val="1D1496"/>
                </a:solidFill>
                <a:latin typeface="华文楷体" panose="02010600040101010101" pitchFamily="2" charset="-122"/>
                <a:ea typeface="华文楷体" panose="02010600040101010101" pitchFamily="2" charset="-122"/>
              </a:rPr>
              <a:t>  </a:t>
            </a:r>
            <a:r>
              <a:rPr lang="en-US" altLang="zh-CN" sz="3200" dirty="0">
                <a:solidFill>
                  <a:srgbClr val="1D1496"/>
                </a:solidFill>
                <a:latin typeface="华文楷体" panose="02010600040101010101" pitchFamily="2" charset="-122"/>
                <a:ea typeface="华文楷体" panose="02010600040101010101" pitchFamily="2" charset="-122"/>
              </a:rPr>
              <a:t>1.</a:t>
            </a:r>
            <a:r>
              <a:rPr lang="zh-CN" altLang="en-US" sz="3200" dirty="0">
                <a:solidFill>
                  <a:srgbClr val="1D1496"/>
                </a:solidFill>
                <a:latin typeface="华文楷体" panose="02010600040101010101" pitchFamily="2" charset="-122"/>
                <a:ea typeface="华文楷体" panose="02010600040101010101" pitchFamily="2" charset="-122"/>
              </a:rPr>
              <a:t>意识障碍伴</a:t>
            </a:r>
            <a:r>
              <a:rPr lang="zh-CN" altLang="en-US" sz="3200" dirty="0">
                <a:solidFill>
                  <a:srgbClr val="C00000"/>
                </a:solidFill>
                <a:latin typeface="华文楷体" panose="02010600040101010101" pitchFamily="2" charset="-122"/>
                <a:ea typeface="华文楷体" panose="02010600040101010101" pitchFamily="2" charset="-122"/>
              </a:rPr>
              <a:t>发热</a:t>
            </a:r>
          </a:p>
          <a:p>
            <a:pPr>
              <a:buFont typeface="Wingdings" panose="05000000000000000000" pitchFamily="2" charset="2"/>
              <a:buNone/>
            </a:pPr>
            <a:r>
              <a:rPr lang="zh-CN" altLang="en-US" sz="3200" dirty="0">
                <a:solidFill>
                  <a:srgbClr val="1D1496"/>
                </a:solidFill>
                <a:latin typeface="华文楷体" panose="02010600040101010101" pitchFamily="2" charset="-122"/>
                <a:ea typeface="华文楷体" panose="02010600040101010101" pitchFamily="2" charset="-122"/>
              </a:rPr>
              <a:t>  </a:t>
            </a:r>
            <a:r>
              <a:rPr lang="en-US" altLang="zh-CN" sz="3200" dirty="0">
                <a:solidFill>
                  <a:srgbClr val="1D1496"/>
                </a:solidFill>
                <a:latin typeface="华文楷体" panose="02010600040101010101" pitchFamily="2" charset="-122"/>
                <a:ea typeface="华文楷体" panose="02010600040101010101" pitchFamily="2" charset="-122"/>
              </a:rPr>
              <a:t>2.</a:t>
            </a:r>
            <a:r>
              <a:rPr lang="zh-CN" altLang="en-US" sz="3200" dirty="0">
                <a:solidFill>
                  <a:srgbClr val="1D1496"/>
                </a:solidFill>
                <a:latin typeface="华文楷体" panose="02010600040101010101" pitchFamily="2" charset="-122"/>
                <a:ea typeface="华文楷体" panose="02010600040101010101" pitchFamily="2" charset="-122"/>
              </a:rPr>
              <a:t>意识障碍伴</a:t>
            </a:r>
            <a:r>
              <a:rPr lang="zh-CN" altLang="en-US" sz="3200" dirty="0">
                <a:solidFill>
                  <a:srgbClr val="C00000"/>
                </a:solidFill>
                <a:latin typeface="华文楷体" panose="02010600040101010101" pitchFamily="2" charset="-122"/>
                <a:ea typeface="华文楷体" panose="02010600040101010101" pitchFamily="2" charset="-122"/>
              </a:rPr>
              <a:t>头痛、恶心、呕吐及肢体瘫痪</a:t>
            </a:r>
          </a:p>
          <a:p>
            <a:pPr>
              <a:buFont typeface="Wingdings" panose="05000000000000000000" pitchFamily="2" charset="2"/>
              <a:buNone/>
            </a:pPr>
            <a:r>
              <a:rPr lang="zh-CN" altLang="en-US" sz="3200" dirty="0">
                <a:solidFill>
                  <a:srgbClr val="1D1496"/>
                </a:solidFill>
                <a:latin typeface="华文楷体" panose="02010600040101010101" pitchFamily="2" charset="-122"/>
                <a:ea typeface="华文楷体" panose="02010600040101010101" pitchFamily="2" charset="-122"/>
              </a:rPr>
              <a:t>  </a:t>
            </a:r>
            <a:r>
              <a:rPr lang="en-US" altLang="zh-CN" sz="3200" dirty="0">
                <a:solidFill>
                  <a:srgbClr val="1D1496"/>
                </a:solidFill>
                <a:latin typeface="华文楷体" panose="02010600040101010101" pitchFamily="2" charset="-122"/>
                <a:ea typeface="华文楷体" panose="02010600040101010101" pitchFamily="2" charset="-122"/>
              </a:rPr>
              <a:t>3.</a:t>
            </a:r>
            <a:r>
              <a:rPr lang="zh-CN" altLang="en-US" sz="3200" dirty="0">
                <a:solidFill>
                  <a:srgbClr val="1D1496"/>
                </a:solidFill>
                <a:latin typeface="华文楷体" panose="02010600040101010101" pitchFamily="2" charset="-122"/>
                <a:ea typeface="华文楷体" panose="02010600040101010101" pitchFamily="2" charset="-122"/>
              </a:rPr>
              <a:t>意识障碍伴</a:t>
            </a:r>
            <a:r>
              <a:rPr lang="zh-CN" altLang="en-US" sz="3200" dirty="0">
                <a:solidFill>
                  <a:srgbClr val="C00000"/>
                </a:solidFill>
                <a:latin typeface="华文楷体" panose="02010600040101010101" pitchFamily="2" charset="-122"/>
                <a:ea typeface="华文楷体" panose="02010600040101010101" pitchFamily="2" charset="-122"/>
              </a:rPr>
              <a:t>血压改变</a:t>
            </a:r>
          </a:p>
          <a:p>
            <a:pPr>
              <a:buFont typeface="Wingdings" panose="05000000000000000000" pitchFamily="2" charset="2"/>
              <a:buNone/>
            </a:pPr>
            <a:r>
              <a:rPr lang="zh-CN" altLang="en-US" sz="3200" dirty="0">
                <a:solidFill>
                  <a:srgbClr val="1D1496"/>
                </a:solidFill>
                <a:latin typeface="华文楷体" panose="02010600040101010101" pitchFamily="2" charset="-122"/>
                <a:ea typeface="华文楷体" panose="02010600040101010101" pitchFamily="2" charset="-122"/>
              </a:rPr>
              <a:t>  </a:t>
            </a:r>
            <a:r>
              <a:rPr lang="en-US" altLang="zh-CN" sz="3200" dirty="0">
                <a:solidFill>
                  <a:srgbClr val="1D1496"/>
                </a:solidFill>
                <a:latin typeface="华文楷体" panose="02010600040101010101" pitchFamily="2" charset="-122"/>
                <a:ea typeface="华文楷体" panose="02010600040101010101" pitchFamily="2" charset="-122"/>
              </a:rPr>
              <a:t>4.</a:t>
            </a:r>
            <a:r>
              <a:rPr lang="zh-CN" altLang="en-US" sz="3200" dirty="0">
                <a:solidFill>
                  <a:srgbClr val="1D1496"/>
                </a:solidFill>
                <a:latin typeface="华文楷体" panose="02010600040101010101" pitchFamily="2" charset="-122"/>
                <a:ea typeface="华文楷体" panose="02010600040101010101" pitchFamily="2" charset="-122"/>
              </a:rPr>
              <a:t>意障碍伴</a:t>
            </a:r>
            <a:r>
              <a:rPr lang="zh-CN" altLang="en-US" sz="3200" dirty="0">
                <a:solidFill>
                  <a:srgbClr val="C00000"/>
                </a:solidFill>
                <a:latin typeface="华文楷体" panose="02010600040101010101" pitchFamily="2" charset="-122"/>
                <a:ea typeface="华文楷体" panose="02010600040101010101" pitchFamily="2" charset="-122"/>
              </a:rPr>
              <a:t>瞳孔缩小</a:t>
            </a:r>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1075582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一、常见病因</a:t>
            </a:r>
            <a:endParaRPr lang="zh-CN" altLang="en-US" dirty="0"/>
          </a:p>
        </p:txBody>
      </p:sp>
      <p:sp>
        <p:nvSpPr>
          <p:cNvPr id="3" name="内容占位符 2"/>
          <p:cNvSpPr>
            <a:spLocks noGrp="1"/>
          </p:cNvSpPr>
          <p:nvPr>
            <p:ph idx="1"/>
          </p:nvPr>
        </p:nvSpPr>
        <p:spPr>
          <a:xfrm>
            <a:off x="711199" y="1765266"/>
            <a:ext cx="10779393" cy="3897404"/>
          </a:xfrm>
        </p:spPr>
        <p:txBody>
          <a:bodyPr/>
          <a:lstStyle/>
          <a:p>
            <a:pPr>
              <a:buNone/>
            </a:pPr>
            <a:r>
              <a:rPr lang="en-US" altLang="zh-CN" sz="3600" dirty="0">
                <a:solidFill>
                  <a:srgbClr val="1D1496"/>
                </a:solidFill>
                <a:latin typeface="楷体_GB2312"/>
                <a:ea typeface="华文楷体" pitchFamily="2" charset="-122"/>
              </a:rPr>
              <a:t>1</a:t>
            </a:r>
            <a:r>
              <a:rPr lang="en-US" altLang="zh-CN" sz="3600" dirty="0" smtClean="0">
                <a:solidFill>
                  <a:srgbClr val="1D1496"/>
                </a:solidFill>
                <a:latin typeface="楷体_GB2312"/>
                <a:ea typeface="华文楷体" pitchFamily="2" charset="-122"/>
              </a:rPr>
              <a:t>.</a:t>
            </a:r>
            <a:r>
              <a:rPr lang="zh-CN" altLang="en-US" sz="3600" dirty="0" smtClean="0">
                <a:solidFill>
                  <a:srgbClr val="1D1496"/>
                </a:solidFill>
                <a:latin typeface="楷体_GB2312"/>
                <a:ea typeface="华文楷体" pitchFamily="2" charset="-122"/>
              </a:rPr>
              <a:t>胸</a:t>
            </a:r>
            <a:r>
              <a:rPr lang="zh-CN" altLang="en-US" sz="3600" dirty="0">
                <a:solidFill>
                  <a:srgbClr val="1D1496"/>
                </a:solidFill>
                <a:latin typeface="楷体_GB2312"/>
                <a:ea typeface="华文楷体" pitchFamily="2" charset="-122"/>
              </a:rPr>
              <a:t>壁</a:t>
            </a:r>
            <a:r>
              <a:rPr lang="zh-CN" altLang="en-US" sz="3600" dirty="0" smtClean="0">
                <a:solidFill>
                  <a:srgbClr val="1D1496"/>
                </a:solidFill>
                <a:latin typeface="楷体_GB2312"/>
                <a:ea typeface="华文楷体" pitchFamily="2" charset="-122"/>
              </a:rPr>
              <a:t>疾病</a:t>
            </a:r>
            <a:r>
              <a:rPr lang="zh-CN" altLang="en-US" sz="3600" dirty="0">
                <a:solidFill>
                  <a:srgbClr val="1D1496"/>
                </a:solidFill>
                <a:latin typeface="楷体_GB2312"/>
                <a:ea typeface="华文楷体" pitchFamily="2" charset="-122"/>
              </a:rPr>
              <a:t>　</a:t>
            </a:r>
          </a:p>
          <a:p>
            <a:pPr>
              <a:buNone/>
            </a:pPr>
            <a:r>
              <a:rPr lang="en-US" altLang="zh-CN" sz="3600" dirty="0">
                <a:solidFill>
                  <a:srgbClr val="1D1496"/>
                </a:solidFill>
                <a:latin typeface="楷体_GB2312"/>
                <a:ea typeface="华文楷体" pitchFamily="2" charset="-122"/>
              </a:rPr>
              <a:t>2.</a:t>
            </a:r>
            <a:r>
              <a:rPr lang="zh-CN" altLang="en-US" sz="3600" dirty="0">
                <a:solidFill>
                  <a:srgbClr val="1D1496"/>
                </a:solidFill>
                <a:latin typeface="楷体_GB2312"/>
                <a:ea typeface="华文楷体" pitchFamily="2" charset="-122"/>
              </a:rPr>
              <a:t>呼吸系统</a:t>
            </a:r>
            <a:r>
              <a:rPr lang="zh-CN" altLang="en-US" sz="3600" dirty="0" smtClean="0">
                <a:solidFill>
                  <a:srgbClr val="1D1496"/>
                </a:solidFill>
                <a:latin typeface="楷体_GB2312"/>
                <a:ea typeface="华文楷体" pitchFamily="2" charset="-122"/>
              </a:rPr>
              <a:t>疾病</a:t>
            </a:r>
            <a:r>
              <a:rPr lang="zh-CN" altLang="en-US" sz="3600" dirty="0">
                <a:solidFill>
                  <a:srgbClr val="1D1496"/>
                </a:solidFill>
                <a:latin typeface="楷体_GB2312"/>
                <a:ea typeface="华文楷体" pitchFamily="2" charset="-122"/>
              </a:rPr>
              <a:t>　</a:t>
            </a:r>
          </a:p>
          <a:p>
            <a:pPr>
              <a:buNone/>
            </a:pPr>
            <a:r>
              <a:rPr lang="en-US" altLang="zh-CN" sz="3600" dirty="0">
                <a:solidFill>
                  <a:srgbClr val="1D1496"/>
                </a:solidFill>
                <a:latin typeface="楷体_GB2312"/>
                <a:ea typeface="华文楷体" pitchFamily="2" charset="-122"/>
              </a:rPr>
              <a:t>3.</a:t>
            </a:r>
            <a:r>
              <a:rPr lang="zh-CN" altLang="en-US" sz="3600" dirty="0">
                <a:solidFill>
                  <a:srgbClr val="1D1496"/>
                </a:solidFill>
                <a:latin typeface="楷体_GB2312"/>
                <a:ea typeface="华文楷体" pitchFamily="2" charset="-122"/>
              </a:rPr>
              <a:t>循环系统</a:t>
            </a:r>
            <a:r>
              <a:rPr lang="zh-CN" altLang="en-US" sz="3600" dirty="0" smtClean="0">
                <a:solidFill>
                  <a:srgbClr val="1D1496"/>
                </a:solidFill>
                <a:latin typeface="楷体_GB2312"/>
                <a:ea typeface="华文楷体" pitchFamily="2" charset="-122"/>
              </a:rPr>
              <a:t>疾病</a:t>
            </a:r>
            <a:r>
              <a:rPr lang="zh-CN" altLang="en-US" sz="3600" dirty="0">
                <a:solidFill>
                  <a:srgbClr val="1D1496"/>
                </a:solidFill>
                <a:latin typeface="楷体_GB2312"/>
                <a:ea typeface="华文楷体" pitchFamily="2" charset="-122"/>
              </a:rPr>
              <a:t>　</a:t>
            </a:r>
          </a:p>
          <a:p>
            <a:pPr>
              <a:buNone/>
            </a:pPr>
            <a:r>
              <a:rPr lang="en-US" altLang="zh-CN" sz="3600" dirty="0">
                <a:solidFill>
                  <a:srgbClr val="1D1496"/>
                </a:solidFill>
                <a:latin typeface="楷体_GB2312"/>
                <a:ea typeface="华文楷体" pitchFamily="2" charset="-122"/>
              </a:rPr>
              <a:t>4.</a:t>
            </a:r>
            <a:r>
              <a:rPr lang="zh-CN" altLang="en-US" sz="3600" dirty="0">
                <a:solidFill>
                  <a:srgbClr val="1D1496"/>
                </a:solidFill>
                <a:latin typeface="楷体_GB2312"/>
                <a:ea typeface="华文楷体" pitchFamily="2" charset="-122"/>
              </a:rPr>
              <a:t>消化系统</a:t>
            </a:r>
            <a:r>
              <a:rPr lang="zh-CN" altLang="en-US" sz="3600" dirty="0" smtClean="0">
                <a:solidFill>
                  <a:srgbClr val="1D1496"/>
                </a:solidFill>
                <a:latin typeface="楷体_GB2312"/>
                <a:ea typeface="华文楷体" pitchFamily="2" charset="-122"/>
              </a:rPr>
              <a:t>疾病</a:t>
            </a:r>
            <a:r>
              <a:rPr lang="zh-CN" altLang="en-US" sz="3600" dirty="0">
                <a:solidFill>
                  <a:srgbClr val="1D1496"/>
                </a:solidFill>
                <a:latin typeface="楷体_GB2312"/>
                <a:ea typeface="华文楷体" pitchFamily="2" charset="-122"/>
              </a:rPr>
              <a:t>　</a:t>
            </a:r>
          </a:p>
          <a:p>
            <a:pPr>
              <a:buNone/>
            </a:pPr>
            <a:r>
              <a:rPr lang="en-US" altLang="zh-CN" sz="3600" dirty="0">
                <a:solidFill>
                  <a:srgbClr val="1D1496"/>
                </a:solidFill>
                <a:latin typeface="楷体_GB2312"/>
                <a:ea typeface="华文楷体" pitchFamily="2" charset="-122"/>
              </a:rPr>
              <a:t>5.</a:t>
            </a:r>
            <a:r>
              <a:rPr lang="zh-CN" altLang="en-US" sz="3600" dirty="0">
                <a:solidFill>
                  <a:srgbClr val="1D1496"/>
                </a:solidFill>
                <a:latin typeface="楷体_GB2312"/>
                <a:ea typeface="华文楷体" pitchFamily="2" charset="-122"/>
              </a:rPr>
              <a:t>纵隔</a:t>
            </a:r>
            <a:r>
              <a:rPr lang="zh-CN" altLang="en-US" sz="3600" dirty="0" smtClean="0">
                <a:solidFill>
                  <a:srgbClr val="1D1496"/>
                </a:solidFill>
                <a:latin typeface="楷体_GB2312"/>
                <a:ea typeface="华文楷体" pitchFamily="2" charset="-122"/>
              </a:rPr>
              <a:t>疾病</a:t>
            </a:r>
            <a:endParaRPr lang="zh-CN" altLang="en-US" sz="3600" dirty="0">
              <a:solidFill>
                <a:srgbClr val="1D1496"/>
              </a:solidFill>
              <a:latin typeface="楷体_GB2312"/>
              <a:ea typeface="华文楷体" pitchFamily="2" charset="-122"/>
            </a:endParaRP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541870554"/>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
          <p:cNvSpPr>
            <a:spLocks noGrp="1"/>
          </p:cNvSpPr>
          <p:nvPr>
            <p:ph type="title"/>
          </p:nvPr>
        </p:nvSpPr>
        <p:spPr/>
        <p:txBody>
          <a:bodyPr/>
          <a:lstStyle/>
          <a:p>
            <a:r>
              <a:rPr lang="en-US" altLang="zh-CN" b="1" smtClean="0">
                <a:ea typeface="宋体" panose="02010600030101010101" pitchFamily="2" charset="-122"/>
              </a:rPr>
              <a:t>六、</a:t>
            </a:r>
            <a:r>
              <a:rPr lang="zh-CN" altLang="en-US" b="1" smtClean="0">
                <a:ea typeface="宋体" panose="02010600030101010101" pitchFamily="2" charset="-122"/>
              </a:rPr>
              <a:t>身心反应</a:t>
            </a:r>
            <a:endParaRPr lang="zh-CN" altLang="en-US" smtClean="0">
              <a:ea typeface="宋体" panose="02010600030101010101" pitchFamily="2" charset="-122"/>
            </a:endParaRPr>
          </a:p>
        </p:txBody>
      </p:sp>
      <p:sp>
        <p:nvSpPr>
          <p:cNvPr id="13315" name="内容占位符 2"/>
          <p:cNvSpPr>
            <a:spLocks noGrp="1"/>
          </p:cNvSpPr>
          <p:nvPr>
            <p:ph idx="1"/>
          </p:nvPr>
        </p:nvSpPr>
        <p:spPr>
          <a:xfrm>
            <a:off x="528138" y="1266689"/>
            <a:ext cx="9581062" cy="4876800"/>
          </a:xfrm>
        </p:spPr>
        <p:txBody>
          <a:bodyPr/>
          <a:lstStyle/>
          <a:p>
            <a:pPr lvl="1">
              <a:buFont typeface="Wingdings" panose="05000000000000000000" pitchFamily="2" charset="2"/>
              <a:buNone/>
            </a:pPr>
            <a:r>
              <a:rPr lang="en-US" altLang="zh-CN" dirty="0" smtClean="0">
                <a:solidFill>
                  <a:srgbClr val="C00000"/>
                </a:solidFill>
              </a:rPr>
              <a:t>1.</a:t>
            </a:r>
            <a:r>
              <a:rPr lang="zh-CN" altLang="en-US" dirty="0" smtClean="0">
                <a:solidFill>
                  <a:srgbClr val="C00000"/>
                </a:solidFill>
              </a:rPr>
              <a:t>发生意外　</a:t>
            </a:r>
          </a:p>
          <a:p>
            <a:pPr lvl="1">
              <a:buFont typeface="Wingdings" panose="05000000000000000000" pitchFamily="2" charset="2"/>
              <a:buNone/>
            </a:pPr>
            <a:r>
              <a:rPr lang="en-US" altLang="zh-CN" dirty="0" smtClean="0">
                <a:solidFill>
                  <a:srgbClr val="C00000"/>
                </a:solidFill>
              </a:rPr>
              <a:t>2.</a:t>
            </a:r>
            <a:r>
              <a:rPr lang="zh-CN" altLang="en-US" dirty="0" smtClean="0">
                <a:solidFill>
                  <a:srgbClr val="C00000"/>
                </a:solidFill>
              </a:rPr>
              <a:t>水、电解质平衡紊乱及营养障碍　</a:t>
            </a:r>
          </a:p>
          <a:p>
            <a:pPr lvl="1">
              <a:buFont typeface="Wingdings" panose="05000000000000000000" pitchFamily="2" charset="2"/>
              <a:buNone/>
            </a:pPr>
            <a:r>
              <a:rPr lang="en-US" altLang="zh-CN" dirty="0" smtClean="0">
                <a:solidFill>
                  <a:srgbClr val="C00000"/>
                </a:solidFill>
              </a:rPr>
              <a:t>3.</a:t>
            </a:r>
            <a:r>
              <a:rPr lang="zh-CN" altLang="en-US" dirty="0" smtClean="0">
                <a:solidFill>
                  <a:srgbClr val="C00000"/>
                </a:solidFill>
              </a:rPr>
              <a:t>窒息</a:t>
            </a:r>
            <a:endParaRPr lang="en-US" altLang="zh-CN" dirty="0" smtClean="0">
              <a:solidFill>
                <a:srgbClr val="C00000"/>
              </a:solidFill>
            </a:endParaRPr>
          </a:p>
          <a:p>
            <a:pPr lvl="2"/>
            <a:r>
              <a:rPr lang="zh-CN" altLang="en-US" dirty="0" smtClean="0"/>
              <a:t>昏迷患者</a:t>
            </a:r>
            <a:r>
              <a:rPr lang="en-US" altLang="zh-CN" dirty="0" smtClean="0"/>
              <a:t>,</a:t>
            </a:r>
            <a:r>
              <a:rPr lang="zh-CN" altLang="en-US" dirty="0" smtClean="0"/>
              <a:t>吞咽及咳嗽等反射减弱或消失</a:t>
            </a:r>
            <a:r>
              <a:rPr lang="en-US" altLang="zh-CN" dirty="0" smtClean="0"/>
              <a:t>,</a:t>
            </a:r>
            <a:r>
              <a:rPr lang="zh-CN" altLang="en-US" dirty="0" smtClean="0"/>
              <a:t>极易发生窒息</a:t>
            </a:r>
            <a:r>
              <a:rPr lang="en-US" altLang="zh-CN" dirty="0" smtClean="0"/>
              <a:t>,</a:t>
            </a:r>
            <a:r>
              <a:rPr lang="zh-CN" altLang="en-US" dirty="0" smtClean="0"/>
              <a:t>危及患者生命</a:t>
            </a:r>
          </a:p>
          <a:p>
            <a:pPr lvl="1">
              <a:buFont typeface="Wingdings" panose="05000000000000000000" pitchFamily="2" charset="2"/>
              <a:buNone/>
            </a:pPr>
            <a:r>
              <a:rPr lang="en-US" altLang="zh-CN" dirty="0" smtClean="0">
                <a:solidFill>
                  <a:srgbClr val="C00000"/>
                </a:solidFill>
              </a:rPr>
              <a:t>4.</a:t>
            </a:r>
            <a:r>
              <a:rPr lang="zh-CN" altLang="en-US" dirty="0" smtClean="0">
                <a:solidFill>
                  <a:srgbClr val="C00000"/>
                </a:solidFill>
              </a:rPr>
              <a:t>感染</a:t>
            </a:r>
            <a:r>
              <a:rPr lang="zh-CN" altLang="en-US" dirty="0" smtClean="0"/>
              <a:t>　</a:t>
            </a:r>
            <a:endParaRPr lang="en-US" altLang="zh-CN" dirty="0" smtClean="0"/>
          </a:p>
          <a:p>
            <a:pPr lvl="2"/>
            <a:r>
              <a:rPr lang="zh-CN" altLang="en-US" dirty="0" smtClean="0"/>
              <a:t>发生意识障碍时</a:t>
            </a:r>
            <a:r>
              <a:rPr lang="en-US" altLang="zh-CN" dirty="0" smtClean="0"/>
              <a:t>,</a:t>
            </a:r>
            <a:r>
              <a:rPr lang="zh-CN" altLang="en-US" dirty="0" smtClean="0"/>
              <a:t>由于各种反射减弱或消失、排尿及排便不能控制、免疫功能低下等多种因素</a:t>
            </a:r>
            <a:r>
              <a:rPr lang="en-US" altLang="zh-CN" dirty="0" smtClean="0"/>
              <a:t>,</a:t>
            </a:r>
            <a:r>
              <a:rPr lang="zh-CN" altLang="en-US" dirty="0" smtClean="0"/>
              <a:t>容易发生各种感染</a:t>
            </a:r>
            <a:endParaRPr lang="en-US" altLang="zh-CN" dirty="0" smtClean="0"/>
          </a:p>
          <a:p>
            <a:pPr lvl="1">
              <a:buFont typeface="Wingdings" panose="05000000000000000000" pitchFamily="2" charset="2"/>
              <a:buNone/>
            </a:pPr>
            <a:r>
              <a:rPr lang="en-US" altLang="zh-CN" dirty="0" smtClean="0">
                <a:solidFill>
                  <a:srgbClr val="C00000"/>
                </a:solidFill>
              </a:rPr>
              <a:t>5.</a:t>
            </a:r>
            <a:r>
              <a:rPr lang="zh-CN" altLang="en-US" dirty="0" smtClean="0">
                <a:solidFill>
                  <a:srgbClr val="C00000"/>
                </a:solidFill>
              </a:rPr>
              <a:t>压疮　</a:t>
            </a:r>
          </a:p>
          <a:p>
            <a:pPr lvl="1">
              <a:buFont typeface="Wingdings" panose="05000000000000000000" pitchFamily="2" charset="2"/>
              <a:buNone/>
            </a:pPr>
            <a:r>
              <a:rPr lang="en-US" altLang="zh-CN" dirty="0" smtClean="0">
                <a:solidFill>
                  <a:srgbClr val="C00000"/>
                </a:solidFill>
              </a:rPr>
              <a:t>6.</a:t>
            </a:r>
            <a:r>
              <a:rPr lang="zh-CN" altLang="en-US" dirty="0" smtClean="0">
                <a:solidFill>
                  <a:srgbClr val="C00000"/>
                </a:solidFill>
              </a:rPr>
              <a:t>肢体运动障碍</a:t>
            </a:r>
            <a:r>
              <a:rPr lang="zh-CN" altLang="en-US" dirty="0" smtClean="0"/>
              <a:t>　</a:t>
            </a:r>
          </a:p>
          <a:p>
            <a:endParaRPr lang="zh-CN" altLang="en-US" sz="3200" dirty="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918817314"/>
      </p:ext>
    </p:extLst>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1"/>
          <p:cNvSpPr>
            <a:spLocks noGrp="1"/>
          </p:cNvSpPr>
          <p:nvPr>
            <p:ph type="title"/>
          </p:nvPr>
        </p:nvSpPr>
        <p:spPr/>
        <p:txBody>
          <a:bodyPr/>
          <a:lstStyle/>
          <a:p>
            <a:r>
              <a:rPr lang="en-US" altLang="zh-CN" b="1" smtClean="0">
                <a:ea typeface="宋体" panose="02010600030101010101" pitchFamily="2" charset="-122"/>
              </a:rPr>
              <a:t>七、</a:t>
            </a:r>
            <a:r>
              <a:rPr lang="zh-CN" altLang="en-US" b="1" smtClean="0">
                <a:ea typeface="宋体" panose="02010600030101010101" pitchFamily="2" charset="-122"/>
              </a:rPr>
              <a:t>护理评估要点</a:t>
            </a:r>
            <a:endParaRPr lang="zh-CN" altLang="en-US" smtClean="0">
              <a:ea typeface="宋体" panose="02010600030101010101" pitchFamily="2" charset="-122"/>
            </a:endParaRPr>
          </a:p>
        </p:txBody>
      </p:sp>
      <p:sp>
        <p:nvSpPr>
          <p:cNvPr id="14339" name="内容占位符 2"/>
          <p:cNvSpPr>
            <a:spLocks noGrp="1"/>
          </p:cNvSpPr>
          <p:nvPr>
            <p:ph idx="1"/>
          </p:nvPr>
        </p:nvSpPr>
        <p:spPr>
          <a:xfrm>
            <a:off x="673281" y="1423444"/>
            <a:ext cx="8610600" cy="4876800"/>
          </a:xfrm>
        </p:spPr>
        <p:txBody>
          <a:bodyPr/>
          <a:lstStyle/>
          <a:p>
            <a:pPr>
              <a:buFont typeface="Wingdings" panose="05000000000000000000" pitchFamily="2" charset="2"/>
              <a:buNone/>
            </a:pPr>
            <a:r>
              <a:rPr lang="zh-CN" altLang="en-US" dirty="0" smtClean="0">
                <a:solidFill>
                  <a:srgbClr val="C00000"/>
                </a:solidFill>
                <a:ea typeface="宋体" panose="02010600030101010101" pitchFamily="2" charset="-122"/>
              </a:rPr>
              <a:t>（一）主观资料</a:t>
            </a:r>
          </a:p>
          <a:p>
            <a:pPr lvl="1">
              <a:buFont typeface="Wingdings" panose="05000000000000000000" pitchFamily="2" charset="2"/>
              <a:buNone/>
            </a:pPr>
            <a:r>
              <a:rPr lang="en-US" altLang="zh-CN" dirty="0" smtClean="0"/>
              <a:t>1.</a:t>
            </a:r>
            <a:r>
              <a:rPr lang="zh-CN" altLang="en-US" dirty="0" smtClean="0"/>
              <a:t>意识障碍表现　</a:t>
            </a:r>
            <a:endParaRPr lang="en-US" altLang="zh-CN" dirty="0" smtClean="0"/>
          </a:p>
          <a:p>
            <a:pPr lvl="2"/>
            <a:r>
              <a:rPr lang="zh-CN" altLang="en-US" dirty="0" smtClean="0"/>
              <a:t>意识障碍发生的缓急、时间、过程、表现</a:t>
            </a:r>
            <a:endParaRPr lang="en-US" altLang="zh-CN" dirty="0" smtClean="0"/>
          </a:p>
          <a:p>
            <a:pPr lvl="2"/>
            <a:r>
              <a:rPr lang="zh-CN" altLang="en-US" dirty="0" smtClean="0"/>
              <a:t>伴随症状</a:t>
            </a:r>
          </a:p>
          <a:p>
            <a:pPr lvl="1">
              <a:buFont typeface="Wingdings" panose="05000000000000000000" pitchFamily="2" charset="2"/>
              <a:buNone/>
            </a:pPr>
            <a:r>
              <a:rPr lang="en-US" altLang="zh-CN" dirty="0" smtClean="0"/>
              <a:t>2.</a:t>
            </a:r>
            <a:r>
              <a:rPr lang="zh-CN" altLang="en-US" dirty="0" smtClean="0"/>
              <a:t>病因　</a:t>
            </a:r>
          </a:p>
          <a:p>
            <a:pPr lvl="1">
              <a:buFont typeface="Wingdings" panose="05000000000000000000" pitchFamily="2" charset="2"/>
              <a:buNone/>
            </a:pPr>
            <a:r>
              <a:rPr lang="en-US" altLang="zh-CN" dirty="0" smtClean="0"/>
              <a:t>3.</a:t>
            </a:r>
            <a:r>
              <a:rPr lang="zh-CN" altLang="en-US" dirty="0" smtClean="0"/>
              <a:t>诱因　</a:t>
            </a:r>
          </a:p>
          <a:p>
            <a:pPr lvl="1">
              <a:buFont typeface="Wingdings" panose="05000000000000000000" pitchFamily="2" charset="2"/>
              <a:buNone/>
            </a:pPr>
            <a:r>
              <a:rPr lang="en-US" altLang="zh-CN" dirty="0" smtClean="0"/>
              <a:t>4.</a:t>
            </a:r>
            <a:r>
              <a:rPr lang="zh-CN" altLang="en-US" dirty="0" smtClean="0"/>
              <a:t>意识障碍引起的身心反应　</a:t>
            </a:r>
          </a:p>
          <a:p>
            <a:pPr lvl="1">
              <a:buFont typeface="Wingdings" panose="05000000000000000000" pitchFamily="2" charset="2"/>
              <a:buNone/>
            </a:pPr>
            <a:r>
              <a:rPr lang="en-US" altLang="zh-CN" dirty="0" smtClean="0"/>
              <a:t>5.</a:t>
            </a:r>
            <a:r>
              <a:rPr lang="zh-CN" altLang="en-US" dirty="0" smtClean="0"/>
              <a:t>诊疗、护理经过　</a:t>
            </a:r>
          </a:p>
          <a:p>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1853408469"/>
      </p:ext>
    </p:extLst>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标题 1"/>
          <p:cNvSpPr>
            <a:spLocks noGrp="1"/>
          </p:cNvSpPr>
          <p:nvPr>
            <p:ph type="title"/>
          </p:nvPr>
        </p:nvSpPr>
        <p:spPr/>
        <p:txBody>
          <a:bodyPr/>
          <a:lstStyle/>
          <a:p>
            <a:r>
              <a:rPr lang="en-US" altLang="zh-CN" b="1" smtClean="0">
                <a:ea typeface="宋体" panose="02010600030101010101" pitchFamily="2" charset="-122"/>
              </a:rPr>
              <a:t>七、</a:t>
            </a:r>
            <a:r>
              <a:rPr lang="zh-CN" altLang="en-US" b="1" smtClean="0">
                <a:ea typeface="宋体" panose="02010600030101010101" pitchFamily="2" charset="-122"/>
              </a:rPr>
              <a:t>护理评估要点</a:t>
            </a:r>
            <a:endParaRPr lang="zh-CN" altLang="en-US" smtClean="0">
              <a:ea typeface="宋体" panose="02010600030101010101" pitchFamily="2" charset="-122"/>
            </a:endParaRPr>
          </a:p>
        </p:txBody>
      </p:sp>
      <p:sp>
        <p:nvSpPr>
          <p:cNvPr id="15363" name="内容占位符 2"/>
          <p:cNvSpPr>
            <a:spLocks noGrp="1"/>
          </p:cNvSpPr>
          <p:nvPr>
            <p:ph idx="1"/>
          </p:nvPr>
        </p:nvSpPr>
        <p:spPr>
          <a:xfrm>
            <a:off x="700224" y="1253628"/>
            <a:ext cx="8753475" cy="5500687"/>
          </a:xfrm>
        </p:spPr>
        <p:txBody>
          <a:bodyPr/>
          <a:lstStyle/>
          <a:p>
            <a:pPr>
              <a:buFont typeface="Wingdings" panose="05000000000000000000" pitchFamily="2" charset="2"/>
              <a:buNone/>
            </a:pPr>
            <a:r>
              <a:rPr lang="zh-CN" altLang="en-US" dirty="0" smtClean="0">
                <a:solidFill>
                  <a:srgbClr val="C00000"/>
                </a:solidFill>
                <a:ea typeface="宋体" panose="02010600030101010101" pitchFamily="2" charset="-122"/>
              </a:rPr>
              <a:t>（二）客观资料</a:t>
            </a:r>
          </a:p>
          <a:p>
            <a:pPr lvl="1">
              <a:buFont typeface="Wingdings" panose="05000000000000000000" pitchFamily="2" charset="2"/>
              <a:buNone/>
            </a:pPr>
            <a:r>
              <a:rPr lang="en-US" altLang="zh-CN" dirty="0" smtClean="0"/>
              <a:t>1.</a:t>
            </a:r>
            <a:r>
              <a:rPr lang="zh-CN" altLang="en-US" dirty="0" smtClean="0"/>
              <a:t>身体评估　</a:t>
            </a:r>
            <a:endParaRPr lang="en-US" altLang="zh-CN" dirty="0" smtClean="0"/>
          </a:p>
          <a:p>
            <a:pPr lvl="2"/>
            <a:r>
              <a:rPr lang="zh-CN" altLang="en-US" dirty="0" smtClean="0"/>
              <a:t>生命体征</a:t>
            </a:r>
            <a:endParaRPr lang="en-US" altLang="zh-CN" dirty="0" smtClean="0"/>
          </a:p>
          <a:p>
            <a:pPr lvl="2"/>
            <a:r>
              <a:rPr lang="zh-CN" altLang="en-US" dirty="0" smtClean="0"/>
              <a:t>意识障碍程度</a:t>
            </a:r>
            <a:endParaRPr lang="en-US" altLang="zh-CN" dirty="0" smtClean="0"/>
          </a:p>
          <a:p>
            <a:pPr lvl="2"/>
            <a:r>
              <a:rPr lang="zh-CN" altLang="en-US" dirty="0" smtClean="0"/>
              <a:t>头颅有无外伤及骨折</a:t>
            </a:r>
            <a:endParaRPr lang="en-US" altLang="zh-CN" dirty="0" smtClean="0"/>
          </a:p>
          <a:p>
            <a:pPr lvl="2"/>
            <a:r>
              <a:rPr lang="zh-CN" altLang="en-US" dirty="0" smtClean="0"/>
              <a:t>瞳孔大小、两侧是否对称</a:t>
            </a:r>
            <a:endParaRPr lang="en-US" altLang="zh-CN" dirty="0" smtClean="0"/>
          </a:p>
          <a:p>
            <a:pPr lvl="2"/>
            <a:r>
              <a:rPr lang="zh-CN" altLang="en-US" dirty="0" smtClean="0"/>
              <a:t>肢体运动情况</a:t>
            </a:r>
            <a:endParaRPr lang="en-US" altLang="zh-CN" dirty="0" smtClean="0"/>
          </a:p>
          <a:p>
            <a:pPr lvl="2"/>
            <a:r>
              <a:rPr lang="zh-CN" altLang="en-US" dirty="0" smtClean="0"/>
              <a:t>神经系统检查</a:t>
            </a:r>
          </a:p>
          <a:p>
            <a:pPr lvl="1">
              <a:buFont typeface="Wingdings" panose="05000000000000000000" pitchFamily="2" charset="2"/>
              <a:buNone/>
            </a:pPr>
            <a:r>
              <a:rPr lang="en-US" altLang="zh-CN" dirty="0" smtClean="0"/>
              <a:t>2.</a:t>
            </a:r>
            <a:r>
              <a:rPr lang="zh-CN" altLang="en-US" dirty="0" smtClean="0"/>
              <a:t>实验室检查　</a:t>
            </a:r>
          </a:p>
          <a:p>
            <a:pPr lvl="1">
              <a:buFont typeface="Wingdings" panose="05000000000000000000" pitchFamily="2" charset="2"/>
              <a:buNone/>
            </a:pPr>
            <a:r>
              <a:rPr lang="en-US" altLang="zh-CN" dirty="0" smtClean="0"/>
              <a:t>3.</a:t>
            </a:r>
            <a:r>
              <a:rPr lang="zh-CN" altLang="en-US" dirty="0" smtClean="0"/>
              <a:t>其他检查　</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1724015654"/>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1"/>
          <p:cNvSpPr>
            <a:spLocks noGrp="1"/>
          </p:cNvSpPr>
          <p:nvPr>
            <p:ph type="title"/>
          </p:nvPr>
        </p:nvSpPr>
        <p:spPr/>
        <p:txBody>
          <a:bodyPr/>
          <a:lstStyle/>
          <a:p>
            <a:r>
              <a:rPr lang="zh-CN" altLang="en-US" smtClean="0">
                <a:ea typeface="宋体" panose="02010600030101010101" pitchFamily="2" charset="-122"/>
              </a:rPr>
              <a:t>八、相关护理诊断</a:t>
            </a:r>
          </a:p>
        </p:txBody>
      </p:sp>
      <p:sp>
        <p:nvSpPr>
          <p:cNvPr id="16387" name="内容占位符 2"/>
          <p:cNvSpPr>
            <a:spLocks noGrp="1"/>
          </p:cNvSpPr>
          <p:nvPr>
            <p:ph idx="1"/>
          </p:nvPr>
        </p:nvSpPr>
        <p:spPr>
          <a:xfrm>
            <a:off x="607969" y="1436506"/>
            <a:ext cx="10965724" cy="4876800"/>
          </a:xfrm>
        </p:spPr>
        <p:txBody>
          <a:bodyPr/>
          <a:lstStyle/>
          <a:p>
            <a:pPr>
              <a:buFont typeface="Wingdings" panose="05000000000000000000" pitchFamily="2" charset="2"/>
              <a:buNone/>
            </a:pPr>
            <a:r>
              <a:rPr lang="en-US" altLang="zh-CN" sz="2400" b="1" dirty="0">
                <a:solidFill>
                  <a:srgbClr val="C00000"/>
                </a:solidFill>
                <a:latin typeface="华文楷体" panose="02010600040101010101" pitchFamily="2" charset="-122"/>
                <a:ea typeface="华文楷体" panose="02010600040101010101" pitchFamily="2" charset="-122"/>
              </a:rPr>
              <a:t> </a:t>
            </a:r>
            <a:r>
              <a:rPr lang="en-US" altLang="zh-CN" sz="2400" b="1" dirty="0" smtClean="0">
                <a:solidFill>
                  <a:srgbClr val="C00000"/>
                </a:solidFill>
                <a:latin typeface="华文楷体" panose="02010600040101010101" pitchFamily="2" charset="-122"/>
                <a:ea typeface="华文楷体" panose="02010600040101010101" pitchFamily="2" charset="-122"/>
              </a:rPr>
              <a:t> </a:t>
            </a:r>
            <a:r>
              <a:rPr lang="en-US" altLang="zh-CN" sz="2400" b="1" dirty="0" smtClean="0">
                <a:solidFill>
                  <a:srgbClr val="C00000"/>
                </a:solidFill>
                <a:latin typeface="华文隶书" panose="02010800040101010101" pitchFamily="2" charset="-122"/>
                <a:ea typeface="华文隶书" panose="02010800040101010101" pitchFamily="2" charset="-122"/>
              </a:rPr>
              <a:t>1</a:t>
            </a:r>
            <a:r>
              <a:rPr lang="en-US" altLang="zh-CN" sz="2400" b="1" dirty="0">
                <a:solidFill>
                  <a:srgbClr val="C00000"/>
                </a:solidFill>
                <a:latin typeface="华文隶书" panose="02010800040101010101" pitchFamily="2" charset="-122"/>
                <a:ea typeface="华文隶书" panose="02010800040101010101" pitchFamily="2" charset="-122"/>
              </a:rPr>
              <a:t>.</a:t>
            </a:r>
            <a:r>
              <a:rPr lang="zh-CN" altLang="en-US" sz="2400" b="1" dirty="0">
                <a:solidFill>
                  <a:srgbClr val="C00000"/>
                </a:solidFill>
                <a:latin typeface="华文隶书" panose="02010800040101010101" pitchFamily="2" charset="-122"/>
                <a:ea typeface="华文隶书" panose="02010800040101010101" pitchFamily="2" charset="-122"/>
              </a:rPr>
              <a:t>急性意识障碍：</a:t>
            </a:r>
            <a:r>
              <a:rPr lang="zh-CN" altLang="en-US" sz="2400" b="1" dirty="0">
                <a:solidFill>
                  <a:srgbClr val="1D1496"/>
                </a:solidFill>
                <a:latin typeface="华文楷体" panose="02010600040101010101" pitchFamily="2" charset="-122"/>
                <a:ea typeface="华文楷体" panose="02010600040101010101" pitchFamily="2" charset="-122"/>
              </a:rPr>
              <a:t>与脑出血有关；与糖尿病酮症酸中毒有关；与肝性脑病</a:t>
            </a:r>
            <a:r>
              <a:rPr lang="zh-CN" altLang="en-US" sz="2400" b="1" dirty="0" smtClean="0">
                <a:solidFill>
                  <a:srgbClr val="1D1496"/>
                </a:solidFill>
                <a:latin typeface="华文楷体" panose="02010600040101010101" pitchFamily="2" charset="-122"/>
                <a:ea typeface="华文楷体" panose="02010600040101010101" pitchFamily="2" charset="-122"/>
              </a:rPr>
              <a:t>有关</a:t>
            </a:r>
            <a:endParaRPr lang="zh-CN" altLang="en-US" sz="2400" b="1" dirty="0">
              <a:solidFill>
                <a:srgbClr val="1D1496"/>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zh-CN" altLang="en-US" sz="2400" b="1" dirty="0">
                <a:solidFill>
                  <a:srgbClr val="1D1496"/>
                </a:solidFill>
                <a:latin typeface="华文隶书" panose="02010800040101010101" pitchFamily="2" charset="-122"/>
                <a:ea typeface="华文隶书" panose="02010800040101010101" pitchFamily="2" charset="-122"/>
              </a:rPr>
              <a:t>  </a:t>
            </a:r>
            <a:r>
              <a:rPr lang="en-US" altLang="zh-CN" sz="2400" b="1" dirty="0">
                <a:solidFill>
                  <a:srgbClr val="C00000"/>
                </a:solidFill>
                <a:latin typeface="华文隶书" panose="02010800040101010101" pitchFamily="2" charset="-122"/>
                <a:ea typeface="华文隶书" panose="02010800040101010101" pitchFamily="2" charset="-122"/>
              </a:rPr>
              <a:t>2.</a:t>
            </a:r>
            <a:r>
              <a:rPr lang="zh-CN" altLang="en-US" sz="2400" b="1" dirty="0">
                <a:solidFill>
                  <a:srgbClr val="C00000"/>
                </a:solidFill>
                <a:latin typeface="华文隶书" panose="02010800040101010101" pitchFamily="2" charset="-122"/>
                <a:ea typeface="华文隶书" panose="02010800040101010101" pitchFamily="2" charset="-122"/>
              </a:rPr>
              <a:t>清理呼吸道无效：</a:t>
            </a:r>
            <a:r>
              <a:rPr lang="zh-CN" altLang="en-US" sz="2400" b="1" dirty="0">
                <a:solidFill>
                  <a:srgbClr val="1D1496"/>
                </a:solidFill>
                <a:latin typeface="华文楷体" panose="02010600040101010101" pitchFamily="2" charset="-122"/>
                <a:ea typeface="华文楷体" panose="02010600040101010101" pitchFamily="2" charset="-122"/>
              </a:rPr>
              <a:t>与意识障碍致咳嗽反射减弱或消失</a:t>
            </a:r>
            <a:r>
              <a:rPr lang="zh-CN" altLang="en-US" sz="2400" b="1" dirty="0" smtClean="0">
                <a:solidFill>
                  <a:srgbClr val="1D1496"/>
                </a:solidFill>
                <a:latin typeface="华文楷体" panose="02010600040101010101" pitchFamily="2" charset="-122"/>
                <a:ea typeface="华文楷体" panose="02010600040101010101" pitchFamily="2" charset="-122"/>
              </a:rPr>
              <a:t>有关</a:t>
            </a:r>
            <a:endParaRPr lang="zh-CN" altLang="en-US" sz="2400" b="1" dirty="0">
              <a:solidFill>
                <a:srgbClr val="1D1496"/>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zh-CN" altLang="en-US" sz="2400" b="1" dirty="0">
                <a:solidFill>
                  <a:srgbClr val="1D1496"/>
                </a:solidFill>
                <a:latin typeface="华文隶书" panose="02010800040101010101" pitchFamily="2" charset="-122"/>
                <a:ea typeface="华文隶书" panose="02010800040101010101" pitchFamily="2" charset="-122"/>
              </a:rPr>
              <a:t>  </a:t>
            </a:r>
            <a:r>
              <a:rPr lang="en-US" altLang="zh-CN" sz="2400" b="1" dirty="0">
                <a:solidFill>
                  <a:srgbClr val="C00000"/>
                </a:solidFill>
                <a:latin typeface="华文隶书" panose="02010800040101010101" pitchFamily="2" charset="-122"/>
                <a:ea typeface="华文隶书" panose="02010800040101010101" pitchFamily="2" charset="-122"/>
              </a:rPr>
              <a:t>3.</a:t>
            </a:r>
            <a:r>
              <a:rPr lang="zh-CN" altLang="en-US" sz="2400" b="1" dirty="0">
                <a:solidFill>
                  <a:srgbClr val="C00000"/>
                </a:solidFill>
                <a:latin typeface="华文隶书" panose="02010800040101010101" pitchFamily="2" charset="-122"/>
                <a:ea typeface="华文隶书" panose="02010800040101010101" pitchFamily="2" charset="-122"/>
              </a:rPr>
              <a:t>有误吸的危险：</a:t>
            </a:r>
            <a:r>
              <a:rPr lang="zh-CN" altLang="en-US" sz="2400" b="1" dirty="0">
                <a:solidFill>
                  <a:srgbClr val="1D1496"/>
                </a:solidFill>
                <a:latin typeface="华文楷体" panose="02010600040101010101" pitchFamily="2" charset="-122"/>
                <a:ea typeface="华文楷体" panose="02010600040101010101" pitchFamily="2" charset="-122"/>
              </a:rPr>
              <a:t>与意识丧失致咳嗽和吞咽反射减弱或消失</a:t>
            </a:r>
            <a:r>
              <a:rPr lang="zh-CN" altLang="en-US" sz="2400" b="1" dirty="0" smtClean="0">
                <a:solidFill>
                  <a:srgbClr val="1D1496"/>
                </a:solidFill>
                <a:latin typeface="华文楷体" panose="02010600040101010101" pitchFamily="2" charset="-122"/>
                <a:ea typeface="华文楷体" panose="02010600040101010101" pitchFamily="2" charset="-122"/>
              </a:rPr>
              <a:t>有关</a:t>
            </a:r>
            <a:endParaRPr lang="zh-CN" altLang="en-US" sz="2400" b="1" dirty="0">
              <a:solidFill>
                <a:srgbClr val="1D1496"/>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zh-CN" altLang="en-US" sz="2400" b="1" dirty="0">
                <a:solidFill>
                  <a:srgbClr val="1D1496"/>
                </a:solidFill>
                <a:latin typeface="华文隶书" panose="02010800040101010101" pitchFamily="2" charset="-122"/>
                <a:ea typeface="华文隶书" panose="02010800040101010101" pitchFamily="2" charset="-122"/>
              </a:rPr>
              <a:t>  </a:t>
            </a:r>
            <a:r>
              <a:rPr lang="en-US" altLang="zh-CN" sz="2400" b="1" dirty="0">
                <a:solidFill>
                  <a:srgbClr val="C00000"/>
                </a:solidFill>
                <a:latin typeface="华文隶书" panose="02010800040101010101" pitchFamily="2" charset="-122"/>
                <a:ea typeface="华文隶书" panose="02010800040101010101" pitchFamily="2" charset="-122"/>
              </a:rPr>
              <a:t>4.</a:t>
            </a:r>
            <a:r>
              <a:rPr lang="zh-CN" altLang="en-US" sz="2400" b="1" dirty="0">
                <a:solidFill>
                  <a:srgbClr val="C00000"/>
                </a:solidFill>
                <a:latin typeface="华文隶书" panose="02010800040101010101" pitchFamily="2" charset="-122"/>
                <a:ea typeface="华文隶书" panose="02010800040101010101" pitchFamily="2" charset="-122"/>
              </a:rPr>
              <a:t>有外伤的危险</a:t>
            </a:r>
            <a:r>
              <a:rPr lang="zh-CN" altLang="en-US" sz="2400" b="1" dirty="0">
                <a:solidFill>
                  <a:srgbClr val="C00000"/>
                </a:solidFill>
                <a:latin typeface="华文楷体" panose="02010600040101010101" pitchFamily="2" charset="-122"/>
                <a:ea typeface="华文楷体" panose="02010600040101010101" pitchFamily="2" charset="-122"/>
              </a:rPr>
              <a:t>：</a:t>
            </a:r>
            <a:r>
              <a:rPr lang="zh-CN" altLang="en-US" sz="2400" b="1" dirty="0">
                <a:solidFill>
                  <a:srgbClr val="1D1496"/>
                </a:solidFill>
                <a:latin typeface="华文楷体" panose="02010600040101010101" pitchFamily="2" charset="-122"/>
                <a:ea typeface="华文楷体" panose="02010600040101010101" pitchFamily="2" charset="-122"/>
              </a:rPr>
              <a:t>与意识障碍</a:t>
            </a:r>
            <a:r>
              <a:rPr lang="zh-CN" altLang="en-US" sz="2400" b="1" dirty="0" smtClean="0">
                <a:solidFill>
                  <a:srgbClr val="1D1496"/>
                </a:solidFill>
                <a:latin typeface="华文楷体" panose="02010600040101010101" pitchFamily="2" charset="-122"/>
                <a:ea typeface="华文楷体" panose="02010600040101010101" pitchFamily="2" charset="-122"/>
              </a:rPr>
              <a:t>有关</a:t>
            </a:r>
            <a:endParaRPr lang="zh-CN" altLang="en-US" sz="2400" b="1" dirty="0">
              <a:solidFill>
                <a:srgbClr val="1D1496"/>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zh-CN" altLang="en-US" sz="2400" b="1" dirty="0">
                <a:solidFill>
                  <a:srgbClr val="C00000"/>
                </a:solidFill>
                <a:latin typeface="华文隶书" panose="02010800040101010101" pitchFamily="2" charset="-122"/>
                <a:ea typeface="华文隶书" panose="02010800040101010101" pitchFamily="2" charset="-122"/>
              </a:rPr>
              <a:t>  </a:t>
            </a:r>
            <a:r>
              <a:rPr lang="en-US" altLang="zh-CN" sz="2400" b="1" dirty="0">
                <a:solidFill>
                  <a:srgbClr val="C00000"/>
                </a:solidFill>
                <a:latin typeface="华文隶书" panose="02010800040101010101" pitchFamily="2" charset="-122"/>
                <a:ea typeface="华文隶书" panose="02010800040101010101" pitchFamily="2" charset="-122"/>
              </a:rPr>
              <a:t>5.</a:t>
            </a:r>
            <a:r>
              <a:rPr lang="zh-CN" altLang="en-US" sz="2400" b="1" dirty="0">
                <a:solidFill>
                  <a:srgbClr val="C00000"/>
                </a:solidFill>
                <a:latin typeface="华文隶书" panose="02010800040101010101" pitchFamily="2" charset="-122"/>
                <a:ea typeface="华文隶书" panose="02010800040101010101" pitchFamily="2" charset="-122"/>
              </a:rPr>
              <a:t>有营养失调：低于机体需要量的危险</a:t>
            </a:r>
            <a:r>
              <a:rPr lang="zh-CN" altLang="en-US" sz="2400" b="1" dirty="0">
                <a:solidFill>
                  <a:srgbClr val="C00000"/>
                </a:solidFill>
                <a:latin typeface="华文楷体" panose="02010600040101010101" pitchFamily="2" charset="-122"/>
                <a:ea typeface="华文楷体" panose="02010600040101010101" pitchFamily="2" charset="-122"/>
              </a:rPr>
              <a:t>：</a:t>
            </a:r>
            <a:r>
              <a:rPr lang="zh-CN" altLang="en-US" sz="2400" b="1" dirty="0">
                <a:solidFill>
                  <a:srgbClr val="1D1496"/>
                </a:solidFill>
                <a:latin typeface="华文楷体" panose="02010600040101010101" pitchFamily="2" charset="-122"/>
                <a:ea typeface="华文楷体" panose="02010600040101010101" pitchFamily="2" charset="-122"/>
              </a:rPr>
              <a:t>与意识障碍不能正常进食</a:t>
            </a:r>
            <a:r>
              <a:rPr lang="zh-CN" altLang="en-US" sz="2400" b="1" dirty="0" smtClean="0">
                <a:solidFill>
                  <a:srgbClr val="1D1496"/>
                </a:solidFill>
                <a:latin typeface="华文楷体" panose="02010600040101010101" pitchFamily="2" charset="-122"/>
                <a:ea typeface="华文楷体" panose="02010600040101010101" pitchFamily="2" charset="-122"/>
              </a:rPr>
              <a:t>有关</a:t>
            </a:r>
            <a:endParaRPr lang="zh-CN" altLang="en-US" sz="2400" b="1" dirty="0">
              <a:solidFill>
                <a:srgbClr val="1D1496"/>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zh-CN" altLang="en-US" sz="2400" b="1" dirty="0">
                <a:solidFill>
                  <a:srgbClr val="C00000"/>
                </a:solidFill>
                <a:latin typeface="华文楷体" panose="02010600040101010101" pitchFamily="2" charset="-122"/>
                <a:ea typeface="华文楷体" panose="02010600040101010101" pitchFamily="2" charset="-122"/>
              </a:rPr>
              <a:t>  </a:t>
            </a:r>
            <a:r>
              <a:rPr lang="en-US" altLang="zh-CN" sz="2400" b="1" dirty="0">
                <a:solidFill>
                  <a:srgbClr val="C00000"/>
                </a:solidFill>
                <a:latin typeface="华文隶书" panose="02010800040101010101" pitchFamily="2" charset="-122"/>
                <a:ea typeface="华文隶书" panose="02010800040101010101" pitchFamily="2" charset="-122"/>
              </a:rPr>
              <a:t>6.</a:t>
            </a:r>
            <a:r>
              <a:rPr lang="zh-CN" altLang="en-US" sz="2400" b="1" dirty="0">
                <a:solidFill>
                  <a:srgbClr val="C00000"/>
                </a:solidFill>
                <a:latin typeface="华文隶书" panose="02010800040101010101" pitchFamily="2" charset="-122"/>
                <a:ea typeface="华文隶书" panose="02010800040101010101" pitchFamily="2" charset="-122"/>
              </a:rPr>
              <a:t>有皮肤完整性受损的危险：</a:t>
            </a:r>
            <a:r>
              <a:rPr lang="zh-CN" altLang="en-US" sz="2400" b="1" dirty="0">
                <a:solidFill>
                  <a:srgbClr val="1D1496"/>
                </a:solidFill>
                <a:latin typeface="华文楷体" panose="02010600040101010101" pitchFamily="2" charset="-122"/>
                <a:ea typeface="华文楷体" panose="02010600040101010101" pitchFamily="2" charset="-122"/>
              </a:rPr>
              <a:t>与意识障碍长期卧床和／或与排泄物刺激</a:t>
            </a:r>
            <a:r>
              <a:rPr lang="zh-CN" altLang="en-US" sz="2400" b="1" dirty="0" smtClean="0">
                <a:solidFill>
                  <a:srgbClr val="1D1496"/>
                </a:solidFill>
                <a:latin typeface="华文楷体" panose="02010600040101010101" pitchFamily="2" charset="-122"/>
                <a:ea typeface="华文楷体" panose="02010600040101010101" pitchFamily="2" charset="-122"/>
              </a:rPr>
              <a:t>有关</a:t>
            </a:r>
            <a:endParaRPr lang="zh-CN" altLang="en-US" sz="2400" b="1" dirty="0">
              <a:solidFill>
                <a:srgbClr val="1D1496"/>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zh-CN" altLang="en-US" sz="2400" b="1" dirty="0">
                <a:solidFill>
                  <a:srgbClr val="1D1496"/>
                </a:solidFill>
                <a:latin typeface="华文隶书" panose="02010800040101010101" pitchFamily="2" charset="-122"/>
                <a:ea typeface="华文隶书" panose="02010800040101010101" pitchFamily="2" charset="-122"/>
              </a:rPr>
              <a:t>  </a:t>
            </a:r>
            <a:r>
              <a:rPr lang="en-US" altLang="zh-CN" sz="2400" b="1" dirty="0">
                <a:solidFill>
                  <a:srgbClr val="C00000"/>
                </a:solidFill>
                <a:latin typeface="华文隶书" panose="02010800040101010101" pitchFamily="2" charset="-122"/>
                <a:ea typeface="华文隶书" panose="02010800040101010101" pitchFamily="2" charset="-122"/>
              </a:rPr>
              <a:t>7.</a:t>
            </a:r>
            <a:r>
              <a:rPr lang="zh-CN" altLang="en-US" sz="2400" b="1" dirty="0">
                <a:solidFill>
                  <a:srgbClr val="C00000"/>
                </a:solidFill>
                <a:latin typeface="华文隶书" panose="02010800040101010101" pitchFamily="2" charset="-122"/>
                <a:ea typeface="华文隶书" panose="02010800040101010101" pitchFamily="2" charset="-122"/>
              </a:rPr>
              <a:t>有感染的危险：</a:t>
            </a:r>
            <a:r>
              <a:rPr lang="zh-CN" altLang="en-US" sz="2400" b="1" dirty="0">
                <a:solidFill>
                  <a:srgbClr val="1D1496"/>
                </a:solidFill>
                <a:latin typeface="华文楷体" panose="02010600040101010101" pitchFamily="2" charset="-122"/>
                <a:ea typeface="华文楷体" panose="02010600040101010101" pitchFamily="2" charset="-122"/>
              </a:rPr>
              <a:t>与意识障碍所致咳嗽与吞咽反射减弱或消失有关；与留置导尿管</a:t>
            </a:r>
            <a:r>
              <a:rPr lang="zh-CN" altLang="en-US" sz="2400" b="1" dirty="0" smtClean="0">
                <a:solidFill>
                  <a:srgbClr val="1D1496"/>
                </a:solidFill>
                <a:latin typeface="华文楷体" panose="02010600040101010101" pitchFamily="2" charset="-122"/>
                <a:ea typeface="华文楷体" panose="02010600040101010101" pitchFamily="2" charset="-122"/>
              </a:rPr>
              <a:t>有关</a:t>
            </a:r>
            <a:endParaRPr lang="zh-CN" altLang="en-US" sz="2400" b="1" dirty="0">
              <a:solidFill>
                <a:srgbClr val="1D1496"/>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zh-CN" altLang="en-US" sz="2400" b="1" dirty="0">
                <a:solidFill>
                  <a:srgbClr val="1D1496"/>
                </a:solidFill>
                <a:latin typeface="华文隶书" panose="02010800040101010101" pitchFamily="2" charset="-122"/>
                <a:ea typeface="华文隶书" panose="02010800040101010101" pitchFamily="2" charset="-122"/>
              </a:rPr>
              <a:t>  </a:t>
            </a:r>
            <a:r>
              <a:rPr lang="en-US" altLang="zh-CN" sz="2400" b="1" dirty="0">
                <a:solidFill>
                  <a:srgbClr val="C00000"/>
                </a:solidFill>
                <a:latin typeface="华文隶书" panose="02010800040101010101" pitchFamily="2" charset="-122"/>
                <a:ea typeface="华文隶书" panose="02010800040101010101" pitchFamily="2" charset="-122"/>
              </a:rPr>
              <a:t>8.</a:t>
            </a:r>
            <a:r>
              <a:rPr lang="zh-CN" altLang="en-US" sz="2400" b="1" dirty="0">
                <a:solidFill>
                  <a:srgbClr val="C00000"/>
                </a:solidFill>
                <a:latin typeface="华文隶书" panose="02010800040101010101" pitchFamily="2" charset="-122"/>
                <a:ea typeface="华文隶书" panose="02010800040101010101" pitchFamily="2" charset="-122"/>
              </a:rPr>
              <a:t>潜在并发症：</a:t>
            </a:r>
            <a:r>
              <a:rPr lang="zh-CN" altLang="en-US" sz="2400" b="1" dirty="0">
                <a:solidFill>
                  <a:srgbClr val="1D1496"/>
                </a:solidFill>
                <a:latin typeface="华文楷体" panose="02010600040101010101" pitchFamily="2" charset="-122"/>
                <a:ea typeface="华文楷体" panose="02010600040101010101" pitchFamily="2" charset="-122"/>
              </a:rPr>
              <a:t>窒息；电解质紊乱</a:t>
            </a:r>
            <a:r>
              <a:rPr lang="zh-CN" altLang="en-US" sz="2400" b="1" dirty="0" smtClean="0">
                <a:solidFill>
                  <a:srgbClr val="1D1496"/>
                </a:solidFill>
                <a:latin typeface="华文楷体" panose="02010600040101010101" pitchFamily="2" charset="-122"/>
                <a:ea typeface="华文楷体" panose="02010600040101010101" pitchFamily="2" charset="-122"/>
              </a:rPr>
              <a:t>等</a:t>
            </a:r>
            <a:endParaRPr lang="zh-CN" altLang="en-US" sz="2400" dirty="0">
              <a:latin typeface="华文楷体" panose="02010600040101010101" pitchFamily="2" charset="-122"/>
              <a:ea typeface="华文楷体" panose="0201060004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497368301"/>
      </p:ext>
    </p:extLst>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1"/>
          <p:cNvSpPr>
            <a:spLocks noGrp="1"/>
          </p:cNvSpPr>
          <p:nvPr>
            <p:ph type="ctrTitle"/>
          </p:nvPr>
        </p:nvSpPr>
        <p:spPr/>
        <p:txBody>
          <a:bodyPr/>
          <a:lstStyle/>
          <a:p>
            <a:r>
              <a:rPr lang="zh-CN" altLang="en-US" sz="3600" dirty="0" smtClean="0">
                <a:latin typeface="+mj-ea"/>
              </a:rPr>
              <a:t>第十四章 抽搐与</a:t>
            </a:r>
            <a:r>
              <a:rPr lang="zh-CN" altLang="en-US" sz="3600" dirty="0">
                <a:latin typeface="+mj-ea"/>
              </a:rPr>
              <a:t>惊厥</a:t>
            </a:r>
            <a:endParaRPr lang="zh-CN" altLang="en-US" sz="3600" dirty="0" smtClean="0">
              <a:latin typeface="+mj-ea"/>
            </a:endParaRPr>
          </a:p>
        </p:txBody>
      </p:sp>
      <p:sp>
        <p:nvSpPr>
          <p:cNvPr id="3075" name="副标题 2"/>
          <p:cNvSpPr>
            <a:spLocks noGrp="1"/>
          </p:cNvSpPr>
          <p:nvPr>
            <p:ph type="subTitle" idx="1"/>
          </p:nvPr>
        </p:nvSpPr>
        <p:spPr/>
        <p:txBody>
          <a:bodyPr/>
          <a:lstStyle/>
          <a:p>
            <a:endParaRPr lang="zh-CN" altLang="en-US" smtClean="0">
              <a:ea typeface="宋体" panose="02010600030101010101" pitchFamily="2" charset="-122"/>
            </a:endParaRPr>
          </a:p>
        </p:txBody>
      </p:sp>
    </p:spTree>
    <p:extLst>
      <p:ext uri="{BB962C8B-B14F-4D97-AF65-F5344CB8AC3E}">
        <p14:creationId xmlns="" xmlns:p14="http://schemas.microsoft.com/office/powerpoint/2010/main" val="1554259936"/>
      </p:ext>
    </p:extLst>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标题 1"/>
          <p:cNvSpPr>
            <a:spLocks noGrp="1"/>
          </p:cNvSpPr>
          <p:nvPr>
            <p:ph type="title"/>
          </p:nvPr>
        </p:nvSpPr>
        <p:spPr/>
        <p:txBody>
          <a:bodyPr/>
          <a:lstStyle/>
          <a:p>
            <a:r>
              <a:rPr lang="zh-CN" altLang="en-US" b="1" smtClean="0">
                <a:ea typeface="宋体" panose="02010600030101010101" pitchFamily="2" charset="-122"/>
              </a:rPr>
              <a:t>一、概述</a:t>
            </a:r>
            <a:endParaRPr lang="zh-CN" altLang="en-US" smtClean="0">
              <a:ea typeface="宋体" panose="02010600030101010101" pitchFamily="2" charset="-122"/>
            </a:endParaRPr>
          </a:p>
        </p:txBody>
      </p:sp>
      <p:sp>
        <p:nvSpPr>
          <p:cNvPr id="4099" name="内容占位符 2"/>
          <p:cNvSpPr>
            <a:spLocks noGrp="1"/>
          </p:cNvSpPr>
          <p:nvPr>
            <p:ph idx="1"/>
          </p:nvPr>
        </p:nvSpPr>
        <p:spPr>
          <a:xfrm>
            <a:off x="947601" y="1371193"/>
            <a:ext cx="9920695" cy="4876800"/>
          </a:xfrm>
        </p:spPr>
        <p:txBody>
          <a:bodyPr/>
          <a:lstStyle/>
          <a:p>
            <a:r>
              <a:rPr lang="zh-CN" altLang="en-US" dirty="0" smtClean="0">
                <a:solidFill>
                  <a:srgbClr val="C00000"/>
                </a:solidFill>
                <a:ea typeface="宋体" panose="02010600030101010101" pitchFamily="2" charset="-122"/>
              </a:rPr>
              <a:t>抽搐与惊厥</a:t>
            </a:r>
            <a:endParaRPr lang="en-US" altLang="zh-CN" dirty="0" smtClean="0">
              <a:solidFill>
                <a:srgbClr val="C00000"/>
              </a:solidFill>
              <a:ea typeface="宋体" panose="02010600030101010101" pitchFamily="2" charset="-122"/>
            </a:endParaRPr>
          </a:p>
          <a:p>
            <a:pPr lvl="1"/>
            <a:r>
              <a:rPr lang="zh-CN" altLang="en-US" dirty="0" smtClean="0"/>
              <a:t>均为不随意运动</a:t>
            </a:r>
            <a:endParaRPr lang="en-US" altLang="zh-CN" dirty="0" smtClean="0"/>
          </a:p>
          <a:p>
            <a:r>
              <a:rPr lang="zh-CN" altLang="en-US" dirty="0" smtClean="0">
                <a:solidFill>
                  <a:srgbClr val="C00000"/>
                </a:solidFill>
                <a:ea typeface="宋体" panose="02010600030101010101" pitchFamily="2" charset="-122"/>
              </a:rPr>
              <a:t>抽搐</a:t>
            </a:r>
            <a:endParaRPr lang="en-US" altLang="zh-CN" dirty="0" smtClean="0">
              <a:solidFill>
                <a:srgbClr val="C00000"/>
              </a:solidFill>
              <a:ea typeface="宋体" panose="02010600030101010101" pitchFamily="2" charset="-122"/>
            </a:endParaRPr>
          </a:p>
          <a:p>
            <a:pPr lvl="1"/>
            <a:r>
              <a:rPr lang="zh-CN" altLang="en-US" dirty="0" smtClean="0"/>
              <a:t>全身或局部骨骼肌肌群非自主的抽动或强烈收缩常可引起关节运动和强直</a:t>
            </a:r>
            <a:endParaRPr lang="en-US" altLang="zh-CN" dirty="0" smtClean="0"/>
          </a:p>
          <a:p>
            <a:r>
              <a:rPr lang="zh-CN" altLang="en-US" dirty="0" smtClean="0">
                <a:solidFill>
                  <a:srgbClr val="C00000"/>
                </a:solidFill>
                <a:ea typeface="宋体" panose="02010600030101010101" pitchFamily="2" charset="-122"/>
              </a:rPr>
              <a:t>惊厥</a:t>
            </a:r>
            <a:endParaRPr lang="en-US" altLang="zh-CN" dirty="0" smtClean="0">
              <a:solidFill>
                <a:srgbClr val="C00000"/>
              </a:solidFill>
              <a:ea typeface="宋体" panose="02010600030101010101" pitchFamily="2" charset="-122"/>
            </a:endParaRPr>
          </a:p>
          <a:p>
            <a:pPr lvl="1"/>
            <a:r>
              <a:rPr lang="zh-CN" altLang="en-US" dirty="0" smtClean="0"/>
              <a:t>肌群呈强直与阵挛性收缩</a:t>
            </a:r>
            <a:endParaRPr lang="en-US" altLang="zh-CN" dirty="0" smtClean="0"/>
          </a:p>
          <a:p>
            <a:pPr lvl="1"/>
            <a:r>
              <a:rPr lang="zh-CN" altLang="en-US" dirty="0" smtClean="0"/>
              <a:t>惊厥表现的抽搐常为全身性、对称性</a:t>
            </a:r>
            <a:endParaRPr lang="en-US" altLang="zh-CN" dirty="0" smtClean="0"/>
          </a:p>
          <a:p>
            <a:pPr lvl="1"/>
            <a:r>
              <a:rPr lang="zh-CN" altLang="en-US" dirty="0" smtClean="0"/>
              <a:t>伴有或不伴有意识丧失</a:t>
            </a:r>
          </a:p>
          <a:p>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586625864"/>
      </p:ext>
    </p:extLst>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title"/>
          </p:nvPr>
        </p:nvSpPr>
        <p:spPr/>
        <p:txBody>
          <a:bodyPr/>
          <a:lstStyle/>
          <a:p>
            <a:r>
              <a:rPr lang="en-US" altLang="zh-CN" b="1" smtClean="0">
                <a:ea typeface="宋体" panose="02010600030101010101" pitchFamily="2" charset="-122"/>
              </a:rPr>
              <a:t>二、</a:t>
            </a:r>
            <a:r>
              <a:rPr lang="zh-CN" altLang="en-US" b="1" smtClean="0">
                <a:ea typeface="宋体" panose="02010600030101010101" pitchFamily="2" charset="-122"/>
              </a:rPr>
              <a:t>发生机制</a:t>
            </a:r>
            <a:endParaRPr lang="zh-CN" altLang="en-US" smtClean="0">
              <a:ea typeface="宋体" panose="02010600030101010101" pitchFamily="2" charset="-122"/>
            </a:endParaRPr>
          </a:p>
        </p:txBody>
      </p:sp>
      <p:sp>
        <p:nvSpPr>
          <p:cNvPr id="5123" name="内容占位符 2"/>
          <p:cNvSpPr>
            <a:spLocks noGrp="1"/>
          </p:cNvSpPr>
          <p:nvPr>
            <p:ph idx="1"/>
          </p:nvPr>
        </p:nvSpPr>
        <p:spPr>
          <a:xfrm>
            <a:off x="419009" y="1802266"/>
            <a:ext cx="10312582" cy="4876800"/>
          </a:xfrm>
        </p:spPr>
        <p:txBody>
          <a:bodyPr/>
          <a:lstStyle/>
          <a:p>
            <a:pPr lvl="1"/>
            <a:r>
              <a:rPr lang="zh-CN" altLang="en-US" sz="3200" dirty="0"/>
              <a:t>其发作主要是由于</a:t>
            </a:r>
            <a:r>
              <a:rPr lang="zh-CN" altLang="en-US" sz="3200" dirty="0">
                <a:solidFill>
                  <a:srgbClr val="C00000"/>
                </a:solidFill>
              </a:rPr>
              <a:t>脑神经细胞的兴奋性</a:t>
            </a:r>
            <a:r>
              <a:rPr lang="zh-CN" altLang="en-US" sz="3200" dirty="0"/>
              <a:t>增高，神经元的膜电位不稳定造成</a:t>
            </a:r>
            <a:r>
              <a:rPr lang="zh-CN" altLang="en-US" sz="3200" dirty="0">
                <a:solidFill>
                  <a:srgbClr val="C00000"/>
                </a:solidFill>
              </a:rPr>
              <a:t>异常放电</a:t>
            </a:r>
            <a:r>
              <a:rPr lang="zh-CN" altLang="en-US" sz="3200" dirty="0"/>
              <a:t>所致</a:t>
            </a:r>
            <a:endParaRPr lang="en-US" altLang="zh-CN" sz="3200" dirty="0"/>
          </a:p>
          <a:p>
            <a:pPr lvl="1"/>
            <a:r>
              <a:rPr lang="zh-CN" altLang="en-US" sz="3200" dirty="0"/>
              <a:t>可由代谢、营养、脑皮质肿物或瘢痕等激发</a:t>
            </a:r>
            <a:endParaRPr lang="en-US" altLang="zh-CN" sz="3200" dirty="0"/>
          </a:p>
          <a:p>
            <a:pPr lvl="1"/>
            <a:r>
              <a:rPr lang="zh-CN" altLang="en-US" sz="3200" dirty="0"/>
              <a:t>与遗传、免疫、内分泌、微量元素、精神因素等有关</a:t>
            </a:r>
          </a:p>
          <a:p>
            <a:pPr>
              <a:buFont typeface="Wingdings" panose="05000000000000000000" pitchFamily="2" charset="2"/>
              <a:buNone/>
            </a:pPr>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4250630237"/>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1"/>
          <p:cNvSpPr>
            <a:spLocks noGrp="1"/>
          </p:cNvSpPr>
          <p:nvPr>
            <p:ph type="title"/>
          </p:nvPr>
        </p:nvSpPr>
        <p:spPr/>
        <p:txBody>
          <a:bodyPr/>
          <a:lstStyle/>
          <a:p>
            <a:r>
              <a:rPr lang="zh-CN" altLang="en-US" b="1" smtClean="0">
                <a:ea typeface="宋体" panose="02010600030101010101" pitchFamily="2" charset="-122"/>
              </a:rPr>
              <a:t>三、病因</a:t>
            </a:r>
            <a:endParaRPr lang="zh-CN" altLang="en-US" smtClean="0">
              <a:ea typeface="宋体" panose="02010600030101010101" pitchFamily="2" charset="-122"/>
            </a:endParaRPr>
          </a:p>
        </p:txBody>
      </p:sp>
      <p:sp>
        <p:nvSpPr>
          <p:cNvPr id="6147" name="内容占位符 4"/>
          <p:cNvSpPr>
            <a:spLocks noGrp="1"/>
          </p:cNvSpPr>
          <p:nvPr>
            <p:ph sz="half" idx="1"/>
          </p:nvPr>
        </p:nvSpPr>
        <p:spPr/>
        <p:txBody>
          <a:bodyPr/>
          <a:lstStyle/>
          <a:p>
            <a:pPr marL="342900" lvl="2" indent="-342900">
              <a:buClr>
                <a:schemeClr val="hlink"/>
              </a:buClr>
              <a:buNone/>
            </a:pPr>
            <a:r>
              <a:rPr lang="en-US" altLang="zh-CN" sz="3200" b="1" dirty="0">
                <a:solidFill>
                  <a:srgbClr val="C00000"/>
                </a:solidFill>
                <a:latin typeface="华文楷体" panose="02010600040101010101" pitchFamily="2" charset="-122"/>
                <a:ea typeface="华文楷体" panose="02010600040101010101" pitchFamily="2" charset="-122"/>
              </a:rPr>
              <a:t> </a:t>
            </a:r>
            <a:r>
              <a:rPr lang="zh-CN" altLang="en-US" sz="3200" b="1" dirty="0" smtClean="0">
                <a:solidFill>
                  <a:srgbClr val="C00000"/>
                </a:solidFill>
                <a:ea typeface="宋体" panose="02010600030101010101" pitchFamily="2" charset="-122"/>
              </a:rPr>
              <a:t>（一）脑部疾病</a:t>
            </a:r>
            <a:endParaRPr lang="zh-CN" altLang="en-US" sz="3200" b="1" dirty="0">
              <a:solidFill>
                <a:srgbClr val="C00000"/>
              </a:solidFill>
              <a:ea typeface="宋体" panose="02010600030101010101" pitchFamily="2" charset="-122"/>
            </a:endParaRPr>
          </a:p>
          <a:p>
            <a:pPr lvl="1">
              <a:buFont typeface="Wingdings" panose="05000000000000000000" pitchFamily="2" charset="2"/>
              <a:buNone/>
            </a:pPr>
            <a:r>
              <a:rPr lang="en-US" altLang="zh-CN" sz="2800" dirty="0">
                <a:ea typeface="宋体" panose="02010600030101010101" pitchFamily="2" charset="-122"/>
              </a:rPr>
              <a:t>1.</a:t>
            </a:r>
            <a:r>
              <a:rPr lang="zh-CN" altLang="en-US" sz="2800" dirty="0">
                <a:ea typeface="宋体" panose="02010600030101010101" pitchFamily="2" charset="-122"/>
              </a:rPr>
              <a:t>颅内感染</a:t>
            </a:r>
          </a:p>
          <a:p>
            <a:pPr lvl="1">
              <a:buFont typeface="Wingdings" panose="05000000000000000000" pitchFamily="2" charset="2"/>
              <a:buNone/>
            </a:pPr>
            <a:r>
              <a:rPr lang="en-US" altLang="zh-CN" sz="2800" dirty="0">
                <a:ea typeface="宋体" panose="02010600030101010101" pitchFamily="2" charset="-122"/>
              </a:rPr>
              <a:t>2.</a:t>
            </a:r>
            <a:r>
              <a:rPr lang="zh-CN" altLang="en-US" sz="2800" dirty="0">
                <a:ea typeface="宋体" panose="02010600030101010101" pitchFamily="2" charset="-122"/>
              </a:rPr>
              <a:t>脑外伤</a:t>
            </a:r>
          </a:p>
          <a:p>
            <a:pPr lvl="1">
              <a:buFont typeface="Wingdings" panose="05000000000000000000" pitchFamily="2" charset="2"/>
              <a:buNone/>
            </a:pPr>
            <a:r>
              <a:rPr lang="en-US" altLang="zh-CN" sz="2800" dirty="0">
                <a:ea typeface="宋体" panose="02010600030101010101" pitchFamily="2" charset="-122"/>
              </a:rPr>
              <a:t>3.</a:t>
            </a:r>
            <a:r>
              <a:rPr lang="zh-CN" altLang="en-US" sz="2800" dirty="0">
                <a:ea typeface="宋体" panose="02010600030101010101" pitchFamily="2" charset="-122"/>
              </a:rPr>
              <a:t>脑血管疾病</a:t>
            </a:r>
          </a:p>
          <a:p>
            <a:pPr lvl="1">
              <a:buFont typeface="Wingdings" panose="05000000000000000000" pitchFamily="2" charset="2"/>
              <a:buNone/>
            </a:pPr>
            <a:r>
              <a:rPr lang="en-US" altLang="zh-CN" sz="2800" dirty="0">
                <a:ea typeface="宋体" panose="02010600030101010101" pitchFamily="2" charset="-122"/>
              </a:rPr>
              <a:t>4.</a:t>
            </a:r>
            <a:r>
              <a:rPr lang="zh-CN" altLang="en-US" sz="2800" dirty="0">
                <a:ea typeface="宋体" panose="02010600030101010101" pitchFamily="2" charset="-122"/>
              </a:rPr>
              <a:t>脑肿瘤</a:t>
            </a:r>
          </a:p>
          <a:p>
            <a:pPr lvl="1">
              <a:buFont typeface="Wingdings" panose="05000000000000000000" pitchFamily="2" charset="2"/>
              <a:buNone/>
            </a:pPr>
            <a:r>
              <a:rPr lang="en-US" altLang="zh-CN" sz="2800" dirty="0">
                <a:ea typeface="宋体" panose="02010600030101010101" pitchFamily="2" charset="-122"/>
              </a:rPr>
              <a:t>5.</a:t>
            </a:r>
            <a:r>
              <a:rPr lang="zh-CN" altLang="en-US" sz="2800" dirty="0">
                <a:ea typeface="宋体" panose="02010600030101010101" pitchFamily="2" charset="-122"/>
              </a:rPr>
              <a:t>寄生虫病</a:t>
            </a:r>
          </a:p>
        </p:txBody>
      </p:sp>
      <p:sp>
        <p:nvSpPr>
          <p:cNvPr id="6148" name="内容占位符 5"/>
          <p:cNvSpPr>
            <a:spLocks noGrp="1"/>
          </p:cNvSpPr>
          <p:nvPr>
            <p:ph sz="half" idx="2"/>
          </p:nvPr>
        </p:nvSpPr>
        <p:spPr/>
        <p:txBody>
          <a:bodyPr/>
          <a:lstStyle/>
          <a:p>
            <a:pPr>
              <a:buFont typeface="Wingdings" panose="05000000000000000000" pitchFamily="2" charset="2"/>
              <a:buNone/>
            </a:pPr>
            <a:r>
              <a:rPr lang="zh-CN" altLang="en-US" sz="3200" dirty="0" smtClean="0">
                <a:solidFill>
                  <a:srgbClr val="C00000"/>
                </a:solidFill>
                <a:ea typeface="宋体" panose="02010600030101010101" pitchFamily="2" charset="-122"/>
              </a:rPr>
              <a:t>（二）全身性</a:t>
            </a:r>
            <a:r>
              <a:rPr lang="zh-CN" altLang="en-US" sz="3200" dirty="0">
                <a:solidFill>
                  <a:srgbClr val="C00000"/>
                </a:solidFill>
                <a:ea typeface="宋体" panose="02010600030101010101" pitchFamily="2" charset="-122"/>
              </a:rPr>
              <a:t>疾病</a:t>
            </a:r>
          </a:p>
          <a:p>
            <a:pPr lvl="1">
              <a:buFont typeface="Wingdings" panose="05000000000000000000" pitchFamily="2" charset="2"/>
              <a:buNone/>
            </a:pPr>
            <a:r>
              <a:rPr lang="en-US" altLang="zh-CN" sz="2800" dirty="0">
                <a:ea typeface="宋体" panose="02010600030101010101" pitchFamily="2" charset="-122"/>
              </a:rPr>
              <a:t>1.</a:t>
            </a:r>
            <a:r>
              <a:rPr lang="zh-CN" altLang="en-US" sz="2800" dirty="0">
                <a:ea typeface="宋体" panose="02010600030101010101" pitchFamily="2" charset="-122"/>
              </a:rPr>
              <a:t>心血管疾病</a:t>
            </a:r>
          </a:p>
          <a:p>
            <a:pPr lvl="1">
              <a:buFont typeface="Wingdings" panose="05000000000000000000" pitchFamily="2" charset="2"/>
              <a:buNone/>
            </a:pPr>
            <a:r>
              <a:rPr lang="en-US" altLang="zh-CN" sz="2800" dirty="0">
                <a:ea typeface="宋体" panose="02010600030101010101" pitchFamily="2" charset="-122"/>
              </a:rPr>
              <a:t>2.</a:t>
            </a:r>
            <a:r>
              <a:rPr lang="zh-CN" altLang="en-US" sz="2800" dirty="0">
                <a:ea typeface="宋体" panose="02010600030101010101" pitchFamily="2" charset="-122"/>
              </a:rPr>
              <a:t>全身性感染</a:t>
            </a:r>
          </a:p>
          <a:p>
            <a:pPr lvl="1">
              <a:buFont typeface="Wingdings" panose="05000000000000000000" pitchFamily="2" charset="2"/>
              <a:buNone/>
            </a:pPr>
            <a:r>
              <a:rPr lang="en-US" altLang="zh-CN" sz="2800" dirty="0">
                <a:ea typeface="宋体" panose="02010600030101010101" pitchFamily="2" charset="-122"/>
              </a:rPr>
              <a:t>3.</a:t>
            </a:r>
            <a:r>
              <a:rPr lang="zh-CN" altLang="en-US" sz="2800" dirty="0">
                <a:ea typeface="宋体" panose="02010600030101010101" pitchFamily="2" charset="-122"/>
              </a:rPr>
              <a:t>内分泌与代谢障碍</a:t>
            </a:r>
          </a:p>
          <a:p>
            <a:pPr lvl="1">
              <a:buFont typeface="Wingdings" panose="05000000000000000000" pitchFamily="2" charset="2"/>
              <a:buNone/>
            </a:pPr>
            <a:r>
              <a:rPr lang="en-US" altLang="zh-CN" sz="2800" dirty="0">
                <a:ea typeface="宋体" panose="02010600030101010101" pitchFamily="2" charset="-122"/>
              </a:rPr>
              <a:t>4.</a:t>
            </a:r>
            <a:r>
              <a:rPr lang="zh-CN" altLang="en-US" sz="2800" dirty="0">
                <a:ea typeface="宋体" panose="02010600030101010101" pitchFamily="2" charset="-122"/>
              </a:rPr>
              <a:t>中毒</a:t>
            </a:r>
          </a:p>
          <a:p>
            <a:pPr>
              <a:buFont typeface="Wingdings" panose="05000000000000000000" pitchFamily="2" charset="2"/>
              <a:buNone/>
            </a:pPr>
            <a:r>
              <a:rPr lang="zh-CN" altLang="en-US" sz="3200" dirty="0" smtClean="0">
                <a:solidFill>
                  <a:srgbClr val="C00000"/>
                </a:solidFill>
                <a:ea typeface="宋体" panose="02010600030101010101" pitchFamily="2" charset="-122"/>
              </a:rPr>
              <a:t>（三）神经官能症</a:t>
            </a:r>
            <a:r>
              <a:rPr lang="zh-CN" altLang="en-US" dirty="0" smtClean="0">
                <a:solidFill>
                  <a:srgbClr val="C00000"/>
                </a:solidFill>
                <a:ea typeface="宋体" panose="02010600030101010101" pitchFamily="2" charset="-122"/>
              </a:rPr>
              <a:t>　</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454154983"/>
      </p:ext>
    </p:extLst>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标题 5"/>
          <p:cNvSpPr>
            <a:spLocks noGrp="1"/>
          </p:cNvSpPr>
          <p:nvPr>
            <p:ph type="title"/>
          </p:nvPr>
        </p:nvSpPr>
        <p:spPr/>
        <p:txBody>
          <a:bodyPr/>
          <a:lstStyle/>
          <a:p>
            <a:r>
              <a:rPr lang="en-US" altLang="zh-CN" b="1" smtClean="0">
                <a:ea typeface="宋体" panose="02010600030101010101" pitchFamily="2" charset="-122"/>
              </a:rPr>
              <a:t>四、</a:t>
            </a:r>
            <a:r>
              <a:rPr lang="zh-CN" altLang="en-US" b="1" smtClean="0">
                <a:ea typeface="宋体" panose="02010600030101010101" pitchFamily="2" charset="-122"/>
              </a:rPr>
              <a:t>临床表现</a:t>
            </a:r>
            <a:endParaRPr lang="zh-CN" altLang="en-US" smtClean="0">
              <a:ea typeface="宋体" panose="02010600030101010101" pitchFamily="2" charset="-122"/>
            </a:endParaRPr>
          </a:p>
        </p:txBody>
      </p:sp>
      <p:sp>
        <p:nvSpPr>
          <p:cNvPr id="7171" name="内容占位符 6"/>
          <p:cNvSpPr>
            <a:spLocks noGrp="1"/>
          </p:cNvSpPr>
          <p:nvPr>
            <p:ph idx="1"/>
          </p:nvPr>
        </p:nvSpPr>
        <p:spPr>
          <a:xfrm>
            <a:off x="437516" y="1318941"/>
            <a:ext cx="11658690" cy="5643562"/>
          </a:xfrm>
        </p:spPr>
        <p:txBody>
          <a:bodyPr/>
          <a:lstStyle/>
          <a:p>
            <a:pPr>
              <a:buFont typeface="Wingdings" panose="05000000000000000000" pitchFamily="2" charset="2"/>
              <a:buNone/>
            </a:pPr>
            <a:r>
              <a:rPr lang="zh-CN" altLang="en-US" dirty="0" smtClean="0">
                <a:solidFill>
                  <a:srgbClr val="C00000"/>
                </a:solidFill>
                <a:ea typeface="宋体" panose="02010600030101010101" pitchFamily="2" charset="-122"/>
              </a:rPr>
              <a:t>（一）全身性抽搐</a:t>
            </a:r>
          </a:p>
          <a:p>
            <a:pPr lvl="1"/>
            <a:r>
              <a:rPr lang="zh-CN" altLang="en-US" dirty="0" smtClean="0"/>
              <a:t>以全身骨骼肌痉挛为主要表现</a:t>
            </a:r>
            <a:r>
              <a:rPr lang="en-US" altLang="zh-CN" dirty="0" smtClean="0"/>
              <a:t>,</a:t>
            </a:r>
            <a:r>
              <a:rPr lang="zh-CN" altLang="en-US" dirty="0" smtClean="0"/>
              <a:t>典型为癫痫大发作（惊厥）</a:t>
            </a:r>
            <a:r>
              <a:rPr lang="en-US" altLang="zh-CN" dirty="0" smtClean="0"/>
              <a:t>,</a:t>
            </a:r>
            <a:r>
              <a:rPr lang="zh-CN" altLang="en-US" dirty="0" smtClean="0"/>
              <a:t> 有的反复发作</a:t>
            </a:r>
            <a:r>
              <a:rPr lang="en-US" altLang="zh-CN" dirty="0" smtClean="0"/>
              <a:t>,</a:t>
            </a:r>
            <a:r>
              <a:rPr lang="zh-CN" altLang="en-US" dirty="0" smtClean="0"/>
              <a:t>甚至呈持续状态</a:t>
            </a:r>
            <a:r>
              <a:rPr lang="en-US" altLang="zh-CN" dirty="0" smtClean="0"/>
              <a:t> </a:t>
            </a:r>
          </a:p>
          <a:p>
            <a:pPr lvl="1"/>
            <a:r>
              <a:rPr lang="zh-CN" altLang="en-US" dirty="0"/>
              <a:t>在惊厥期中出现心率增快</a:t>
            </a:r>
            <a:r>
              <a:rPr lang="en-US" altLang="zh-CN" dirty="0"/>
              <a:t>,</a:t>
            </a:r>
            <a:r>
              <a:rPr lang="zh-CN" altLang="en-US" dirty="0"/>
              <a:t>血压增高</a:t>
            </a:r>
            <a:r>
              <a:rPr lang="en-US" altLang="zh-CN" dirty="0"/>
              <a:t>,</a:t>
            </a:r>
            <a:r>
              <a:rPr lang="zh-CN" altLang="en-US" dirty="0"/>
              <a:t>汗液、唾液及支气管分泌物增加</a:t>
            </a:r>
            <a:endParaRPr lang="en-US" altLang="zh-CN" dirty="0"/>
          </a:p>
          <a:p>
            <a:pPr lvl="1"/>
            <a:r>
              <a:rPr lang="zh-CN" altLang="en-US" dirty="0" smtClean="0"/>
              <a:t>发作停止后不久意识恢复</a:t>
            </a:r>
            <a:endParaRPr lang="en-US" altLang="zh-CN" dirty="0" smtClean="0"/>
          </a:p>
          <a:p>
            <a:pPr>
              <a:buFont typeface="Wingdings" panose="05000000000000000000" pitchFamily="2" charset="2"/>
              <a:buNone/>
            </a:pPr>
            <a:r>
              <a:rPr lang="zh-CN" altLang="en-US" dirty="0" smtClean="0">
                <a:solidFill>
                  <a:srgbClr val="C00000"/>
                </a:solidFill>
                <a:ea typeface="宋体" panose="02010600030101010101" pitchFamily="2" charset="-122"/>
              </a:rPr>
              <a:t>（二）局限性抽搐</a:t>
            </a:r>
          </a:p>
          <a:p>
            <a:pPr lvl="1"/>
            <a:r>
              <a:rPr lang="zh-CN" altLang="en-US" dirty="0" smtClean="0"/>
              <a:t>主要表现为身体某一局部肌肉连续性收缩</a:t>
            </a:r>
            <a:r>
              <a:rPr lang="en-US" altLang="zh-CN" dirty="0" smtClean="0"/>
              <a:t>,</a:t>
            </a:r>
            <a:r>
              <a:rPr lang="zh-CN" altLang="en-US" dirty="0" smtClean="0"/>
              <a:t>大多见于口角、眼睑、手足等</a:t>
            </a:r>
            <a:endParaRPr lang="en-US" altLang="zh-CN" dirty="0" smtClean="0"/>
          </a:p>
          <a:p>
            <a:pPr lvl="1"/>
            <a:r>
              <a:rPr lang="zh-CN" altLang="en-US" dirty="0" smtClean="0"/>
              <a:t>低钙血症所致手足抽搐发作时</a:t>
            </a:r>
            <a:r>
              <a:rPr lang="en-US" altLang="zh-CN" dirty="0" smtClean="0"/>
              <a:t>,</a:t>
            </a:r>
            <a:r>
              <a:rPr lang="zh-CN" altLang="en-US" dirty="0" smtClean="0"/>
              <a:t>呈</a:t>
            </a:r>
            <a:r>
              <a:rPr lang="zh-CN" altLang="en-US" dirty="0" smtClean="0"/>
              <a:t>“助产士手”“芭蕾舞足”</a:t>
            </a:r>
            <a:endParaRPr lang="zh-CN" altLang="en-US" dirty="0" smtClean="0"/>
          </a:p>
          <a:p>
            <a:endParaRPr lang="zh-CN" altLang="en-US" dirty="0" smtClean="0">
              <a:ea typeface="宋体" panose="02010600030101010101" pitchFamily="2" charset="-122"/>
            </a:endParaRPr>
          </a:p>
        </p:txBody>
      </p:sp>
      <p:sp>
        <p:nvSpPr>
          <p:cNvPr id="5" name="日期占位符 4"/>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313983918"/>
      </p:ext>
    </p:extLst>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p:txBody>
          <a:bodyPr/>
          <a:lstStyle/>
          <a:p>
            <a:r>
              <a:rPr lang="en-US" altLang="zh-CN" b="1" smtClean="0">
                <a:ea typeface="宋体" panose="02010600030101010101" pitchFamily="2" charset="-122"/>
              </a:rPr>
              <a:t/>
            </a:r>
            <a:br>
              <a:rPr lang="en-US" altLang="zh-CN" b="1" smtClean="0">
                <a:ea typeface="宋体" panose="02010600030101010101" pitchFamily="2" charset="-122"/>
              </a:rPr>
            </a:br>
            <a:r>
              <a:rPr lang="en-US" altLang="zh-CN" b="1" smtClean="0">
                <a:ea typeface="宋体" panose="02010600030101010101" pitchFamily="2" charset="-122"/>
              </a:rPr>
              <a:t>五、</a:t>
            </a:r>
            <a:r>
              <a:rPr lang="zh-CN" altLang="en-US" b="1" smtClean="0">
                <a:ea typeface="宋体" panose="02010600030101010101" pitchFamily="2" charset="-122"/>
              </a:rPr>
              <a:t>伴随症状</a:t>
            </a:r>
            <a:r>
              <a:rPr lang="zh-CN" altLang="en-US" smtClean="0">
                <a:ea typeface="宋体" panose="02010600030101010101" pitchFamily="2" charset="-122"/>
              </a:rPr>
              <a:t/>
            </a:r>
            <a:br>
              <a:rPr lang="zh-CN" altLang="en-US" smtClean="0">
                <a:ea typeface="宋体" panose="02010600030101010101" pitchFamily="2" charset="-122"/>
              </a:rPr>
            </a:br>
            <a:endParaRPr lang="zh-CN" altLang="en-US" smtClean="0">
              <a:ea typeface="宋体" panose="02010600030101010101" pitchFamily="2" charset="-122"/>
            </a:endParaRPr>
          </a:p>
        </p:txBody>
      </p:sp>
      <p:sp>
        <p:nvSpPr>
          <p:cNvPr id="8195" name="内容占位符 2"/>
          <p:cNvSpPr>
            <a:spLocks noGrp="1"/>
          </p:cNvSpPr>
          <p:nvPr>
            <p:ph idx="1"/>
          </p:nvPr>
        </p:nvSpPr>
        <p:spPr>
          <a:xfrm>
            <a:off x="764722" y="1410382"/>
            <a:ext cx="8610600" cy="3109368"/>
          </a:xfrm>
        </p:spPr>
        <p:txBody>
          <a:bodyPr/>
          <a:lstStyle/>
          <a:p>
            <a:pPr>
              <a:buFont typeface="Wingdings" panose="05000000000000000000" pitchFamily="2" charset="2"/>
              <a:buNone/>
            </a:pPr>
            <a:r>
              <a:rPr lang="en-US" altLang="zh-CN" sz="3200" b="1" dirty="0">
                <a:solidFill>
                  <a:srgbClr val="692AA2"/>
                </a:solidFill>
                <a:latin typeface="华文楷体" panose="02010600040101010101" pitchFamily="2" charset="-122"/>
                <a:ea typeface="华文楷体" panose="02010600040101010101" pitchFamily="2" charset="-122"/>
              </a:rPr>
              <a:t> 1.</a:t>
            </a:r>
            <a:r>
              <a:rPr lang="zh-CN" altLang="en-US" sz="3200" b="1" dirty="0">
                <a:solidFill>
                  <a:srgbClr val="692AA2"/>
                </a:solidFill>
                <a:latin typeface="华文楷体" panose="02010600040101010101" pitchFamily="2" charset="-122"/>
                <a:ea typeface="华文楷体" panose="02010600040101010101" pitchFamily="2" charset="-122"/>
              </a:rPr>
              <a:t>惊厥伴</a:t>
            </a:r>
            <a:r>
              <a:rPr lang="zh-CN" altLang="en-US" sz="3200" b="1" dirty="0" smtClean="0">
                <a:solidFill>
                  <a:srgbClr val="C00000"/>
                </a:solidFill>
                <a:latin typeface="华文楷体" panose="02010600040101010101" pitchFamily="2" charset="-122"/>
                <a:ea typeface="华文楷体" panose="02010600040101010101" pitchFamily="2" charset="-122"/>
              </a:rPr>
              <a:t>高热</a:t>
            </a:r>
            <a:endParaRPr lang="zh-CN" altLang="en-US" sz="3200" b="1" dirty="0">
              <a:solidFill>
                <a:srgbClr val="C00000"/>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en-US" altLang="zh-CN" sz="3200" b="1" dirty="0">
                <a:solidFill>
                  <a:srgbClr val="692AA2"/>
                </a:solidFill>
                <a:latin typeface="华文楷体" panose="02010600040101010101" pitchFamily="2" charset="-122"/>
                <a:ea typeface="华文楷体" panose="02010600040101010101" pitchFamily="2" charset="-122"/>
              </a:rPr>
              <a:t> 2.</a:t>
            </a:r>
            <a:r>
              <a:rPr lang="zh-CN" altLang="en-US" sz="3200" b="1" dirty="0">
                <a:solidFill>
                  <a:srgbClr val="692AA2"/>
                </a:solidFill>
                <a:latin typeface="华文楷体" panose="02010600040101010101" pitchFamily="2" charset="-122"/>
                <a:ea typeface="华文楷体" panose="02010600040101010101" pitchFamily="2" charset="-122"/>
              </a:rPr>
              <a:t>惊厥伴</a:t>
            </a:r>
            <a:r>
              <a:rPr lang="zh-CN" altLang="en-US" sz="3200" b="1" dirty="0">
                <a:solidFill>
                  <a:srgbClr val="C00000"/>
                </a:solidFill>
                <a:latin typeface="华文楷体" panose="02010600040101010101" pitchFamily="2" charset="-122"/>
                <a:ea typeface="华文楷体" panose="02010600040101010101" pitchFamily="2" charset="-122"/>
              </a:rPr>
              <a:t>脑膜刺激</a:t>
            </a:r>
            <a:r>
              <a:rPr lang="zh-CN" altLang="en-US" sz="3200" b="1" dirty="0" smtClean="0">
                <a:solidFill>
                  <a:srgbClr val="C00000"/>
                </a:solidFill>
                <a:latin typeface="华文楷体" panose="02010600040101010101" pitchFamily="2" charset="-122"/>
                <a:ea typeface="华文楷体" panose="02010600040101010101" pitchFamily="2" charset="-122"/>
              </a:rPr>
              <a:t>征</a:t>
            </a:r>
            <a:endParaRPr lang="zh-CN" altLang="en-US" sz="3200" b="1" dirty="0">
              <a:solidFill>
                <a:srgbClr val="C00000"/>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en-US" altLang="zh-CN" sz="3200" b="1" dirty="0">
                <a:solidFill>
                  <a:srgbClr val="692AA2"/>
                </a:solidFill>
                <a:latin typeface="华文楷体" panose="02010600040101010101" pitchFamily="2" charset="-122"/>
                <a:ea typeface="华文楷体" panose="02010600040101010101" pitchFamily="2" charset="-122"/>
              </a:rPr>
              <a:t> 3.</a:t>
            </a:r>
            <a:r>
              <a:rPr lang="zh-CN" altLang="en-US" sz="3200" b="1" dirty="0">
                <a:solidFill>
                  <a:srgbClr val="692AA2"/>
                </a:solidFill>
                <a:latin typeface="华文楷体" panose="02010600040101010101" pitchFamily="2" charset="-122"/>
                <a:ea typeface="华文楷体" panose="02010600040101010101" pitchFamily="2" charset="-122"/>
              </a:rPr>
              <a:t>惊厥伴</a:t>
            </a:r>
            <a:r>
              <a:rPr lang="zh-CN" altLang="en-US" sz="3200" b="1" dirty="0">
                <a:solidFill>
                  <a:srgbClr val="C00000"/>
                </a:solidFill>
                <a:latin typeface="华文楷体" panose="02010600040101010101" pitchFamily="2" charset="-122"/>
                <a:ea typeface="华文楷体" panose="02010600040101010101" pitchFamily="2" charset="-122"/>
              </a:rPr>
              <a:t>血压增</a:t>
            </a:r>
            <a:r>
              <a:rPr lang="zh-CN" altLang="en-US" sz="3200" b="1" dirty="0" smtClean="0">
                <a:solidFill>
                  <a:srgbClr val="C00000"/>
                </a:solidFill>
                <a:latin typeface="华文楷体" panose="02010600040101010101" pitchFamily="2" charset="-122"/>
                <a:ea typeface="华文楷体" panose="02010600040101010101" pitchFamily="2" charset="-122"/>
              </a:rPr>
              <a:t>髙</a:t>
            </a:r>
            <a:endParaRPr lang="zh-CN" altLang="en-US" sz="3200" b="1" dirty="0">
              <a:solidFill>
                <a:srgbClr val="C00000"/>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en-US" altLang="zh-CN" sz="3200" b="1" dirty="0">
                <a:solidFill>
                  <a:srgbClr val="692AA2"/>
                </a:solidFill>
                <a:latin typeface="华文楷体" panose="02010600040101010101" pitchFamily="2" charset="-122"/>
                <a:ea typeface="华文楷体" panose="02010600040101010101" pitchFamily="2" charset="-122"/>
              </a:rPr>
              <a:t> 4.</a:t>
            </a:r>
            <a:r>
              <a:rPr lang="zh-CN" altLang="en-US" sz="3200" b="1" dirty="0">
                <a:solidFill>
                  <a:srgbClr val="692AA2"/>
                </a:solidFill>
                <a:latin typeface="华文楷体" panose="02010600040101010101" pitchFamily="2" charset="-122"/>
                <a:ea typeface="华文楷体" panose="02010600040101010101" pitchFamily="2" charset="-122"/>
              </a:rPr>
              <a:t>惊厥伴</a:t>
            </a:r>
            <a:r>
              <a:rPr lang="zh-CN" altLang="en-US" sz="3200" b="1" dirty="0">
                <a:solidFill>
                  <a:srgbClr val="C00000"/>
                </a:solidFill>
                <a:latin typeface="华文楷体" panose="02010600040101010101" pitchFamily="2" charset="-122"/>
                <a:ea typeface="华文楷体" panose="02010600040101010101" pitchFamily="2" charset="-122"/>
              </a:rPr>
              <a:t>意识</a:t>
            </a:r>
            <a:r>
              <a:rPr lang="zh-CN" altLang="en-US" sz="3200" b="1" dirty="0" smtClean="0">
                <a:solidFill>
                  <a:srgbClr val="C00000"/>
                </a:solidFill>
                <a:latin typeface="华文楷体" panose="02010600040101010101" pitchFamily="2" charset="-122"/>
                <a:ea typeface="华文楷体" panose="02010600040101010101" pitchFamily="2" charset="-122"/>
              </a:rPr>
              <a:t>障碍</a:t>
            </a:r>
            <a:endParaRPr lang="zh-CN" altLang="en-US" sz="3200" b="1" dirty="0">
              <a:solidFill>
                <a:srgbClr val="C00000"/>
              </a:solidFill>
              <a:latin typeface="华文楷体" panose="02010600040101010101" pitchFamily="2" charset="-122"/>
              <a:ea typeface="华文楷体" panose="02010600040101010101" pitchFamily="2" charset="-122"/>
            </a:endParaRPr>
          </a:p>
          <a:p>
            <a:pPr>
              <a:buFont typeface="Wingdings" panose="05000000000000000000" pitchFamily="2" charset="2"/>
              <a:buNone/>
            </a:pPr>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11348841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rtl="0" eaLnBrk="0" fontAlgn="base" hangingPunct="0">
              <a:spcBef>
                <a:spcPct val="0"/>
              </a:spcBef>
              <a:spcAft>
                <a:spcPct val="0"/>
              </a:spcAft>
            </a:pPr>
            <a:r>
              <a:rPr lang="zh-CN" altLang="en-US" dirty="0"/>
              <a:t>二、</a:t>
            </a:r>
            <a:r>
              <a:rPr lang="zh-CN" altLang="en-US" dirty="0" smtClean="0"/>
              <a:t>发生</a:t>
            </a:r>
            <a:r>
              <a:rPr lang="zh-CN" altLang="en-US" dirty="0"/>
              <a:t>机制</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16" name="Rectangle 5" descr="羊皮纸"/>
          <p:cNvSpPr>
            <a:spLocks noChangeArrowheads="1"/>
          </p:cNvSpPr>
          <p:nvPr/>
        </p:nvSpPr>
        <p:spPr bwMode="auto">
          <a:xfrm>
            <a:off x="2524101" y="1428736"/>
            <a:ext cx="1801283" cy="1409704"/>
          </a:xfrm>
          <a:prstGeom prst="rect">
            <a:avLst/>
          </a:prstGeom>
          <a:blipFill dpi="0" rotWithShape="0">
            <a:blip r:embed="rId2" cstate="print"/>
            <a:srcRect/>
            <a:tile tx="0" ty="0" sx="100000" sy="100000" flip="none" algn="tl"/>
          </a:blipFill>
          <a:ln w="9525">
            <a:solidFill>
              <a:srgbClr val="5D9F9F"/>
            </a:solidFill>
            <a:miter lim="800000"/>
            <a:headEnd/>
            <a:tailEnd/>
          </a:ln>
        </p:spPr>
        <p:txBody>
          <a:bodyPr wrap="none" anchor="ctr"/>
          <a:lstStyle/>
          <a:p>
            <a:pPr algn="ctr"/>
            <a:r>
              <a:rPr lang="zh-CN" altLang="en-US" sz="2800" dirty="0">
                <a:solidFill>
                  <a:srgbClr val="800000"/>
                </a:solidFill>
                <a:ea typeface="华文新魏" pitchFamily="2" charset="-122"/>
              </a:rPr>
              <a:t>物理性、</a:t>
            </a:r>
            <a:endParaRPr lang="en-US" altLang="zh-CN" sz="2800" dirty="0">
              <a:solidFill>
                <a:srgbClr val="800000"/>
              </a:solidFill>
              <a:ea typeface="华文新魏" pitchFamily="2" charset="-122"/>
            </a:endParaRPr>
          </a:p>
          <a:p>
            <a:pPr algn="ctr"/>
            <a:r>
              <a:rPr lang="zh-CN" altLang="en-US" sz="2800" dirty="0">
                <a:solidFill>
                  <a:srgbClr val="800000"/>
                </a:solidFill>
                <a:ea typeface="华文新魏" pitchFamily="2" charset="-122"/>
              </a:rPr>
              <a:t>化学性、</a:t>
            </a:r>
            <a:endParaRPr lang="en-US" altLang="zh-CN" sz="2800" dirty="0">
              <a:solidFill>
                <a:srgbClr val="800000"/>
              </a:solidFill>
              <a:ea typeface="华文新魏" pitchFamily="2" charset="-122"/>
            </a:endParaRPr>
          </a:p>
          <a:p>
            <a:pPr algn="ctr"/>
            <a:r>
              <a:rPr lang="zh-CN" altLang="en-US" sz="2800" dirty="0">
                <a:solidFill>
                  <a:srgbClr val="800000"/>
                </a:solidFill>
                <a:ea typeface="华文新魏" pitchFamily="2" charset="-122"/>
              </a:rPr>
              <a:t>生物性刺激</a:t>
            </a:r>
          </a:p>
        </p:txBody>
      </p:sp>
      <p:sp>
        <p:nvSpPr>
          <p:cNvPr id="17" name="Rectangle 4"/>
          <p:cNvSpPr>
            <a:spLocks noChangeArrowheads="1"/>
          </p:cNvSpPr>
          <p:nvPr/>
        </p:nvSpPr>
        <p:spPr bwMode="auto">
          <a:xfrm>
            <a:off x="2524101" y="3429000"/>
            <a:ext cx="1801283" cy="457200"/>
          </a:xfrm>
          <a:prstGeom prst="rect">
            <a:avLst/>
          </a:prstGeom>
          <a:solidFill>
            <a:srgbClr val="E2EC84"/>
          </a:solidFill>
          <a:ln w="9525">
            <a:solidFill>
              <a:srgbClr val="5D9F9F"/>
            </a:solidFill>
            <a:miter lim="800000"/>
            <a:headEnd/>
            <a:tailEnd/>
          </a:ln>
        </p:spPr>
        <p:txBody>
          <a:bodyPr wrap="none" anchor="ctr"/>
          <a:lstStyle/>
          <a:p>
            <a:pPr algn="ctr"/>
            <a:r>
              <a:rPr lang="zh-CN" altLang="en-US" sz="3600" dirty="0">
                <a:ea typeface="隶书" pitchFamily="49" charset="-122"/>
              </a:rPr>
              <a:t>感受器</a:t>
            </a:r>
          </a:p>
        </p:txBody>
      </p:sp>
      <p:sp>
        <p:nvSpPr>
          <p:cNvPr id="18" name="Rectangle 6"/>
          <p:cNvSpPr>
            <a:spLocks noChangeArrowheads="1"/>
          </p:cNvSpPr>
          <p:nvPr/>
        </p:nvSpPr>
        <p:spPr bwMode="auto">
          <a:xfrm>
            <a:off x="7167570" y="3214686"/>
            <a:ext cx="2357454" cy="928694"/>
          </a:xfrm>
          <a:prstGeom prst="rect">
            <a:avLst/>
          </a:prstGeom>
          <a:solidFill>
            <a:srgbClr val="E2EC84"/>
          </a:solidFill>
          <a:ln w="9525">
            <a:solidFill>
              <a:srgbClr val="5D9F9F"/>
            </a:solidFill>
            <a:miter lim="800000"/>
            <a:headEnd/>
            <a:tailEnd/>
          </a:ln>
        </p:spPr>
        <p:txBody>
          <a:bodyPr wrap="none" anchor="ctr"/>
          <a:lstStyle/>
          <a:p>
            <a:pPr algn="ctr"/>
            <a:r>
              <a:rPr lang="zh-CN" altLang="en-US" sz="3600" dirty="0">
                <a:ea typeface="隶书" pitchFamily="49" charset="-122"/>
              </a:rPr>
              <a:t>大脑皮层</a:t>
            </a:r>
            <a:endParaRPr lang="en-US" altLang="zh-CN" sz="3600" dirty="0">
              <a:ea typeface="隶书" pitchFamily="49" charset="-122"/>
            </a:endParaRPr>
          </a:p>
          <a:p>
            <a:pPr algn="ctr"/>
            <a:r>
              <a:rPr lang="zh-CN" altLang="en-US" sz="3200" dirty="0">
                <a:latin typeface="华文隶书" pitchFamily="2" charset="-122"/>
                <a:ea typeface="华文隶书" pitchFamily="2" charset="-122"/>
              </a:rPr>
              <a:t>痛觉中枢</a:t>
            </a:r>
          </a:p>
        </p:txBody>
      </p:sp>
      <p:cxnSp>
        <p:nvCxnSpPr>
          <p:cNvPr id="21" name="直接箭头连接符 20"/>
          <p:cNvCxnSpPr>
            <a:stCxn id="16" idx="2"/>
            <a:endCxn id="17" idx="0"/>
          </p:cNvCxnSpPr>
          <p:nvPr/>
        </p:nvCxnSpPr>
        <p:spPr>
          <a:xfrm rot="5400000">
            <a:off x="3129462" y="3133720"/>
            <a:ext cx="590560" cy="1588"/>
          </a:xfrm>
          <a:prstGeom prst="straightConnector1">
            <a:avLst/>
          </a:prstGeom>
          <a:ln w="28575">
            <a:solidFill>
              <a:srgbClr val="692AA2"/>
            </a:solidFill>
            <a:tailEnd type="arrow"/>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a:stCxn id="17" idx="3"/>
            <a:endCxn id="18" idx="1"/>
          </p:cNvCxnSpPr>
          <p:nvPr/>
        </p:nvCxnSpPr>
        <p:spPr>
          <a:xfrm>
            <a:off x="4325384" y="3657601"/>
            <a:ext cx="2842187" cy="21433"/>
          </a:xfrm>
          <a:prstGeom prst="straightConnector1">
            <a:avLst/>
          </a:prstGeom>
          <a:ln w="28575">
            <a:solidFill>
              <a:srgbClr val="692AA2"/>
            </a:solidFill>
            <a:tailEnd type="arrow"/>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4952992" y="3071810"/>
            <a:ext cx="1714512" cy="5715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1D1496"/>
                </a:solidFill>
                <a:latin typeface="华文细黑" pitchFamily="2" charset="-122"/>
                <a:ea typeface="华文细黑" pitchFamily="2" charset="-122"/>
              </a:rPr>
              <a:t>经传入神经</a:t>
            </a:r>
          </a:p>
        </p:txBody>
      </p:sp>
      <p:sp>
        <p:nvSpPr>
          <p:cNvPr id="26" name="Rectangle 5" descr="羊皮纸"/>
          <p:cNvSpPr>
            <a:spLocks noChangeArrowheads="1"/>
          </p:cNvSpPr>
          <p:nvPr/>
        </p:nvSpPr>
        <p:spPr bwMode="auto">
          <a:xfrm>
            <a:off x="7524760" y="4643448"/>
            <a:ext cx="1643074" cy="571504"/>
          </a:xfrm>
          <a:prstGeom prst="rect">
            <a:avLst/>
          </a:prstGeom>
          <a:blipFill dpi="0" rotWithShape="0">
            <a:blip r:embed="rId2" cstate="print"/>
            <a:srcRect/>
            <a:tile tx="0" ty="0" sx="100000" sy="100000" flip="none" algn="tl"/>
          </a:blipFill>
          <a:ln w="9525">
            <a:noFill/>
            <a:miter lim="800000"/>
            <a:headEnd/>
            <a:tailEnd/>
          </a:ln>
        </p:spPr>
        <p:txBody>
          <a:bodyPr wrap="none" anchor="ctr"/>
          <a:lstStyle/>
          <a:p>
            <a:pPr algn="ctr"/>
            <a:r>
              <a:rPr lang="zh-CN" altLang="en-US" sz="3600" dirty="0">
                <a:solidFill>
                  <a:srgbClr val="FF0000"/>
                </a:solidFill>
                <a:ea typeface="华文新魏" pitchFamily="2" charset="-122"/>
              </a:rPr>
              <a:t>疼痛</a:t>
            </a:r>
          </a:p>
        </p:txBody>
      </p:sp>
      <p:cxnSp>
        <p:nvCxnSpPr>
          <p:cNvPr id="28" name="直接箭头连接符 27"/>
          <p:cNvCxnSpPr>
            <a:stCxn id="18" idx="2"/>
            <a:endCxn id="26" idx="0"/>
          </p:cNvCxnSpPr>
          <p:nvPr/>
        </p:nvCxnSpPr>
        <p:spPr>
          <a:xfrm>
            <a:off x="8346297" y="4143380"/>
            <a:ext cx="0" cy="500068"/>
          </a:xfrm>
          <a:prstGeom prst="straightConnector1">
            <a:avLst/>
          </a:prstGeom>
          <a:ln w="28575">
            <a:solidFill>
              <a:srgbClr val="692AA2"/>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4208249085"/>
      </p:ext>
    </p:extLst>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en-US" altLang="zh-CN" b="1" smtClean="0">
                <a:ea typeface="宋体" panose="02010600030101010101" pitchFamily="2" charset="-122"/>
              </a:rPr>
              <a:t>六、</a:t>
            </a:r>
            <a:r>
              <a:rPr lang="zh-CN" altLang="en-US" b="1" smtClean="0">
                <a:ea typeface="宋体" panose="02010600030101010101" pitchFamily="2" charset="-122"/>
              </a:rPr>
              <a:t>身心反应</a:t>
            </a:r>
            <a:endParaRPr lang="zh-CN" altLang="en-US" smtClean="0">
              <a:ea typeface="宋体" panose="02010600030101010101" pitchFamily="2" charset="-122"/>
            </a:endParaRPr>
          </a:p>
        </p:txBody>
      </p:sp>
      <p:sp>
        <p:nvSpPr>
          <p:cNvPr id="9219" name="内容占位符 2"/>
          <p:cNvSpPr>
            <a:spLocks noGrp="1"/>
          </p:cNvSpPr>
          <p:nvPr>
            <p:ph idx="1"/>
          </p:nvPr>
        </p:nvSpPr>
        <p:spPr>
          <a:xfrm>
            <a:off x="555715" y="1671638"/>
            <a:ext cx="8610600" cy="4876800"/>
          </a:xfrm>
        </p:spPr>
        <p:txBody>
          <a:bodyPr/>
          <a:lstStyle/>
          <a:p>
            <a:pPr lvl="1">
              <a:buFont typeface="Wingdings" panose="05000000000000000000" pitchFamily="2" charset="2"/>
              <a:buNone/>
            </a:pPr>
            <a:r>
              <a:rPr lang="en-US" altLang="zh-CN" sz="3200" dirty="0">
                <a:solidFill>
                  <a:srgbClr val="C00000"/>
                </a:solidFill>
              </a:rPr>
              <a:t>1.</a:t>
            </a:r>
            <a:r>
              <a:rPr lang="zh-CN" altLang="en-US" sz="3200" dirty="0">
                <a:solidFill>
                  <a:srgbClr val="C00000"/>
                </a:solidFill>
              </a:rPr>
              <a:t>窒息　</a:t>
            </a:r>
          </a:p>
          <a:p>
            <a:pPr lvl="1">
              <a:buFont typeface="Wingdings" panose="05000000000000000000" pitchFamily="2" charset="2"/>
              <a:buNone/>
            </a:pPr>
            <a:r>
              <a:rPr lang="en-US" altLang="zh-CN" sz="3200" dirty="0">
                <a:solidFill>
                  <a:srgbClr val="C00000"/>
                </a:solidFill>
              </a:rPr>
              <a:t>2.</a:t>
            </a:r>
            <a:r>
              <a:rPr lang="zh-CN" altLang="en-US" sz="3200" dirty="0">
                <a:solidFill>
                  <a:srgbClr val="C00000"/>
                </a:solidFill>
              </a:rPr>
              <a:t>外伤　</a:t>
            </a:r>
          </a:p>
          <a:p>
            <a:pPr lvl="1">
              <a:buFont typeface="Wingdings" panose="05000000000000000000" pitchFamily="2" charset="2"/>
              <a:buNone/>
            </a:pPr>
            <a:r>
              <a:rPr lang="en-US" altLang="zh-CN" sz="3200" dirty="0">
                <a:solidFill>
                  <a:srgbClr val="C00000"/>
                </a:solidFill>
              </a:rPr>
              <a:t>3.</a:t>
            </a:r>
            <a:r>
              <a:rPr lang="zh-CN" altLang="en-US" sz="3200" dirty="0">
                <a:solidFill>
                  <a:srgbClr val="C00000"/>
                </a:solidFill>
              </a:rPr>
              <a:t>大小便失禁　</a:t>
            </a:r>
          </a:p>
          <a:p>
            <a:pPr lvl="1">
              <a:buFont typeface="Wingdings" panose="05000000000000000000" pitchFamily="2" charset="2"/>
              <a:buNone/>
            </a:pPr>
            <a:r>
              <a:rPr lang="en-US" altLang="zh-CN" sz="3200" dirty="0">
                <a:solidFill>
                  <a:srgbClr val="C00000"/>
                </a:solidFill>
              </a:rPr>
              <a:t>4.</a:t>
            </a:r>
            <a:r>
              <a:rPr lang="zh-CN" altLang="en-US" sz="3200" dirty="0">
                <a:solidFill>
                  <a:srgbClr val="C00000"/>
                </a:solidFill>
              </a:rPr>
              <a:t>心理</a:t>
            </a:r>
            <a:r>
              <a:rPr lang="zh-CN" altLang="en-US" sz="3200" dirty="0" smtClean="0">
                <a:solidFill>
                  <a:srgbClr val="C00000"/>
                </a:solidFill>
              </a:rPr>
              <a:t>反应</a:t>
            </a:r>
            <a:endParaRPr lang="en-US" altLang="zh-CN" sz="3200" dirty="0" smtClean="0">
              <a:solidFill>
                <a:srgbClr val="C00000"/>
              </a:solidFill>
            </a:endParaRPr>
          </a:p>
          <a:p>
            <a:pPr lvl="1">
              <a:buFont typeface="Arial" panose="020B0604020202020204" pitchFamily="34" charset="0"/>
              <a:buChar char="•"/>
            </a:pPr>
            <a:r>
              <a:rPr lang="zh-CN" altLang="en-US" dirty="0" smtClean="0">
                <a:solidFill>
                  <a:schemeClr val="tx1"/>
                </a:solidFill>
              </a:rPr>
              <a:t>恐惧、焦虑、紧张，难堪、不知所措等</a:t>
            </a:r>
            <a:endParaRPr lang="zh-CN" altLang="en-US" dirty="0">
              <a:solidFill>
                <a:schemeClr val="tx1"/>
              </a:solidFill>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1330167609"/>
      </p:ext>
    </p:extLst>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1"/>
          <p:cNvSpPr>
            <a:spLocks noGrp="1"/>
          </p:cNvSpPr>
          <p:nvPr>
            <p:ph type="title"/>
          </p:nvPr>
        </p:nvSpPr>
        <p:spPr/>
        <p:txBody>
          <a:bodyPr/>
          <a:lstStyle/>
          <a:p>
            <a:r>
              <a:rPr lang="en-US" altLang="zh-CN" b="1" smtClean="0">
                <a:ea typeface="宋体" panose="02010600030101010101" pitchFamily="2" charset="-122"/>
              </a:rPr>
              <a:t>七、</a:t>
            </a:r>
            <a:r>
              <a:rPr lang="zh-CN" altLang="en-US" b="1" smtClean="0">
                <a:ea typeface="宋体" panose="02010600030101010101" pitchFamily="2" charset="-122"/>
              </a:rPr>
              <a:t>护理评估要点</a:t>
            </a:r>
            <a:endParaRPr lang="zh-CN" altLang="en-US" smtClean="0">
              <a:ea typeface="宋体" panose="02010600030101010101" pitchFamily="2" charset="-122"/>
            </a:endParaRPr>
          </a:p>
        </p:txBody>
      </p:sp>
      <p:sp>
        <p:nvSpPr>
          <p:cNvPr id="10243" name="内容占位符 2"/>
          <p:cNvSpPr>
            <a:spLocks noGrp="1"/>
          </p:cNvSpPr>
          <p:nvPr>
            <p:ph idx="1"/>
          </p:nvPr>
        </p:nvSpPr>
        <p:spPr>
          <a:xfrm>
            <a:off x="621029" y="1292815"/>
            <a:ext cx="10495461" cy="4876800"/>
          </a:xfrm>
        </p:spPr>
        <p:txBody>
          <a:bodyPr/>
          <a:lstStyle/>
          <a:p>
            <a:pPr>
              <a:spcBef>
                <a:spcPct val="0"/>
              </a:spcBef>
              <a:buFont typeface="Wingdings" panose="05000000000000000000" pitchFamily="2" charset="2"/>
              <a:buNone/>
            </a:pPr>
            <a:r>
              <a:rPr lang="zh-CN" altLang="en-US" sz="2800" dirty="0" smtClean="0">
                <a:solidFill>
                  <a:srgbClr val="C00000"/>
                </a:solidFill>
                <a:ea typeface="宋体" panose="02010600030101010101" pitchFamily="2" charset="-122"/>
              </a:rPr>
              <a:t>（一）主观</a:t>
            </a:r>
            <a:r>
              <a:rPr lang="zh-CN" altLang="en-US" sz="2800" dirty="0">
                <a:solidFill>
                  <a:srgbClr val="C00000"/>
                </a:solidFill>
                <a:ea typeface="宋体" panose="02010600030101010101" pitchFamily="2" charset="-122"/>
              </a:rPr>
              <a:t>资料</a:t>
            </a:r>
          </a:p>
          <a:p>
            <a:pPr lvl="1">
              <a:spcBef>
                <a:spcPct val="0"/>
              </a:spcBef>
              <a:buFont typeface="Wingdings" panose="05000000000000000000" pitchFamily="2" charset="2"/>
              <a:buNone/>
            </a:pPr>
            <a:r>
              <a:rPr lang="en-US" altLang="zh-CN" sz="2400" dirty="0"/>
              <a:t>1.</a:t>
            </a:r>
            <a:r>
              <a:rPr lang="zh-CN" altLang="en-US" sz="2400" dirty="0"/>
              <a:t>惊厥或抽搐表现　</a:t>
            </a:r>
            <a:endParaRPr lang="en-US" altLang="zh-CN" sz="2400" dirty="0"/>
          </a:p>
          <a:p>
            <a:pPr lvl="2">
              <a:spcBef>
                <a:spcPct val="0"/>
              </a:spcBef>
            </a:pPr>
            <a:r>
              <a:rPr lang="zh-CN" altLang="en-US" sz="2400" dirty="0"/>
              <a:t>起病时间、发作表现、发作持续时间、间隔时间、发作前有无先兆 </a:t>
            </a:r>
            <a:endParaRPr lang="en-US" altLang="zh-CN" sz="2400" dirty="0"/>
          </a:p>
          <a:p>
            <a:pPr lvl="2">
              <a:spcBef>
                <a:spcPct val="0"/>
              </a:spcBef>
            </a:pPr>
            <a:r>
              <a:rPr lang="zh-CN" altLang="en-US" sz="2400" dirty="0"/>
              <a:t>伴随症状</a:t>
            </a:r>
          </a:p>
          <a:p>
            <a:pPr lvl="1">
              <a:spcBef>
                <a:spcPct val="0"/>
              </a:spcBef>
              <a:buFont typeface="Wingdings" panose="05000000000000000000" pitchFamily="2" charset="2"/>
              <a:buNone/>
            </a:pPr>
            <a:r>
              <a:rPr lang="en-US" altLang="zh-CN" sz="2400" dirty="0"/>
              <a:t>2.</a:t>
            </a:r>
            <a:r>
              <a:rPr lang="zh-CN" altLang="en-US" sz="2400" dirty="0"/>
              <a:t>病因</a:t>
            </a:r>
            <a:endParaRPr lang="en-US" altLang="zh-CN" sz="2400" dirty="0"/>
          </a:p>
          <a:p>
            <a:pPr lvl="2">
              <a:spcBef>
                <a:spcPct val="0"/>
              </a:spcBef>
            </a:pPr>
            <a:r>
              <a:rPr lang="zh-CN" altLang="en-US" sz="2400" dirty="0"/>
              <a:t>有无心脑血管疾病、全身感染性疾病、肝肾疾病、毒物接触史等</a:t>
            </a:r>
            <a:endParaRPr lang="en-US" altLang="zh-CN" sz="2400" dirty="0"/>
          </a:p>
          <a:p>
            <a:pPr lvl="2">
              <a:spcBef>
                <a:spcPct val="0"/>
              </a:spcBef>
            </a:pPr>
            <a:r>
              <a:rPr lang="zh-CN" altLang="en-US" sz="2400" dirty="0"/>
              <a:t>小儿应询问分娩史</a:t>
            </a:r>
          </a:p>
          <a:p>
            <a:pPr lvl="2">
              <a:spcBef>
                <a:spcPct val="0"/>
              </a:spcBef>
            </a:pPr>
            <a:r>
              <a:rPr lang="zh-CN" altLang="en-US" sz="2400" dirty="0"/>
              <a:t>既往有无惊厥或抽搐发作，发作情况</a:t>
            </a:r>
            <a:endParaRPr lang="en-US" altLang="zh-CN" sz="2400" dirty="0"/>
          </a:p>
          <a:p>
            <a:pPr lvl="1">
              <a:spcBef>
                <a:spcPct val="0"/>
              </a:spcBef>
              <a:buFont typeface="Wingdings" panose="05000000000000000000" pitchFamily="2" charset="2"/>
              <a:buNone/>
            </a:pPr>
            <a:r>
              <a:rPr lang="en-US" altLang="zh-CN" sz="2400" dirty="0"/>
              <a:t>3.</a:t>
            </a:r>
            <a:r>
              <a:rPr lang="zh-CN" altLang="en-US" sz="2400" dirty="0"/>
              <a:t>诱因</a:t>
            </a:r>
            <a:endParaRPr lang="en-US" altLang="zh-CN" sz="2400" dirty="0"/>
          </a:p>
          <a:p>
            <a:pPr lvl="2">
              <a:spcBef>
                <a:spcPct val="0"/>
              </a:spcBef>
            </a:pPr>
            <a:r>
              <a:rPr lang="zh-CN" altLang="en-US" sz="2400" dirty="0"/>
              <a:t>情绪激动、紧张、过劳等　</a:t>
            </a:r>
          </a:p>
          <a:p>
            <a:pPr lvl="1">
              <a:spcBef>
                <a:spcPct val="0"/>
              </a:spcBef>
              <a:buFont typeface="Wingdings" panose="05000000000000000000" pitchFamily="2" charset="2"/>
              <a:buNone/>
            </a:pPr>
            <a:r>
              <a:rPr lang="en-US" altLang="zh-CN" sz="2400" dirty="0"/>
              <a:t>4.</a:t>
            </a:r>
            <a:r>
              <a:rPr lang="zh-CN" altLang="en-US" sz="2400" dirty="0"/>
              <a:t>惊厥引起的身心反应　</a:t>
            </a:r>
          </a:p>
          <a:p>
            <a:pPr lvl="1">
              <a:spcBef>
                <a:spcPct val="0"/>
              </a:spcBef>
              <a:buFont typeface="Wingdings" panose="05000000000000000000" pitchFamily="2" charset="2"/>
              <a:buNone/>
            </a:pPr>
            <a:r>
              <a:rPr lang="en-US" altLang="zh-CN" sz="2400" dirty="0"/>
              <a:t>5.</a:t>
            </a:r>
            <a:r>
              <a:rPr lang="zh-CN" altLang="en-US" sz="2400" dirty="0"/>
              <a:t>诊疗、护理情况</a:t>
            </a:r>
          </a:p>
          <a:p>
            <a:pPr lvl="2">
              <a:spcBef>
                <a:spcPct val="0"/>
              </a:spcBef>
            </a:pPr>
            <a:endParaRPr lang="zh-CN" altLang="en-US" sz="2400" dirty="0"/>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177379095"/>
      </p:ext>
    </p:extLst>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
          <p:cNvSpPr>
            <a:spLocks noGrp="1"/>
          </p:cNvSpPr>
          <p:nvPr>
            <p:ph type="title"/>
          </p:nvPr>
        </p:nvSpPr>
        <p:spPr/>
        <p:txBody>
          <a:bodyPr/>
          <a:lstStyle/>
          <a:p>
            <a:r>
              <a:rPr lang="en-US" altLang="zh-CN" b="1" smtClean="0">
                <a:ea typeface="宋体" panose="02010600030101010101" pitchFamily="2" charset="-122"/>
              </a:rPr>
              <a:t>七、</a:t>
            </a:r>
            <a:r>
              <a:rPr lang="zh-CN" altLang="en-US" b="1" smtClean="0">
                <a:ea typeface="宋体" panose="02010600030101010101" pitchFamily="2" charset="-122"/>
              </a:rPr>
              <a:t>护理评估要点</a:t>
            </a:r>
            <a:endParaRPr lang="zh-CN" altLang="en-US" smtClean="0">
              <a:ea typeface="宋体" panose="02010600030101010101" pitchFamily="2" charset="-122"/>
            </a:endParaRPr>
          </a:p>
        </p:txBody>
      </p:sp>
      <p:sp>
        <p:nvSpPr>
          <p:cNvPr id="11267" name="内容占位符 2"/>
          <p:cNvSpPr>
            <a:spLocks noGrp="1"/>
          </p:cNvSpPr>
          <p:nvPr>
            <p:ph idx="1"/>
          </p:nvPr>
        </p:nvSpPr>
        <p:spPr>
          <a:xfrm>
            <a:off x="751659" y="1358130"/>
            <a:ext cx="8610600" cy="4876800"/>
          </a:xfrm>
        </p:spPr>
        <p:txBody>
          <a:bodyPr/>
          <a:lstStyle/>
          <a:p>
            <a:pPr>
              <a:buFont typeface="Wingdings" panose="05000000000000000000" pitchFamily="2" charset="2"/>
              <a:buNone/>
            </a:pPr>
            <a:r>
              <a:rPr lang="zh-CN" altLang="en-US" dirty="0" smtClean="0">
                <a:solidFill>
                  <a:srgbClr val="C00000"/>
                </a:solidFill>
                <a:ea typeface="宋体" panose="02010600030101010101" pitchFamily="2" charset="-122"/>
              </a:rPr>
              <a:t>（二）客观资料</a:t>
            </a:r>
          </a:p>
          <a:p>
            <a:pPr lvl="1">
              <a:buFont typeface="Wingdings" panose="05000000000000000000" pitchFamily="2" charset="2"/>
              <a:buNone/>
            </a:pPr>
            <a:r>
              <a:rPr lang="en-US" altLang="zh-CN" dirty="0" smtClean="0"/>
              <a:t>1.</a:t>
            </a:r>
            <a:r>
              <a:rPr lang="zh-CN" altLang="en-US" dirty="0" smtClean="0"/>
              <a:t>身体评估　</a:t>
            </a:r>
            <a:endParaRPr lang="en-US" altLang="zh-CN" dirty="0" smtClean="0"/>
          </a:p>
          <a:p>
            <a:pPr lvl="2"/>
            <a:r>
              <a:rPr lang="zh-CN" altLang="en-US" dirty="0" smtClean="0"/>
              <a:t>生命体征、神志状态、皮疹</a:t>
            </a:r>
            <a:endParaRPr lang="en-US" altLang="zh-CN" dirty="0" smtClean="0"/>
          </a:p>
          <a:p>
            <a:pPr lvl="2"/>
            <a:r>
              <a:rPr lang="zh-CN" altLang="en-US" dirty="0" smtClean="0"/>
              <a:t>瞳孔大小及对光反应</a:t>
            </a:r>
            <a:endParaRPr lang="en-US" altLang="zh-CN" dirty="0" smtClean="0"/>
          </a:p>
          <a:p>
            <a:pPr lvl="2"/>
            <a:r>
              <a:rPr lang="zh-CN" altLang="en-US" dirty="0" smtClean="0"/>
              <a:t>肢体运动情况</a:t>
            </a:r>
            <a:endParaRPr lang="en-US" altLang="zh-CN" dirty="0" smtClean="0"/>
          </a:p>
          <a:p>
            <a:pPr lvl="2"/>
            <a:r>
              <a:rPr lang="zh-CN" altLang="en-US" dirty="0" smtClean="0"/>
              <a:t>脑膜刺激征、神经反射检查</a:t>
            </a:r>
          </a:p>
          <a:p>
            <a:pPr lvl="1">
              <a:buFont typeface="Wingdings" panose="05000000000000000000" pitchFamily="2" charset="2"/>
              <a:buNone/>
            </a:pPr>
            <a:r>
              <a:rPr lang="en-US" altLang="zh-CN" dirty="0" smtClean="0"/>
              <a:t>2.</a:t>
            </a:r>
            <a:r>
              <a:rPr lang="zh-CN" altLang="en-US" dirty="0" smtClean="0"/>
              <a:t>实验室检查　</a:t>
            </a:r>
          </a:p>
          <a:p>
            <a:pPr lvl="1">
              <a:buFont typeface="Wingdings" panose="05000000000000000000" pitchFamily="2" charset="2"/>
              <a:buNone/>
            </a:pPr>
            <a:r>
              <a:rPr lang="en-US" altLang="zh-CN" dirty="0" smtClean="0"/>
              <a:t>3.</a:t>
            </a:r>
            <a:r>
              <a:rPr lang="zh-CN" altLang="en-US" dirty="0" smtClean="0"/>
              <a:t>其他检查　</a:t>
            </a:r>
          </a:p>
          <a:p>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182820858"/>
      </p:ext>
    </p:extLst>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1"/>
          <p:cNvSpPr>
            <a:spLocks noGrp="1"/>
          </p:cNvSpPr>
          <p:nvPr>
            <p:ph type="title"/>
          </p:nvPr>
        </p:nvSpPr>
        <p:spPr/>
        <p:txBody>
          <a:bodyPr/>
          <a:lstStyle/>
          <a:p>
            <a:r>
              <a:rPr lang="en-US" altLang="zh-CN" b="1" smtClean="0">
                <a:ea typeface="宋体" panose="02010600030101010101" pitchFamily="2" charset="-122"/>
              </a:rPr>
              <a:t>八、</a:t>
            </a:r>
            <a:r>
              <a:rPr lang="zh-CN" altLang="en-US" b="1" smtClean="0">
                <a:ea typeface="宋体" panose="02010600030101010101" pitchFamily="2" charset="-122"/>
              </a:rPr>
              <a:t>相关护理诊断</a:t>
            </a:r>
            <a:endParaRPr lang="zh-CN" altLang="en-US" smtClean="0">
              <a:ea typeface="宋体" panose="02010600030101010101" pitchFamily="2" charset="-122"/>
            </a:endParaRPr>
          </a:p>
        </p:txBody>
      </p:sp>
      <p:sp>
        <p:nvSpPr>
          <p:cNvPr id="12291" name="内容占位符 2"/>
          <p:cNvSpPr>
            <a:spLocks noGrp="1"/>
          </p:cNvSpPr>
          <p:nvPr>
            <p:ph idx="1"/>
          </p:nvPr>
        </p:nvSpPr>
        <p:spPr>
          <a:xfrm>
            <a:off x="843098" y="1436507"/>
            <a:ext cx="10586901" cy="4876800"/>
          </a:xfrm>
        </p:spPr>
        <p:txBody>
          <a:bodyPr/>
          <a:lstStyle/>
          <a:p>
            <a:pPr>
              <a:buFont typeface="Wingdings" panose="05000000000000000000" pitchFamily="2" charset="2"/>
              <a:buNone/>
            </a:pPr>
            <a:r>
              <a:rPr lang="en-US" altLang="zh-CN" sz="3200" dirty="0">
                <a:solidFill>
                  <a:srgbClr val="C00000"/>
                </a:solidFill>
                <a:latin typeface="华文隶书" panose="02010800040101010101" pitchFamily="2" charset="-122"/>
                <a:ea typeface="华文隶书" panose="02010800040101010101" pitchFamily="2" charset="-122"/>
              </a:rPr>
              <a:t>1.</a:t>
            </a:r>
            <a:r>
              <a:rPr lang="zh-CN" altLang="en-US" sz="3200" dirty="0">
                <a:solidFill>
                  <a:srgbClr val="C00000"/>
                </a:solidFill>
                <a:latin typeface="华文隶书" panose="02010800040101010101" pitchFamily="2" charset="-122"/>
                <a:ea typeface="华文隶书" panose="02010800040101010101" pitchFamily="2" charset="-122"/>
              </a:rPr>
              <a:t>有窒息的危险：</a:t>
            </a:r>
            <a:r>
              <a:rPr lang="zh-CN" altLang="en-US" sz="3200" dirty="0">
                <a:solidFill>
                  <a:srgbClr val="692AA2"/>
                </a:solidFill>
                <a:latin typeface="华文楷体" panose="02010600040101010101" pitchFamily="2" charset="-122"/>
                <a:ea typeface="华文楷体" panose="02010600040101010101" pitchFamily="2" charset="-122"/>
              </a:rPr>
              <a:t>与惊厥发作所致误吸有关；与惊厥发作所致舌后坠阻塞呼吸道</a:t>
            </a:r>
            <a:r>
              <a:rPr lang="zh-CN" altLang="en-US" sz="3200" dirty="0" smtClean="0">
                <a:solidFill>
                  <a:srgbClr val="692AA2"/>
                </a:solidFill>
                <a:latin typeface="华文楷体" panose="02010600040101010101" pitchFamily="2" charset="-122"/>
                <a:ea typeface="华文楷体" panose="02010600040101010101" pitchFamily="2" charset="-122"/>
              </a:rPr>
              <a:t>有关</a:t>
            </a:r>
            <a:endParaRPr lang="zh-CN" altLang="en-US" sz="3200" dirty="0">
              <a:solidFill>
                <a:srgbClr val="692AA2"/>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en-US" altLang="zh-CN" sz="3200" dirty="0">
                <a:solidFill>
                  <a:srgbClr val="C00000"/>
                </a:solidFill>
                <a:latin typeface="华文隶书" panose="02010800040101010101" pitchFamily="2" charset="-122"/>
                <a:ea typeface="华文隶书" panose="02010800040101010101" pitchFamily="2" charset="-122"/>
              </a:rPr>
              <a:t>2.</a:t>
            </a:r>
            <a:r>
              <a:rPr lang="zh-CN" altLang="en-US" sz="3200" dirty="0">
                <a:solidFill>
                  <a:srgbClr val="C00000"/>
                </a:solidFill>
                <a:latin typeface="华文隶书" panose="02010800040101010101" pitchFamily="2" charset="-122"/>
                <a:ea typeface="华文隶书" panose="02010800040101010101" pitchFamily="2" charset="-122"/>
              </a:rPr>
              <a:t>有外伤的危险：</a:t>
            </a:r>
            <a:r>
              <a:rPr lang="zh-CN" altLang="en-US" sz="3200" dirty="0">
                <a:solidFill>
                  <a:srgbClr val="692AA2"/>
                </a:solidFill>
                <a:latin typeface="华文楷体" panose="02010600040101010101" pitchFamily="2" charset="-122"/>
                <a:ea typeface="华文楷体" panose="02010600040101010101" pitchFamily="2" charset="-122"/>
              </a:rPr>
              <a:t>与惊厥发作所致舌咬伤或跌伤</a:t>
            </a:r>
            <a:r>
              <a:rPr lang="zh-CN" altLang="en-US" sz="3200" dirty="0" smtClean="0">
                <a:solidFill>
                  <a:srgbClr val="692AA2"/>
                </a:solidFill>
                <a:latin typeface="华文楷体" panose="02010600040101010101" pitchFamily="2" charset="-122"/>
                <a:ea typeface="华文楷体" panose="02010600040101010101" pitchFamily="2" charset="-122"/>
              </a:rPr>
              <a:t>有关</a:t>
            </a:r>
            <a:endParaRPr lang="zh-CN" altLang="en-US" sz="3200" dirty="0">
              <a:solidFill>
                <a:srgbClr val="692AA2"/>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en-US" altLang="zh-CN" sz="3200" dirty="0">
                <a:solidFill>
                  <a:srgbClr val="C00000"/>
                </a:solidFill>
                <a:latin typeface="华文隶书" panose="02010800040101010101" pitchFamily="2" charset="-122"/>
                <a:ea typeface="华文隶书" panose="02010800040101010101" pitchFamily="2" charset="-122"/>
              </a:rPr>
              <a:t>3.</a:t>
            </a:r>
            <a:r>
              <a:rPr lang="zh-CN" altLang="en-US" sz="3200" dirty="0">
                <a:solidFill>
                  <a:srgbClr val="C00000"/>
                </a:solidFill>
                <a:latin typeface="华文隶书" panose="02010800040101010101" pitchFamily="2" charset="-122"/>
                <a:ea typeface="华文隶书" panose="02010800040101010101" pitchFamily="2" charset="-122"/>
              </a:rPr>
              <a:t>急性意识障碍：</a:t>
            </a:r>
            <a:r>
              <a:rPr lang="zh-CN" altLang="en-US" sz="3200" dirty="0">
                <a:solidFill>
                  <a:srgbClr val="692AA2"/>
                </a:solidFill>
                <a:latin typeface="华文楷体" panose="02010600040101010101" pitchFamily="2" charset="-122"/>
                <a:ea typeface="华文楷体" panose="02010600040101010101" pitchFamily="2" charset="-122"/>
              </a:rPr>
              <a:t>与惊厥发作</a:t>
            </a:r>
            <a:r>
              <a:rPr lang="zh-CN" altLang="en-US" sz="3200" dirty="0" smtClean="0">
                <a:solidFill>
                  <a:srgbClr val="692AA2"/>
                </a:solidFill>
                <a:latin typeface="华文楷体" panose="02010600040101010101" pitchFamily="2" charset="-122"/>
                <a:ea typeface="华文楷体" panose="02010600040101010101" pitchFamily="2" charset="-122"/>
              </a:rPr>
              <a:t>有关</a:t>
            </a:r>
            <a:endParaRPr lang="zh-CN" altLang="en-US" sz="3200" dirty="0">
              <a:solidFill>
                <a:srgbClr val="692AA2"/>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en-US" altLang="zh-CN" sz="3200" dirty="0">
                <a:solidFill>
                  <a:srgbClr val="C00000"/>
                </a:solidFill>
                <a:latin typeface="华文隶书" panose="02010800040101010101" pitchFamily="2" charset="-122"/>
                <a:ea typeface="华文隶书" panose="02010800040101010101" pitchFamily="2" charset="-122"/>
              </a:rPr>
              <a:t>4.</a:t>
            </a:r>
            <a:r>
              <a:rPr lang="zh-CN" altLang="en-US" sz="3200" dirty="0">
                <a:solidFill>
                  <a:srgbClr val="C00000"/>
                </a:solidFill>
                <a:latin typeface="华文隶书" panose="02010800040101010101" pitchFamily="2" charset="-122"/>
                <a:ea typeface="华文隶书" panose="02010800040101010101" pitchFamily="2" charset="-122"/>
              </a:rPr>
              <a:t>个人</a:t>
            </a:r>
            <a:r>
              <a:rPr lang="en-US" altLang="zh-CN" sz="3200" dirty="0">
                <a:solidFill>
                  <a:srgbClr val="C00000"/>
                </a:solidFill>
                <a:latin typeface="华文隶书" panose="02010800040101010101" pitchFamily="2" charset="-122"/>
                <a:ea typeface="华文隶书" panose="02010800040101010101" pitchFamily="2" charset="-122"/>
              </a:rPr>
              <a:t>/</a:t>
            </a:r>
            <a:r>
              <a:rPr lang="zh-CN" altLang="en-US" sz="3200" dirty="0">
                <a:solidFill>
                  <a:srgbClr val="C00000"/>
                </a:solidFill>
                <a:latin typeface="华文隶书" panose="02010800040101010101" pitchFamily="2" charset="-122"/>
                <a:ea typeface="华文隶书" panose="02010800040101010101" pitchFamily="2" charset="-122"/>
              </a:rPr>
              <a:t>家庭应对无效：</a:t>
            </a:r>
            <a:r>
              <a:rPr lang="zh-CN" altLang="en-US" sz="3200" dirty="0">
                <a:solidFill>
                  <a:srgbClr val="692AA2"/>
                </a:solidFill>
                <a:latin typeface="华文楷体" panose="02010600040101010101" pitchFamily="2" charset="-122"/>
                <a:ea typeface="华文楷体" panose="02010600040101010101" pitchFamily="2" charset="-122"/>
              </a:rPr>
              <a:t>与无能力处理突发惊厥</a:t>
            </a:r>
            <a:r>
              <a:rPr lang="zh-CN" altLang="en-US" sz="3200" dirty="0" smtClean="0">
                <a:solidFill>
                  <a:srgbClr val="692AA2"/>
                </a:solidFill>
                <a:latin typeface="华文楷体" panose="02010600040101010101" pitchFamily="2" charset="-122"/>
                <a:ea typeface="华文楷体" panose="02010600040101010101" pitchFamily="2" charset="-122"/>
              </a:rPr>
              <a:t>有关</a:t>
            </a:r>
            <a:endParaRPr lang="zh-CN" altLang="en-US" sz="3200" dirty="0">
              <a:solidFill>
                <a:srgbClr val="692AA2"/>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en-US" altLang="zh-CN" sz="3200" dirty="0" smtClean="0">
                <a:solidFill>
                  <a:srgbClr val="C00000"/>
                </a:solidFill>
                <a:latin typeface="华文隶书" panose="02010800040101010101" pitchFamily="2" charset="-122"/>
                <a:ea typeface="华文隶书" panose="02010800040101010101" pitchFamily="2" charset="-122"/>
              </a:rPr>
              <a:t>5</a:t>
            </a:r>
            <a:r>
              <a:rPr lang="en-US" altLang="zh-CN" sz="3200" dirty="0">
                <a:solidFill>
                  <a:srgbClr val="C00000"/>
                </a:solidFill>
                <a:latin typeface="华文隶书" panose="02010800040101010101" pitchFamily="2" charset="-122"/>
                <a:ea typeface="华文隶书" panose="02010800040101010101" pitchFamily="2" charset="-122"/>
              </a:rPr>
              <a:t>.</a:t>
            </a:r>
            <a:r>
              <a:rPr lang="zh-CN" altLang="en-US" sz="3200" dirty="0">
                <a:solidFill>
                  <a:srgbClr val="C00000"/>
                </a:solidFill>
                <a:latin typeface="华文隶书" panose="02010800040101010101" pitchFamily="2" charset="-122"/>
                <a:ea typeface="华文隶书" panose="02010800040101010101" pitchFamily="2" charset="-122"/>
              </a:rPr>
              <a:t>恐惧：</a:t>
            </a:r>
            <a:r>
              <a:rPr lang="zh-CN" altLang="en-US" sz="3200" dirty="0">
                <a:solidFill>
                  <a:srgbClr val="692AA2"/>
                </a:solidFill>
                <a:latin typeface="华文楷体" panose="02010600040101010101" pitchFamily="2" charset="-122"/>
                <a:ea typeface="华文楷体" panose="02010600040101010101" pitchFamily="2" charset="-122"/>
              </a:rPr>
              <a:t>与不可预知的惊厥发作</a:t>
            </a:r>
            <a:r>
              <a:rPr lang="zh-CN" altLang="en-US" sz="3200" dirty="0" smtClean="0">
                <a:solidFill>
                  <a:srgbClr val="692AA2"/>
                </a:solidFill>
                <a:latin typeface="华文楷体" panose="02010600040101010101" pitchFamily="2" charset="-122"/>
                <a:ea typeface="华文楷体" panose="02010600040101010101" pitchFamily="2" charset="-122"/>
              </a:rPr>
              <a:t>有关</a:t>
            </a:r>
            <a:endParaRPr lang="zh-CN" altLang="en-US" sz="3200" dirty="0">
              <a:latin typeface="华文楷体" panose="02010600040101010101" pitchFamily="2" charset="-122"/>
              <a:ea typeface="华文楷体" panose="0201060004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1616971348"/>
      </p:ext>
    </p:extLst>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ctrTitle"/>
          </p:nvPr>
        </p:nvSpPr>
        <p:spPr/>
        <p:txBody>
          <a:bodyPr/>
          <a:lstStyle/>
          <a:p>
            <a:pPr eaLnBrk="1" hangingPunct="1"/>
            <a:r>
              <a:rPr lang="zh-CN" altLang="en-US" sz="3600" dirty="0" smtClean="0"/>
              <a:t>第十六章  焦  虑</a:t>
            </a:r>
            <a:endParaRPr lang="en-US" altLang="zh-CN" sz="3600" dirty="0" smtClean="0"/>
          </a:p>
        </p:txBody>
      </p:sp>
      <p:sp>
        <p:nvSpPr>
          <p:cNvPr id="32771" name="Rectangle 4"/>
          <p:cNvSpPr>
            <a:spLocks noGrp="1" noChangeArrowheads="1"/>
          </p:cNvSpPr>
          <p:nvPr>
            <p:ph type="subTitle" idx="1"/>
          </p:nvPr>
        </p:nvSpPr>
        <p:spPr/>
        <p:txBody>
          <a:bodyPr/>
          <a:lstStyle/>
          <a:p>
            <a:pPr eaLnBrk="1" hangingPunct="1"/>
            <a:endParaRPr lang="zh-CN" altLang="zh-CN" smtClean="0"/>
          </a:p>
        </p:txBody>
      </p:sp>
    </p:spTree>
    <p:extLst>
      <p:ext uri="{BB962C8B-B14F-4D97-AF65-F5344CB8AC3E}">
        <p14:creationId xmlns="" xmlns:p14="http://schemas.microsoft.com/office/powerpoint/2010/main" val="2945157185"/>
      </p:ext>
    </p:extLst>
  </p:cSld>
  <p:clrMapOvr>
    <a:masterClrMapping/>
  </p:clrMapOvr>
  <p:transition/>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zh-CN" altLang="en-US" smtClean="0">
                <a:latin typeface="Times New Roman" pitchFamily="18" charset="0"/>
              </a:rPr>
              <a:t>一、概述</a:t>
            </a:r>
          </a:p>
        </p:txBody>
      </p:sp>
      <p:sp>
        <p:nvSpPr>
          <p:cNvPr id="34819" name="Rectangle 3"/>
          <p:cNvSpPr>
            <a:spLocks noGrp="1" noChangeArrowheads="1"/>
          </p:cNvSpPr>
          <p:nvPr>
            <p:ph type="body" idx="1"/>
          </p:nvPr>
        </p:nvSpPr>
        <p:spPr/>
        <p:txBody>
          <a:bodyPr/>
          <a:lstStyle/>
          <a:p>
            <a:pPr eaLnBrk="1" hangingPunct="1"/>
            <a:r>
              <a:rPr lang="zh-CN" altLang="en-US" dirty="0" smtClean="0"/>
              <a:t>焦虑</a:t>
            </a:r>
            <a:endParaRPr lang="en-US" altLang="zh-CN" dirty="0" smtClean="0"/>
          </a:p>
          <a:p>
            <a:pPr lvl="1" eaLnBrk="1" hangingPunct="1"/>
            <a:r>
              <a:rPr lang="zh-CN" altLang="en-US" dirty="0" smtClean="0"/>
              <a:t>是一种内心紧张不安，预感到似乎将要发生某种不利情况而又难于应付的不愉快情绪</a:t>
            </a:r>
            <a:endParaRPr lang="en-US" altLang="zh-CN" dirty="0" smtClean="0"/>
          </a:p>
          <a:p>
            <a:pPr lvl="1" eaLnBrk="1" hangingPunct="1"/>
            <a:r>
              <a:rPr lang="zh-CN" altLang="en-US" dirty="0" smtClean="0"/>
              <a:t>是临床最常见的心理反应和情绪表现</a:t>
            </a:r>
            <a:endParaRPr lang="en-US" altLang="zh-CN" dirty="0" smtClean="0"/>
          </a:p>
          <a:p>
            <a:pPr eaLnBrk="1" hangingPunct="1"/>
            <a:endParaRPr lang="zh-CN" altLang="en-US" dirty="0" smtClean="0"/>
          </a:p>
        </p:txBody>
      </p:sp>
    </p:spTree>
    <p:extLst>
      <p:ext uri="{BB962C8B-B14F-4D97-AF65-F5344CB8AC3E}">
        <p14:creationId xmlns="" xmlns:p14="http://schemas.microsoft.com/office/powerpoint/2010/main" val="4164490420"/>
      </p:ext>
    </p:extLst>
  </p:cSld>
  <p:clrMapOvr>
    <a:masterClrMapping/>
  </p:clrMapOvr>
  <p:transition/>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二、发生机制</a:t>
            </a:r>
            <a:endParaRPr lang="zh-CN" altLang="en-US" dirty="0"/>
          </a:p>
        </p:txBody>
      </p:sp>
      <p:sp>
        <p:nvSpPr>
          <p:cNvPr id="3" name="内容占位符 2"/>
          <p:cNvSpPr>
            <a:spLocks noGrp="1"/>
          </p:cNvSpPr>
          <p:nvPr>
            <p:ph idx="1"/>
          </p:nvPr>
        </p:nvSpPr>
        <p:spPr/>
        <p:txBody>
          <a:bodyPr/>
          <a:lstStyle/>
          <a:p>
            <a:pPr eaLnBrk="1" hangingPunct="1"/>
            <a:r>
              <a:rPr lang="zh-CN" altLang="en-US" dirty="0" smtClean="0"/>
              <a:t>焦虑</a:t>
            </a:r>
            <a:endParaRPr lang="en-US" altLang="zh-CN" dirty="0" smtClean="0"/>
          </a:p>
          <a:p>
            <a:pPr lvl="1" eaLnBrk="1" hangingPunct="1"/>
            <a:r>
              <a:rPr lang="zh-CN" altLang="en-US" dirty="0" smtClean="0"/>
              <a:t>是一种与不确定的危险因素有关的忧虑和不良预感</a:t>
            </a:r>
            <a:endParaRPr lang="en-US" altLang="zh-CN" dirty="0" smtClean="0"/>
          </a:p>
          <a:p>
            <a:pPr lvl="1" eaLnBrk="1" hangingPunct="1"/>
            <a:r>
              <a:rPr lang="zh-CN" altLang="en-US" dirty="0" smtClean="0"/>
              <a:t>是机体对危险的一种内部警告机制</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13" name="TextBox 12"/>
          <p:cNvSpPr txBox="1"/>
          <p:nvPr/>
        </p:nvSpPr>
        <p:spPr>
          <a:xfrm>
            <a:off x="1237817" y="3974246"/>
            <a:ext cx="1415772" cy="461665"/>
          </a:xfrm>
          <a:prstGeom prst="rect">
            <a:avLst/>
          </a:prstGeom>
          <a:noFill/>
          <a:ln w="19050">
            <a:solidFill>
              <a:srgbClr val="7030A0"/>
            </a:solidFill>
          </a:ln>
        </p:spPr>
        <p:txBody>
          <a:bodyPr wrap="none" rtlCol="0">
            <a:spAutoFit/>
          </a:bodyPr>
          <a:lstStyle/>
          <a:p>
            <a:r>
              <a:rPr lang="zh-CN" altLang="en-US" sz="2400" dirty="0">
                <a:solidFill>
                  <a:srgbClr val="1D1496"/>
                </a:solidFill>
              </a:rPr>
              <a:t>某种情景</a:t>
            </a:r>
          </a:p>
        </p:txBody>
      </p:sp>
      <p:sp>
        <p:nvSpPr>
          <p:cNvPr id="14" name="TextBox 13"/>
          <p:cNvSpPr txBox="1"/>
          <p:nvPr/>
        </p:nvSpPr>
        <p:spPr>
          <a:xfrm>
            <a:off x="4026727" y="3974246"/>
            <a:ext cx="1415772" cy="461665"/>
          </a:xfrm>
          <a:prstGeom prst="rect">
            <a:avLst/>
          </a:prstGeom>
          <a:noFill/>
          <a:ln w="19050">
            <a:solidFill>
              <a:srgbClr val="7030A0"/>
            </a:solidFill>
          </a:ln>
        </p:spPr>
        <p:txBody>
          <a:bodyPr wrap="none" rtlCol="0">
            <a:spAutoFit/>
          </a:bodyPr>
          <a:lstStyle/>
          <a:p>
            <a:r>
              <a:rPr lang="zh-CN" altLang="en-US" sz="2400" dirty="0">
                <a:solidFill>
                  <a:srgbClr val="1D1496"/>
                </a:solidFill>
              </a:rPr>
              <a:t>危险因素</a:t>
            </a:r>
          </a:p>
        </p:txBody>
      </p:sp>
      <p:sp>
        <p:nvSpPr>
          <p:cNvPr id="15" name="TextBox 14"/>
          <p:cNvSpPr txBox="1"/>
          <p:nvPr/>
        </p:nvSpPr>
        <p:spPr>
          <a:xfrm>
            <a:off x="6376011" y="3786191"/>
            <a:ext cx="2362796" cy="830997"/>
          </a:xfrm>
          <a:prstGeom prst="rect">
            <a:avLst/>
          </a:prstGeom>
          <a:noFill/>
          <a:ln w="19050">
            <a:solidFill>
              <a:srgbClr val="7030A0"/>
            </a:solidFill>
          </a:ln>
        </p:spPr>
        <p:txBody>
          <a:bodyPr wrap="square" rtlCol="0">
            <a:spAutoFit/>
          </a:bodyPr>
          <a:lstStyle/>
          <a:p>
            <a:pPr algn="ctr"/>
            <a:r>
              <a:rPr lang="zh-CN" altLang="en-US" sz="2400" dirty="0">
                <a:solidFill>
                  <a:srgbClr val="1D1496"/>
                </a:solidFill>
              </a:rPr>
              <a:t>警戒状态</a:t>
            </a:r>
            <a:endParaRPr lang="en-US" altLang="zh-CN" sz="2400" dirty="0">
              <a:solidFill>
                <a:srgbClr val="1D1496"/>
              </a:solidFill>
            </a:endParaRPr>
          </a:p>
          <a:p>
            <a:pPr algn="ctr"/>
            <a:r>
              <a:rPr lang="zh-CN" altLang="en-US" sz="2400" dirty="0" smtClean="0">
                <a:solidFill>
                  <a:srgbClr val="1D1496"/>
                </a:solidFill>
              </a:rPr>
              <a:t>（交</a:t>
            </a:r>
            <a:r>
              <a:rPr lang="zh-CN" altLang="en-US" sz="2400" dirty="0">
                <a:solidFill>
                  <a:srgbClr val="1D1496"/>
                </a:solidFill>
              </a:rPr>
              <a:t>感</a:t>
            </a:r>
            <a:r>
              <a:rPr lang="en-US" altLang="zh-CN" sz="2400" dirty="0">
                <a:solidFill>
                  <a:srgbClr val="1D1496"/>
                </a:solidFill>
              </a:rPr>
              <a:t>N</a:t>
            </a:r>
            <a:r>
              <a:rPr lang="zh-CN" altLang="en-US" sz="2400" dirty="0">
                <a:solidFill>
                  <a:srgbClr val="1D1496"/>
                </a:solidFill>
              </a:rPr>
              <a:t>兴奋</a:t>
            </a:r>
            <a:r>
              <a:rPr lang="zh-CN" altLang="en-US" sz="2400" dirty="0" smtClean="0">
                <a:solidFill>
                  <a:srgbClr val="1D1496"/>
                </a:solidFill>
                <a:latin typeface="楷体_GB2312"/>
                <a:ea typeface="楷体_GB2312"/>
              </a:rPr>
              <a:t>↑</a:t>
            </a:r>
            <a:r>
              <a:rPr lang="zh-CN" altLang="en-US" sz="2400" dirty="0" smtClean="0">
                <a:solidFill>
                  <a:srgbClr val="1D1496"/>
                </a:solidFill>
              </a:rPr>
              <a:t>）</a:t>
            </a:r>
            <a:endParaRPr lang="zh-CN" altLang="en-US" sz="2400" dirty="0">
              <a:solidFill>
                <a:srgbClr val="1D1496"/>
              </a:solidFill>
            </a:endParaRPr>
          </a:p>
        </p:txBody>
      </p:sp>
      <p:cxnSp>
        <p:nvCxnSpPr>
          <p:cNvPr id="18" name="直接箭头连接符 17"/>
          <p:cNvCxnSpPr>
            <a:stCxn id="13" idx="3"/>
            <a:endCxn id="14" idx="1"/>
          </p:cNvCxnSpPr>
          <p:nvPr/>
        </p:nvCxnSpPr>
        <p:spPr>
          <a:xfrm>
            <a:off x="2653589" y="4205079"/>
            <a:ext cx="1373138" cy="0"/>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a:stCxn id="14" idx="3"/>
            <a:endCxn id="15" idx="1"/>
          </p:cNvCxnSpPr>
          <p:nvPr/>
        </p:nvCxnSpPr>
        <p:spPr>
          <a:xfrm flipV="1">
            <a:off x="5442499" y="4201690"/>
            <a:ext cx="933512" cy="3389"/>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773027" y="3819227"/>
            <a:ext cx="1107996" cy="369332"/>
          </a:xfrm>
          <a:prstGeom prst="rect">
            <a:avLst/>
          </a:prstGeom>
          <a:noFill/>
          <a:ln>
            <a:noFill/>
          </a:ln>
        </p:spPr>
        <p:txBody>
          <a:bodyPr wrap="none" rtlCol="0">
            <a:spAutoFit/>
          </a:bodyPr>
          <a:lstStyle/>
          <a:p>
            <a:r>
              <a:rPr lang="zh-CN" altLang="en-US" dirty="0">
                <a:solidFill>
                  <a:srgbClr val="7030A0"/>
                </a:solidFill>
                <a:latin typeface="华文楷体" pitchFamily="2" charset="-122"/>
                <a:ea typeface="华文楷体" pitchFamily="2" charset="-122"/>
              </a:rPr>
              <a:t>认知评价</a:t>
            </a:r>
          </a:p>
        </p:txBody>
      </p:sp>
    </p:spTree>
    <p:extLst>
      <p:ext uri="{BB962C8B-B14F-4D97-AF65-F5344CB8AC3E}">
        <p14:creationId xmlns="" xmlns:p14="http://schemas.microsoft.com/office/powerpoint/2010/main" val="3129958927"/>
      </p:ext>
    </p:extLst>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zh-CN" altLang="en-US" dirty="0" smtClean="0"/>
              <a:t>三、常见原因</a:t>
            </a:r>
          </a:p>
        </p:txBody>
      </p:sp>
      <p:sp>
        <p:nvSpPr>
          <p:cNvPr id="39939" name="Rectangle 3"/>
          <p:cNvSpPr>
            <a:spLocks noGrp="1" noChangeArrowheads="1"/>
          </p:cNvSpPr>
          <p:nvPr>
            <p:ph type="body" idx="1"/>
          </p:nvPr>
        </p:nvSpPr>
        <p:spPr/>
        <p:txBody>
          <a:bodyPr/>
          <a:lstStyle/>
          <a:p>
            <a:pPr eaLnBrk="1" hangingPunct="1">
              <a:buFont typeface="Wingdings" pitchFamily="2" charset="2"/>
              <a:buNone/>
            </a:pPr>
            <a:r>
              <a:rPr lang="en-US" altLang="zh-CN" sz="2800" dirty="0">
                <a:latin typeface="宋体" pitchFamily="2" charset="-122"/>
              </a:rPr>
              <a:t>1</a:t>
            </a:r>
            <a:r>
              <a:rPr lang="zh-CN" altLang="en-US" sz="2800" dirty="0">
                <a:latin typeface="宋体" pitchFamily="2" charset="-122"/>
              </a:rPr>
              <a:t>．生活事件 </a:t>
            </a:r>
          </a:p>
          <a:p>
            <a:pPr lvl="1" eaLnBrk="1" hangingPunct="1"/>
            <a:r>
              <a:rPr altLang="en-US" sz="2600" dirty="0">
                <a:latin typeface="宋体" pitchFamily="2" charset="-122"/>
              </a:rPr>
              <a:t>是焦虑</a:t>
            </a:r>
            <a:r>
              <a:rPr lang="zh-CN" altLang="en-US" sz="2600" dirty="0">
                <a:latin typeface="宋体" pitchFamily="2" charset="-122"/>
              </a:rPr>
              <a:t>最常见的原因</a:t>
            </a:r>
            <a:endParaRPr lang="en-US" altLang="zh-CN" sz="2600" dirty="0">
              <a:latin typeface="宋体" pitchFamily="2" charset="-122"/>
            </a:endParaRPr>
          </a:p>
          <a:p>
            <a:pPr eaLnBrk="1" hangingPunct="1">
              <a:buFont typeface="Wingdings" pitchFamily="2" charset="2"/>
              <a:buNone/>
            </a:pPr>
            <a:r>
              <a:rPr lang="en-US" altLang="zh-CN" sz="2800" dirty="0">
                <a:latin typeface="宋体" pitchFamily="2" charset="-122"/>
              </a:rPr>
              <a:t>2</a:t>
            </a:r>
            <a:r>
              <a:rPr lang="zh-CN" altLang="en-US" sz="2800" dirty="0">
                <a:latin typeface="宋体" pitchFamily="2" charset="-122"/>
              </a:rPr>
              <a:t>．某些</a:t>
            </a:r>
            <a:r>
              <a:rPr lang="zh-CN" altLang="en-US" sz="2800" dirty="0" smtClean="0">
                <a:latin typeface="宋体" pitchFamily="2" charset="-122"/>
              </a:rPr>
              <a:t>躯体疾病</a:t>
            </a:r>
            <a:endParaRPr lang="en-US" altLang="zh-CN" sz="2800" dirty="0">
              <a:latin typeface="宋体" pitchFamily="2" charset="-122"/>
            </a:endParaRPr>
          </a:p>
          <a:p>
            <a:pPr lvl="1" eaLnBrk="1" hangingPunct="1"/>
            <a:r>
              <a:rPr lang="zh-CN" altLang="en-US" sz="2600" dirty="0"/>
              <a:t>如甲亢、脑血管病</a:t>
            </a:r>
            <a:r>
              <a:rPr altLang="en-US" sz="2600" dirty="0"/>
              <a:t>、</a:t>
            </a:r>
            <a:r>
              <a:rPr lang="zh-CN" altLang="en-US" sz="2600" dirty="0"/>
              <a:t>低血糖等</a:t>
            </a:r>
            <a:endParaRPr lang="zh-CN" altLang="en-US" sz="2600" dirty="0">
              <a:latin typeface="宋体" pitchFamily="2" charset="-122"/>
            </a:endParaRPr>
          </a:p>
          <a:p>
            <a:pPr eaLnBrk="1" hangingPunct="1">
              <a:buNone/>
            </a:pPr>
            <a:r>
              <a:rPr lang="en-US" altLang="zh-CN" sz="2800" dirty="0">
                <a:latin typeface="宋体" pitchFamily="2" charset="-122"/>
              </a:rPr>
              <a:t>3</a:t>
            </a:r>
            <a:r>
              <a:rPr lang="zh-CN" altLang="en-US" sz="2800" dirty="0">
                <a:latin typeface="宋体" pitchFamily="2" charset="-122"/>
              </a:rPr>
              <a:t>．某些药物的长期应用、中毒或戒断后</a:t>
            </a:r>
            <a:endParaRPr lang="en-US" altLang="zh-CN" sz="2800" dirty="0">
              <a:latin typeface="宋体" pitchFamily="2" charset="-122"/>
            </a:endParaRPr>
          </a:p>
          <a:p>
            <a:pPr lvl="1" eaLnBrk="1" hangingPunct="1"/>
            <a:r>
              <a:rPr sz="2400" dirty="0"/>
              <a:t>如苯丙胺、阿片类、育亨宾及某些抗精神病药物等</a:t>
            </a:r>
            <a:endParaRPr lang="en-US" altLang="zh-CN" sz="2600" dirty="0"/>
          </a:p>
          <a:p>
            <a:pPr eaLnBrk="1" hangingPunct="1">
              <a:buNone/>
            </a:pPr>
            <a:r>
              <a:rPr lang="en-US" altLang="zh-CN" sz="2800" dirty="0">
                <a:latin typeface="宋体" pitchFamily="2" charset="-122"/>
              </a:rPr>
              <a:t>4. </a:t>
            </a:r>
            <a:r>
              <a:rPr lang="zh-CN" altLang="en-US" sz="2800" dirty="0">
                <a:latin typeface="宋体" pitchFamily="2" charset="-122"/>
              </a:rPr>
              <a:t>精神疾病 </a:t>
            </a:r>
            <a:r>
              <a:rPr lang="zh-CN" altLang="en-US" sz="2800" dirty="0" smtClean="0">
                <a:latin typeface="宋体" pitchFamily="2" charset="-122"/>
              </a:rPr>
              <a:t>伴发焦虑   </a:t>
            </a:r>
            <a:endParaRPr lang="zh-CN" altLang="en-US" sz="2800" dirty="0">
              <a:latin typeface="宋体" pitchFamily="2" charset="-122"/>
            </a:endParaRPr>
          </a:p>
          <a:p>
            <a:pPr lvl="1" eaLnBrk="1" hangingPunct="1"/>
            <a:r>
              <a:rPr lang="zh-CN" altLang="en-US" dirty="0" smtClean="0"/>
              <a:t>如</a:t>
            </a:r>
            <a:r>
              <a:rPr dirty="0"/>
              <a:t>疑病症、恐怖症、精神分裂症</a:t>
            </a:r>
            <a:r>
              <a:rPr lang="zh-CN" altLang="en-US" dirty="0" smtClean="0"/>
              <a:t>等。</a:t>
            </a:r>
          </a:p>
        </p:txBody>
      </p:sp>
    </p:spTree>
    <p:extLst>
      <p:ext uri="{BB962C8B-B14F-4D97-AF65-F5344CB8AC3E}">
        <p14:creationId xmlns="" xmlns:p14="http://schemas.microsoft.com/office/powerpoint/2010/main" val="1291352191"/>
      </p:ext>
    </p:extLst>
  </p:cSld>
  <p:clrMapOvr>
    <a:masterClrMapping/>
  </p:clrMapOvr>
  <p:transition/>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zh-CN" altLang="en-US" dirty="0" smtClean="0">
                <a:latin typeface="Times New Roman" pitchFamily="18" charset="0"/>
              </a:rPr>
              <a:t>四、临床表现</a:t>
            </a:r>
          </a:p>
        </p:txBody>
      </p:sp>
      <p:sp>
        <p:nvSpPr>
          <p:cNvPr id="36867" name="Rectangle 3"/>
          <p:cNvSpPr>
            <a:spLocks noGrp="1" noChangeArrowheads="1"/>
          </p:cNvSpPr>
          <p:nvPr>
            <p:ph type="body" idx="1"/>
          </p:nvPr>
        </p:nvSpPr>
        <p:spPr/>
        <p:txBody>
          <a:bodyPr/>
          <a:lstStyle/>
          <a:p>
            <a:pPr eaLnBrk="1" hangingPunct="1">
              <a:buNone/>
            </a:pPr>
            <a:r>
              <a:rPr lang="en-US" altLang="zh-CN" dirty="0" smtClean="0">
                <a:latin typeface="宋体-18030" pitchFamily="49" charset="-122"/>
                <a:ea typeface="宋体-18030" pitchFamily="49" charset="-122"/>
                <a:cs typeface="宋体-18030" pitchFamily="49" charset="-122"/>
              </a:rPr>
              <a:t>1</a:t>
            </a:r>
            <a:r>
              <a:rPr lang="zh-CN" altLang="en-US" dirty="0" smtClean="0">
                <a:latin typeface="宋体-18030" pitchFamily="49" charset="-122"/>
                <a:ea typeface="宋体-18030" pitchFamily="49" charset="-122"/>
                <a:cs typeface="宋体-18030" pitchFamily="49" charset="-122"/>
              </a:rPr>
              <a:t>．紧张、不安</a:t>
            </a:r>
            <a:r>
              <a:rPr lang="en-US" altLang="zh-CN" dirty="0" smtClean="0"/>
              <a:t>——</a:t>
            </a:r>
            <a:r>
              <a:rPr lang="zh-CN" altLang="en-US" dirty="0" smtClean="0">
                <a:solidFill>
                  <a:srgbClr val="692AA2"/>
                </a:solidFill>
                <a:latin typeface="华文楷体" pitchFamily="2" charset="-122"/>
                <a:ea typeface="华文楷体" pitchFamily="2" charset="-122"/>
              </a:rPr>
              <a:t>焦虑的典型特点</a:t>
            </a:r>
            <a:endParaRPr lang="en-US" altLang="zh-CN" dirty="0" smtClean="0">
              <a:solidFill>
                <a:srgbClr val="692AA2"/>
              </a:solidFill>
              <a:latin typeface="华文楷体" pitchFamily="2" charset="-122"/>
              <a:ea typeface="华文楷体" pitchFamily="2" charset="-122"/>
            </a:endParaRPr>
          </a:p>
          <a:p>
            <a:pPr lvl="1" eaLnBrk="1" hangingPunct="1"/>
            <a:r>
              <a:rPr dirty="0" smtClean="0"/>
              <a:t>外部表情</a:t>
            </a:r>
            <a:endParaRPr lang="en-US" dirty="0" smtClean="0"/>
          </a:p>
          <a:p>
            <a:pPr lvl="1" eaLnBrk="1" hangingPunct="1"/>
            <a:r>
              <a:rPr dirty="0" smtClean="0"/>
              <a:t>行为表现</a:t>
            </a:r>
            <a:endParaRPr lang="en-US" altLang="zh-CN" dirty="0"/>
          </a:p>
          <a:p>
            <a:pPr eaLnBrk="1" hangingPunct="1">
              <a:buNone/>
            </a:pPr>
            <a:r>
              <a:rPr lang="en-US" altLang="zh-CN" dirty="0" smtClean="0">
                <a:latin typeface="宋体-18030" pitchFamily="49" charset="-122"/>
                <a:ea typeface="宋体-18030" pitchFamily="49" charset="-122"/>
                <a:cs typeface="宋体-18030" pitchFamily="49" charset="-122"/>
              </a:rPr>
              <a:t>2</a:t>
            </a:r>
            <a:r>
              <a:rPr lang="zh-CN" altLang="en-US" dirty="0" smtClean="0">
                <a:latin typeface="宋体-18030" pitchFamily="49" charset="-122"/>
                <a:ea typeface="宋体-18030" pitchFamily="49" charset="-122"/>
                <a:cs typeface="宋体-18030" pitchFamily="49" charset="-122"/>
              </a:rPr>
              <a:t>．</a:t>
            </a:r>
            <a:r>
              <a:rPr lang="zh-CN" altLang="en-US" dirty="0">
                <a:latin typeface="宋体-18030" pitchFamily="49" charset="-122"/>
                <a:ea typeface="宋体-18030" pitchFamily="49" charset="-122"/>
                <a:cs typeface="宋体-18030" pitchFamily="49" charset="-122"/>
              </a:rPr>
              <a:t>自主神经功能失调</a:t>
            </a:r>
            <a:endParaRPr lang="en-US" altLang="zh-CN" dirty="0">
              <a:latin typeface="宋体-18030" pitchFamily="49" charset="-122"/>
              <a:ea typeface="宋体-18030" pitchFamily="49" charset="-122"/>
              <a:cs typeface="宋体-18030" pitchFamily="49" charset="-122"/>
            </a:endParaRPr>
          </a:p>
          <a:p>
            <a:pPr lvl="1" eaLnBrk="1" hangingPunct="1"/>
            <a:r>
              <a:rPr lang="zh-CN" altLang="en-US" dirty="0" smtClean="0"/>
              <a:t>以交感神经功能亢进为主</a:t>
            </a:r>
            <a:endParaRPr lang="en-US" altLang="zh-CN" dirty="0" smtClean="0"/>
          </a:p>
          <a:p>
            <a:pPr lvl="2" eaLnBrk="1" hangingPunct="1"/>
            <a:r>
              <a:rPr dirty="0"/>
              <a:t>心悸、血压升高、</a:t>
            </a:r>
            <a:r>
              <a:rPr dirty="0" smtClean="0"/>
              <a:t>面色潮红或苍白等</a:t>
            </a:r>
            <a:endParaRPr lang="en-US" altLang="zh-CN" dirty="0" smtClean="0"/>
          </a:p>
          <a:p>
            <a:pPr eaLnBrk="1" hangingPunct="1">
              <a:buNone/>
            </a:pPr>
            <a:r>
              <a:rPr lang="en-US" altLang="zh-CN" dirty="0" smtClean="0">
                <a:latin typeface="宋体-18030" pitchFamily="49" charset="-122"/>
                <a:ea typeface="宋体-18030" pitchFamily="49" charset="-122"/>
                <a:cs typeface="宋体-18030" pitchFamily="49" charset="-122"/>
              </a:rPr>
              <a:t>3</a:t>
            </a:r>
            <a:r>
              <a:rPr lang="zh-CN" altLang="en-US" dirty="0" smtClean="0">
                <a:latin typeface="宋体-18030" pitchFamily="49" charset="-122"/>
                <a:ea typeface="宋体-18030" pitchFamily="49" charset="-122"/>
                <a:cs typeface="宋体-18030" pitchFamily="49" charset="-122"/>
              </a:rPr>
              <a:t>．睡眠障碍</a:t>
            </a:r>
            <a:endParaRPr lang="en-US" altLang="zh-CN" dirty="0" smtClean="0">
              <a:latin typeface="宋体-18030" pitchFamily="49" charset="-122"/>
              <a:ea typeface="宋体-18030" pitchFamily="49" charset="-122"/>
              <a:cs typeface="宋体-18030" pitchFamily="49" charset="-122"/>
            </a:endParaRPr>
          </a:p>
        </p:txBody>
      </p:sp>
    </p:spTree>
    <p:extLst>
      <p:ext uri="{BB962C8B-B14F-4D97-AF65-F5344CB8AC3E}">
        <p14:creationId xmlns="" xmlns:p14="http://schemas.microsoft.com/office/powerpoint/2010/main" val="4175794653"/>
      </p:ext>
    </p:extLst>
  </p:cSld>
  <p:clrMapOvr>
    <a:masterClrMapping/>
  </p:clrMapOvr>
  <p:transition/>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Times New Roman" pitchFamily="18" charset="0"/>
              </a:rPr>
              <a:t>四、临床表现</a:t>
            </a:r>
            <a:endParaRPr lang="zh-CN" altLang="en-US" dirty="0"/>
          </a:p>
        </p:txBody>
      </p:sp>
      <p:sp>
        <p:nvSpPr>
          <p:cNvPr id="3" name="内容占位符 2"/>
          <p:cNvSpPr>
            <a:spLocks noGrp="1"/>
          </p:cNvSpPr>
          <p:nvPr>
            <p:ph idx="1"/>
          </p:nvPr>
        </p:nvSpPr>
        <p:spPr/>
        <p:txBody>
          <a:bodyPr/>
          <a:lstStyle/>
          <a:p>
            <a:pPr eaLnBrk="1" hangingPunct="1">
              <a:buNone/>
            </a:pPr>
            <a:r>
              <a:rPr lang="en-US" altLang="zh-CN" dirty="0" smtClean="0">
                <a:latin typeface="宋体-18030" pitchFamily="49" charset="-122"/>
                <a:ea typeface="宋体-18030" pitchFamily="49" charset="-122"/>
                <a:cs typeface="宋体-18030" pitchFamily="49" charset="-122"/>
              </a:rPr>
              <a:t>4</a:t>
            </a:r>
            <a:r>
              <a:rPr lang="zh-CN" altLang="en-US" dirty="0" smtClean="0">
                <a:latin typeface="宋体-18030" pitchFamily="49" charset="-122"/>
                <a:ea typeface="宋体-18030" pitchFamily="49" charset="-122"/>
                <a:cs typeface="宋体-18030" pitchFamily="49" charset="-122"/>
              </a:rPr>
              <a:t>．认知能力改变</a:t>
            </a:r>
            <a:endParaRPr lang="en-US" altLang="zh-CN" dirty="0" smtClean="0">
              <a:latin typeface="宋体-18030" pitchFamily="49" charset="-122"/>
              <a:ea typeface="宋体-18030" pitchFamily="49" charset="-122"/>
              <a:cs typeface="宋体-18030" pitchFamily="49" charset="-122"/>
            </a:endParaRPr>
          </a:p>
          <a:p>
            <a:pPr lvl="1" eaLnBrk="1" hangingPunct="1"/>
            <a:r>
              <a:rPr lang="zh-CN" altLang="en-US" dirty="0" smtClean="0"/>
              <a:t>轻度焦虑</a:t>
            </a:r>
            <a:r>
              <a:rPr altLang="en-US" dirty="0" smtClean="0"/>
              <a:t>：</a:t>
            </a:r>
            <a:r>
              <a:rPr altLang="en-US" dirty="0" smtClean="0">
                <a:solidFill>
                  <a:srgbClr val="7030A0"/>
                </a:solidFill>
              </a:rPr>
              <a:t>注意力集中等，有助于问题的解决</a:t>
            </a:r>
            <a:endParaRPr lang="en-US" altLang="en-US" dirty="0" smtClean="0">
              <a:solidFill>
                <a:srgbClr val="7030A0"/>
              </a:solidFill>
            </a:endParaRPr>
          </a:p>
          <a:p>
            <a:pPr lvl="1" eaLnBrk="1" hangingPunct="1"/>
            <a:r>
              <a:rPr dirty="0"/>
              <a:t>中、重度焦虑</a:t>
            </a:r>
            <a:r>
              <a:rPr dirty="0" smtClean="0"/>
              <a:t>：</a:t>
            </a:r>
            <a:r>
              <a:rPr dirty="0">
                <a:solidFill>
                  <a:srgbClr val="7030A0"/>
                </a:solidFill>
              </a:rPr>
              <a:t>认知功能↓</a:t>
            </a:r>
            <a:endParaRPr lang="en-US" altLang="zh-CN" dirty="0">
              <a:solidFill>
                <a:srgbClr val="7030A0"/>
              </a:solidFill>
            </a:endParaRPr>
          </a:p>
          <a:p>
            <a:pPr eaLnBrk="1" hangingPunct="1">
              <a:buNone/>
            </a:pPr>
            <a:r>
              <a:rPr lang="en-US" altLang="zh-CN" dirty="0" smtClean="0">
                <a:latin typeface="宋体-18030" pitchFamily="49" charset="-122"/>
                <a:ea typeface="宋体-18030" pitchFamily="49" charset="-122"/>
                <a:cs typeface="宋体-18030" pitchFamily="49" charset="-122"/>
              </a:rPr>
              <a:t>5</a:t>
            </a:r>
            <a:r>
              <a:rPr lang="zh-CN" altLang="en-US" dirty="0" smtClean="0">
                <a:latin typeface="宋体-18030" pitchFamily="49" charset="-122"/>
                <a:ea typeface="宋体-18030" pitchFamily="49" charset="-122"/>
                <a:cs typeface="宋体-18030" pitchFamily="49" charset="-122"/>
              </a:rPr>
              <a:t>．其他</a:t>
            </a:r>
            <a:endParaRPr lang="en-US" altLang="zh-CN" dirty="0" smtClean="0">
              <a:latin typeface="宋体-18030" pitchFamily="49" charset="-122"/>
              <a:ea typeface="宋体-18030" pitchFamily="49" charset="-122"/>
              <a:cs typeface="宋体-18030" pitchFamily="49" charset="-122"/>
            </a:endParaRPr>
          </a:p>
          <a:p>
            <a:pPr lvl="1" eaLnBrk="1" hangingPunct="1"/>
            <a:r>
              <a:rPr altLang="en-US" dirty="0" smtClean="0">
                <a:latin typeface="宋体-18030" pitchFamily="49" charset="-122"/>
                <a:ea typeface="宋体-18030" pitchFamily="49" charset="-122"/>
                <a:cs typeface="宋体-18030" pitchFamily="49" charset="-122"/>
              </a:rPr>
              <a:t>血糖</a:t>
            </a:r>
            <a:r>
              <a:rPr lang="zh-CN" altLang="en-US" dirty="0" smtClean="0">
                <a:latin typeface="楷体_GB2312"/>
                <a:ea typeface="楷体_GB2312"/>
                <a:cs typeface="宋体-18030" pitchFamily="49" charset="-122"/>
              </a:rPr>
              <a:t>↑</a:t>
            </a:r>
            <a:r>
              <a:rPr altLang="en-US" dirty="0" smtClean="0">
                <a:latin typeface="楷体_GB2312"/>
                <a:ea typeface="楷体_GB2312"/>
                <a:cs typeface="宋体-18030" pitchFamily="49" charset="-122"/>
              </a:rPr>
              <a:t>、体重</a:t>
            </a:r>
            <a:r>
              <a:rPr lang="zh-CN" altLang="en-US" dirty="0" smtClean="0">
                <a:latin typeface="宋体"/>
                <a:ea typeface="宋体"/>
                <a:cs typeface="宋体-18030" pitchFamily="49" charset="-122"/>
              </a:rPr>
              <a:t>↓</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11536908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sz="3600" dirty="0"/>
              <a:t>第一</a:t>
            </a:r>
            <a:r>
              <a:rPr lang="zh-CN" altLang="en-US" sz="3600" dirty="0" smtClean="0"/>
              <a:t>章  发  热</a:t>
            </a:r>
            <a:endParaRPr lang="zh-CN" altLang="en-US" sz="3600" dirty="0"/>
          </a:p>
        </p:txBody>
      </p:sp>
      <p:sp>
        <p:nvSpPr>
          <p:cNvPr id="3" name="副标题 2"/>
          <p:cNvSpPr>
            <a:spLocks noGrp="1"/>
          </p:cNvSpPr>
          <p:nvPr>
            <p:ph type="subTitle" idx="1"/>
          </p:nvPr>
        </p:nvSpPr>
        <p:spPr/>
        <p:txBody>
          <a:bodyPr/>
          <a:lstStyle/>
          <a:p>
            <a:endParaRPr lang="zh-CN" altLang="en-US"/>
          </a:p>
        </p:txBody>
      </p:sp>
    </p:spTree>
    <p:extLst>
      <p:ext uri="{BB962C8B-B14F-4D97-AF65-F5344CB8AC3E}">
        <p14:creationId xmlns="" xmlns:p14="http://schemas.microsoft.com/office/powerpoint/2010/main" val="38130167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rtl="0" eaLnBrk="0" fontAlgn="base" hangingPunct="0">
              <a:spcBef>
                <a:spcPct val="0"/>
              </a:spcBef>
              <a:spcAft>
                <a:spcPct val="0"/>
              </a:spcAft>
            </a:pPr>
            <a:r>
              <a:rPr lang="zh-CN" altLang="en-US" dirty="0"/>
              <a:t>二、</a:t>
            </a:r>
            <a:r>
              <a:rPr lang="zh-CN" altLang="en-US" dirty="0" smtClean="0"/>
              <a:t>发生机制</a:t>
            </a:r>
            <a:endParaRPr lang="zh-CN" altLang="en-US" dirty="0"/>
          </a:p>
        </p:txBody>
      </p:sp>
      <p:sp>
        <p:nvSpPr>
          <p:cNvPr id="3" name="内容占位符 2"/>
          <p:cNvSpPr>
            <a:spLocks noGrp="1"/>
          </p:cNvSpPr>
          <p:nvPr>
            <p:ph idx="1"/>
          </p:nvPr>
        </p:nvSpPr>
        <p:spPr/>
        <p:txBody>
          <a:bodyPr/>
          <a:lstStyle/>
          <a:p>
            <a:pPr marL="3175" indent="11113"/>
            <a:r>
              <a:rPr lang="zh-CN" altLang="en-US" sz="3200" b="1" dirty="0">
                <a:solidFill>
                  <a:srgbClr val="C00000"/>
                </a:solidFill>
                <a:latin typeface="华文楷体" pitchFamily="2" charset="-122"/>
                <a:ea typeface="华文楷体" pitchFamily="2" charset="-122"/>
                <a:cs typeface="宋体" pitchFamily="2" charset="-122"/>
              </a:rPr>
              <a:t>胸部的感觉神经纤维有：</a:t>
            </a:r>
            <a:endParaRPr lang="en-US" altLang="zh-CN" sz="3200" b="1" dirty="0">
              <a:solidFill>
                <a:srgbClr val="C00000"/>
              </a:solidFill>
              <a:latin typeface="华文楷体" pitchFamily="2" charset="-122"/>
              <a:ea typeface="华文楷体" pitchFamily="2" charset="-122"/>
              <a:cs typeface="宋体" pitchFamily="2" charset="-122"/>
            </a:endParaRPr>
          </a:p>
          <a:p>
            <a:pPr indent="304800">
              <a:buNone/>
            </a:pPr>
            <a:r>
              <a:rPr lang="zh-CN" altLang="en-US" dirty="0" smtClean="0">
                <a:solidFill>
                  <a:srgbClr val="1D1496"/>
                </a:solidFill>
                <a:latin typeface="华文楷体" pitchFamily="2" charset="-122"/>
                <a:ea typeface="华文楷体" pitchFamily="2" charset="-122"/>
                <a:cs typeface="宋体" pitchFamily="2" charset="-122"/>
              </a:rPr>
              <a:t>①肋间神经感觉纤维</a:t>
            </a:r>
            <a:endParaRPr lang="en-US" altLang="zh-CN" dirty="0" smtClean="0">
              <a:solidFill>
                <a:srgbClr val="1D1496"/>
              </a:solidFill>
              <a:latin typeface="华文楷体" pitchFamily="2" charset="-122"/>
              <a:ea typeface="华文楷体" pitchFamily="2" charset="-122"/>
              <a:cs typeface="宋体" pitchFamily="2" charset="-122"/>
            </a:endParaRPr>
          </a:p>
          <a:p>
            <a:pPr indent="304800">
              <a:buNone/>
            </a:pPr>
            <a:r>
              <a:rPr lang="zh-CN" altLang="en-US" dirty="0" smtClean="0">
                <a:solidFill>
                  <a:srgbClr val="1D1496"/>
                </a:solidFill>
                <a:latin typeface="华文楷体" pitchFamily="2" charset="-122"/>
                <a:ea typeface="华文楷体" pitchFamily="2" charset="-122"/>
                <a:cs typeface="宋体" pitchFamily="2" charset="-122"/>
              </a:rPr>
              <a:t>②支配心脏和主动脉的交感神经纤维</a:t>
            </a:r>
            <a:endParaRPr lang="en-US" altLang="zh-CN" dirty="0" smtClean="0">
              <a:solidFill>
                <a:srgbClr val="1D1496"/>
              </a:solidFill>
              <a:latin typeface="华文楷体" pitchFamily="2" charset="-122"/>
              <a:ea typeface="华文楷体" pitchFamily="2" charset="-122"/>
              <a:cs typeface="宋体" pitchFamily="2" charset="-122"/>
            </a:endParaRPr>
          </a:p>
          <a:p>
            <a:pPr indent="304800">
              <a:buNone/>
            </a:pPr>
            <a:r>
              <a:rPr lang="zh-CN" altLang="en-US" dirty="0" smtClean="0">
                <a:solidFill>
                  <a:srgbClr val="1D1496"/>
                </a:solidFill>
                <a:latin typeface="华文楷体" pitchFamily="2" charset="-122"/>
                <a:ea typeface="华文楷体" pitchFamily="2" charset="-122"/>
                <a:cs typeface="宋体" pitchFamily="2" charset="-122"/>
              </a:rPr>
              <a:t>③支配气管和支气管的迷走神经纤维</a:t>
            </a:r>
            <a:endParaRPr lang="en-US" altLang="zh-CN" dirty="0" smtClean="0">
              <a:solidFill>
                <a:srgbClr val="1D1496"/>
              </a:solidFill>
              <a:latin typeface="华文楷体" pitchFamily="2" charset="-122"/>
              <a:ea typeface="华文楷体" pitchFamily="2" charset="-122"/>
              <a:cs typeface="宋体" pitchFamily="2" charset="-122"/>
            </a:endParaRPr>
          </a:p>
          <a:p>
            <a:pPr indent="304800">
              <a:buNone/>
            </a:pPr>
            <a:r>
              <a:rPr lang="zh-CN" altLang="en-US" dirty="0" smtClean="0">
                <a:solidFill>
                  <a:srgbClr val="1D1496"/>
                </a:solidFill>
                <a:latin typeface="华文楷体" pitchFamily="2" charset="-122"/>
                <a:ea typeface="华文楷体" pitchFamily="2" charset="-122"/>
                <a:cs typeface="宋体" pitchFamily="2" charset="-122"/>
              </a:rPr>
              <a:t>④膈神经的感觉纤维</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TextBox 4"/>
          <p:cNvSpPr txBox="1"/>
          <p:nvPr/>
        </p:nvSpPr>
        <p:spPr>
          <a:xfrm>
            <a:off x="2809852" y="4643446"/>
            <a:ext cx="5500726" cy="107721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r="100000" b="100000"/>
            </a:path>
            <a:tileRect l="-100000" t="-100000"/>
          </a:gradFill>
          <a:ln w="28575">
            <a:solidFill>
              <a:schemeClr val="tx1"/>
            </a:solidFill>
            <a:prstDash val="sysDot"/>
          </a:ln>
        </p:spPr>
        <p:txBody>
          <a:bodyPr wrap="square" rtlCol="0">
            <a:spAutoFit/>
          </a:bodyPr>
          <a:lstStyle/>
          <a:p>
            <a:pPr algn="ctr"/>
            <a:r>
              <a:rPr lang="zh-CN" altLang="en-US" sz="3200" dirty="0">
                <a:latin typeface="华文楷体" pitchFamily="2" charset="-122"/>
                <a:ea typeface="华文楷体" pitchFamily="2" charset="-122"/>
                <a:cs typeface="宋体" pitchFamily="2" charset="-122"/>
              </a:rPr>
              <a:t>      除患病器官的局部疼痛外，还可见放射痛，</a:t>
            </a:r>
            <a:r>
              <a:rPr lang="zh-CN" altLang="en-US" sz="3200" dirty="0">
                <a:latin typeface="华文楷体" pitchFamily="2" charset="-122"/>
                <a:ea typeface="华文楷体" pitchFamily="2" charset="-122"/>
                <a:cs typeface="Times New Roman" pitchFamily="18" charset="0"/>
              </a:rPr>
              <a:t>也称</a:t>
            </a:r>
            <a:r>
              <a:rPr lang="zh-CN" altLang="en-US" sz="3200" dirty="0">
                <a:solidFill>
                  <a:srgbClr val="FE230C"/>
                </a:solidFill>
                <a:latin typeface="华文楷体" pitchFamily="2" charset="-122"/>
                <a:ea typeface="华文楷体" pitchFamily="2" charset="-122"/>
                <a:cs typeface="Times New Roman" pitchFamily="18" charset="0"/>
              </a:rPr>
              <a:t>牵涉痛</a:t>
            </a:r>
            <a:r>
              <a:rPr lang="zh-CN" altLang="en-US" sz="3200" dirty="0">
                <a:latin typeface="华文楷体" pitchFamily="2" charset="-122"/>
                <a:ea typeface="华文楷体" pitchFamily="2" charset="-122"/>
                <a:cs typeface="Times New Roman" pitchFamily="18" charset="0"/>
              </a:rPr>
              <a:t>。</a:t>
            </a:r>
            <a:endParaRPr lang="zh-CN" altLang="en-US" sz="3200" dirty="0"/>
          </a:p>
        </p:txBody>
      </p:sp>
    </p:spTree>
    <p:extLst>
      <p:ext uri="{BB962C8B-B14F-4D97-AF65-F5344CB8AC3E}">
        <p14:creationId xmlns="" xmlns:p14="http://schemas.microsoft.com/office/powerpoint/2010/main" val="527057569"/>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标题 1"/>
          <p:cNvSpPr>
            <a:spLocks noGrp="1"/>
          </p:cNvSpPr>
          <p:nvPr>
            <p:ph type="title"/>
          </p:nvPr>
        </p:nvSpPr>
        <p:spPr/>
        <p:txBody>
          <a:bodyPr/>
          <a:lstStyle/>
          <a:p>
            <a:r>
              <a:rPr lang="zh-CN" altLang="en-US" dirty="0" smtClean="0">
                <a:latin typeface="宋体" pitchFamily="2" charset="-122"/>
              </a:rPr>
              <a:t>五、</a:t>
            </a:r>
            <a:r>
              <a:rPr lang="zh-CN" altLang="en-US" dirty="0" smtClean="0">
                <a:latin typeface="Times New Roman" pitchFamily="18" charset="0"/>
              </a:rPr>
              <a:t>对个体的影响</a:t>
            </a:r>
            <a:endParaRPr lang="zh-CN" altLang="en-US" dirty="0" smtClean="0"/>
          </a:p>
        </p:txBody>
      </p:sp>
      <p:sp>
        <p:nvSpPr>
          <p:cNvPr id="3" name="内容占位符 2"/>
          <p:cNvSpPr>
            <a:spLocks noGrp="1"/>
          </p:cNvSpPr>
          <p:nvPr>
            <p:ph idx="1"/>
          </p:nvPr>
        </p:nvSpPr>
        <p:spPr/>
        <p:txBody>
          <a:bodyPr/>
          <a:lstStyle/>
          <a:p>
            <a:pPr>
              <a:spcBef>
                <a:spcPts val="0"/>
              </a:spcBef>
              <a:defRPr/>
            </a:pPr>
            <a:r>
              <a:rPr lang="zh-CN" altLang="en-US" sz="2800" dirty="0"/>
              <a:t>与焦虑的程度、持续时间以及应对焦虑的能力等有关</a:t>
            </a:r>
            <a:r>
              <a:rPr lang="zh-CN" altLang="en-US" sz="2800" dirty="0">
                <a:solidFill>
                  <a:srgbClr val="660066"/>
                </a:solidFill>
                <a:latin typeface="+mj-ea"/>
                <a:ea typeface="+mj-ea"/>
              </a:rPr>
              <a:t>。</a:t>
            </a:r>
            <a:endParaRPr lang="en-US" altLang="zh-CN" sz="2800" dirty="0">
              <a:solidFill>
                <a:srgbClr val="660066"/>
              </a:solidFill>
              <a:latin typeface="+mj-ea"/>
              <a:ea typeface="+mj-ea"/>
            </a:endParaRPr>
          </a:p>
          <a:p>
            <a:pPr marL="457200" lvl="1" indent="0">
              <a:spcBef>
                <a:spcPts val="0"/>
              </a:spcBef>
              <a:buNone/>
            </a:pPr>
            <a:r>
              <a:rPr lang="en-US" altLang="zh-CN" sz="2400" dirty="0" smtClean="0"/>
              <a:t>1.</a:t>
            </a:r>
            <a:r>
              <a:rPr lang="zh-CN" altLang="en-US" sz="2400" dirty="0" smtClean="0"/>
              <a:t>轻度</a:t>
            </a:r>
            <a:endParaRPr lang="en-US" altLang="en-US" sz="2400" dirty="0"/>
          </a:p>
          <a:p>
            <a:pPr lvl="2">
              <a:spcBef>
                <a:spcPts val="0"/>
              </a:spcBef>
            </a:pPr>
            <a:r>
              <a:rPr lang="zh-CN" altLang="en-US" sz="2400" dirty="0"/>
              <a:t>认知能力</a:t>
            </a:r>
            <a:r>
              <a:rPr lang="zh-CN" altLang="en-US" sz="2400" dirty="0">
                <a:latin typeface="楷体_GB2312"/>
                <a:ea typeface="楷体_GB2312"/>
              </a:rPr>
              <a:t>↑</a:t>
            </a:r>
            <a:r>
              <a:rPr sz="2400" dirty="0">
                <a:latin typeface="楷体_GB2312"/>
                <a:ea typeface="楷体_GB2312"/>
              </a:rPr>
              <a:t>、</a:t>
            </a:r>
            <a:r>
              <a:rPr lang="zh-CN" altLang="en-US" sz="2400" dirty="0"/>
              <a:t>考虑问题全面</a:t>
            </a:r>
            <a:r>
              <a:rPr altLang="en-US" sz="2400" dirty="0"/>
              <a:t>、</a:t>
            </a:r>
            <a:r>
              <a:rPr lang="zh-CN" altLang="en-US" sz="2400" dirty="0"/>
              <a:t>工作效率</a:t>
            </a:r>
            <a:r>
              <a:rPr sz="2400" dirty="0">
                <a:latin typeface="楷体_GB2312"/>
                <a:ea typeface="楷体_GB2312"/>
              </a:rPr>
              <a:t>↑ </a:t>
            </a:r>
            <a:endParaRPr lang="zh-CN" altLang="en-US" sz="2400" dirty="0"/>
          </a:p>
          <a:p>
            <a:pPr marL="457200" lvl="1" indent="0">
              <a:spcBef>
                <a:spcPts val="0"/>
              </a:spcBef>
              <a:buNone/>
            </a:pPr>
            <a:r>
              <a:rPr lang="en-US" altLang="zh-CN" sz="2400" dirty="0" smtClean="0"/>
              <a:t>2.</a:t>
            </a:r>
            <a:r>
              <a:rPr lang="zh-CN" altLang="en-US" sz="2400" dirty="0" smtClean="0"/>
              <a:t>中</a:t>
            </a:r>
            <a:r>
              <a:rPr lang="zh-CN" altLang="en-US" sz="2400" dirty="0"/>
              <a:t>度</a:t>
            </a:r>
            <a:endParaRPr lang="en-US" sz="2400" dirty="0"/>
          </a:p>
          <a:p>
            <a:pPr lvl="2">
              <a:spcBef>
                <a:spcPts val="0"/>
              </a:spcBef>
            </a:pPr>
            <a:r>
              <a:rPr lang="zh-CN" altLang="en-US" sz="2400" dirty="0"/>
              <a:t>能专心于某些事情，但</a:t>
            </a:r>
            <a:r>
              <a:rPr altLang="en-US" sz="2400" dirty="0" err="1"/>
              <a:t>不能</a:t>
            </a:r>
            <a:r>
              <a:rPr lang="zh-CN" altLang="en-US" sz="2400" dirty="0" smtClean="0"/>
              <a:t>面面俱到</a:t>
            </a:r>
            <a:endParaRPr lang="en-US" altLang="en-US" sz="2400" dirty="0"/>
          </a:p>
          <a:p>
            <a:pPr lvl="2">
              <a:spcBef>
                <a:spcPts val="0"/>
              </a:spcBef>
            </a:pPr>
            <a:r>
              <a:rPr altLang="en-US" sz="2400" dirty="0"/>
              <a:t>若</a:t>
            </a:r>
            <a:r>
              <a:rPr lang="zh-CN" altLang="en-US" sz="2400" dirty="0"/>
              <a:t>要求</a:t>
            </a:r>
            <a:r>
              <a:rPr altLang="en-US" sz="2400" dirty="0"/>
              <a:t>过多</a:t>
            </a:r>
            <a:r>
              <a:rPr lang="zh-CN" altLang="en-US" sz="2400" dirty="0"/>
              <a:t>，</a:t>
            </a:r>
            <a:r>
              <a:rPr altLang="en-US" sz="2400" dirty="0"/>
              <a:t>则</a:t>
            </a:r>
            <a:r>
              <a:rPr lang="zh-CN" altLang="en-US" sz="2400" dirty="0"/>
              <a:t>易</a:t>
            </a:r>
            <a:r>
              <a:rPr altLang="en-US" sz="2400" dirty="0"/>
              <a:t>焦躁和</a:t>
            </a:r>
            <a:r>
              <a:rPr lang="zh-CN" altLang="en-US" sz="2400" dirty="0"/>
              <a:t>激</a:t>
            </a:r>
            <a:r>
              <a:rPr lang="zh-CN" altLang="en-US" sz="2400" dirty="0" smtClean="0"/>
              <a:t>惹</a:t>
            </a:r>
            <a:endParaRPr lang="zh-CN" altLang="en-US" sz="2400" dirty="0"/>
          </a:p>
          <a:p>
            <a:pPr marL="457200" lvl="1" indent="0">
              <a:spcBef>
                <a:spcPts val="0"/>
              </a:spcBef>
              <a:buNone/>
            </a:pPr>
            <a:r>
              <a:rPr lang="en-US" altLang="zh-CN" sz="2400" dirty="0" smtClean="0"/>
              <a:t>3.</a:t>
            </a:r>
            <a:r>
              <a:rPr lang="zh-CN" altLang="en-US" sz="2400" dirty="0" smtClean="0"/>
              <a:t>重</a:t>
            </a:r>
            <a:r>
              <a:rPr lang="zh-CN" altLang="en-US" sz="2400" dirty="0"/>
              <a:t>度</a:t>
            </a:r>
            <a:endParaRPr lang="en-US" sz="2400" dirty="0"/>
          </a:p>
          <a:p>
            <a:pPr lvl="2">
              <a:spcBef>
                <a:spcPts val="0"/>
              </a:spcBef>
            </a:pPr>
            <a:r>
              <a:rPr lang="zh-CN" altLang="en-US" sz="2400" dirty="0"/>
              <a:t>认知能力</a:t>
            </a:r>
            <a:r>
              <a:rPr lang="zh-CN" altLang="en-US" sz="2400" dirty="0">
                <a:latin typeface="宋体"/>
                <a:ea typeface="宋体"/>
              </a:rPr>
              <a:t>↓↓</a:t>
            </a:r>
            <a:r>
              <a:rPr altLang="en-US" sz="2400" dirty="0">
                <a:latin typeface="宋体"/>
                <a:ea typeface="宋体"/>
              </a:rPr>
              <a:t>，</a:t>
            </a:r>
            <a:r>
              <a:rPr sz="2400" dirty="0"/>
              <a:t>学习受到严重影响</a:t>
            </a:r>
          </a:p>
          <a:p>
            <a:pPr marL="457200" lvl="1" indent="0">
              <a:spcBef>
                <a:spcPts val="0"/>
              </a:spcBef>
              <a:buNone/>
            </a:pPr>
            <a:r>
              <a:rPr lang="en-US" altLang="zh-CN" sz="2400" dirty="0" smtClean="0"/>
              <a:t>4.</a:t>
            </a:r>
            <a:r>
              <a:rPr lang="zh-CN" altLang="en-US" sz="2400" dirty="0" smtClean="0"/>
              <a:t>恐慌</a:t>
            </a:r>
            <a:r>
              <a:rPr lang="en-US" sz="2400" dirty="0" smtClean="0"/>
              <a:t>  </a:t>
            </a:r>
            <a:endParaRPr lang="en-US" sz="2400" dirty="0"/>
          </a:p>
          <a:p>
            <a:pPr lvl="2">
              <a:spcBef>
                <a:spcPts val="0"/>
              </a:spcBef>
            </a:pPr>
            <a:r>
              <a:rPr lang="zh-CN" altLang="en-US" sz="2200" dirty="0"/>
              <a:t>严重的精神失调</a:t>
            </a:r>
            <a:endParaRPr lang="en-US" altLang="zh-CN" sz="2200" dirty="0"/>
          </a:p>
          <a:p>
            <a:pPr lvl="2">
              <a:spcBef>
                <a:spcPts val="0"/>
              </a:spcBef>
            </a:pPr>
            <a:r>
              <a:rPr lang="zh-CN" altLang="en-US" sz="2200" dirty="0"/>
              <a:t>有</a:t>
            </a:r>
            <a:r>
              <a:rPr altLang="en-US" sz="2200" dirty="0"/>
              <a:t>濒临</a:t>
            </a:r>
            <a:r>
              <a:rPr lang="zh-CN" altLang="en-US" sz="2200" dirty="0"/>
              <a:t>死亡的感觉，日常生活受到严重</a:t>
            </a:r>
            <a:r>
              <a:rPr lang="zh-CN" altLang="en-US" sz="2200" dirty="0" smtClean="0"/>
              <a:t>影响 </a:t>
            </a:r>
            <a:endParaRPr lang="zh-CN" altLang="en-US" sz="2800" dirty="0">
              <a:solidFill>
                <a:srgbClr val="660066"/>
              </a:solidFill>
              <a:latin typeface="+mj-ea"/>
              <a:ea typeface="+mj-ea"/>
            </a:endParaRPr>
          </a:p>
        </p:txBody>
      </p:sp>
    </p:spTree>
    <p:extLst>
      <p:ext uri="{BB962C8B-B14F-4D97-AF65-F5344CB8AC3E}">
        <p14:creationId xmlns="" xmlns:p14="http://schemas.microsoft.com/office/powerpoint/2010/main" val="3479402170"/>
      </p:ext>
    </p:extLst>
  </p:cSld>
  <p:clrMapOvr>
    <a:masterClrMapping/>
  </p:clrMapOvr>
  <p:transition/>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zh-CN" altLang="en-US" dirty="0" smtClean="0"/>
              <a:t>六、护理评估</a:t>
            </a:r>
          </a:p>
        </p:txBody>
      </p:sp>
      <p:sp>
        <p:nvSpPr>
          <p:cNvPr id="52227" name="Rectangle 3"/>
          <p:cNvSpPr>
            <a:spLocks noGrp="1" noChangeArrowheads="1"/>
          </p:cNvSpPr>
          <p:nvPr>
            <p:ph type="body" idx="1"/>
          </p:nvPr>
        </p:nvSpPr>
        <p:spPr/>
        <p:txBody>
          <a:bodyPr/>
          <a:lstStyle/>
          <a:p>
            <a:pPr eaLnBrk="1" hangingPunct="1">
              <a:buNone/>
            </a:pPr>
            <a:r>
              <a:rPr lang="en-US" altLang="zh-CN" dirty="0" smtClean="0">
                <a:latin typeface="隶书" pitchFamily="49" charset="-122"/>
                <a:ea typeface="隶书" pitchFamily="49" charset="-122"/>
              </a:rPr>
              <a:t>1.</a:t>
            </a:r>
            <a:r>
              <a:rPr lang="zh-CN" altLang="en-US" dirty="0" smtClean="0">
                <a:latin typeface="隶书" pitchFamily="49" charset="-122"/>
                <a:ea typeface="隶书" pitchFamily="49" charset="-122"/>
              </a:rPr>
              <a:t>焦虑的表现及程度</a:t>
            </a:r>
            <a:endParaRPr lang="en-US" altLang="zh-CN" dirty="0" smtClean="0">
              <a:latin typeface="隶书" pitchFamily="49" charset="-122"/>
              <a:ea typeface="隶书" pitchFamily="49" charset="-122"/>
            </a:endParaRPr>
          </a:p>
          <a:p>
            <a:pPr lvl="1" eaLnBrk="1" hangingPunct="1"/>
            <a:r>
              <a:rPr altLang="en-US" dirty="0" smtClean="0">
                <a:latin typeface="隶书" pitchFamily="49" charset="-122"/>
                <a:ea typeface="隶书" pitchFamily="49" charset="-122"/>
              </a:rPr>
              <a:t>焦虑的情绪体验与行为表现</a:t>
            </a:r>
            <a:endParaRPr lang="en-US" altLang="en-US" dirty="0" smtClean="0">
              <a:latin typeface="隶书" pitchFamily="49" charset="-122"/>
              <a:ea typeface="隶书" pitchFamily="49" charset="-122"/>
            </a:endParaRPr>
          </a:p>
          <a:p>
            <a:pPr lvl="1" eaLnBrk="1" hangingPunct="1"/>
            <a:r>
              <a:rPr lang="zh-CN" altLang="en-US" dirty="0" smtClean="0">
                <a:latin typeface="隶书" pitchFamily="49" charset="-122"/>
                <a:ea typeface="隶书" pitchFamily="49" charset="-122"/>
              </a:rPr>
              <a:t>认知能力</a:t>
            </a:r>
          </a:p>
          <a:p>
            <a:pPr lvl="2" eaLnBrk="1" hangingPunct="1"/>
            <a:r>
              <a:rPr dirty="0">
                <a:latin typeface="隶书" pitchFamily="49" charset="-122"/>
                <a:ea typeface="隶书" pitchFamily="49" charset="-122"/>
              </a:rPr>
              <a:t>注意力、学习能力、解决问题的能力等</a:t>
            </a:r>
          </a:p>
          <a:p>
            <a:pPr lvl="1" eaLnBrk="1" hangingPunct="1"/>
            <a:r>
              <a:rPr lang="zh-CN" altLang="en-US" dirty="0" smtClean="0">
                <a:latin typeface="隶书" pitchFamily="49" charset="-122"/>
                <a:ea typeface="隶书" pitchFamily="49" charset="-122"/>
              </a:rPr>
              <a:t>必要时，看借助相应的测评工具</a:t>
            </a:r>
          </a:p>
          <a:p>
            <a:pPr lvl="1" eaLnBrk="1" hangingPunct="1"/>
            <a:r>
              <a:rPr altLang="en-US" dirty="0" smtClean="0">
                <a:latin typeface="隶书" pitchFamily="49" charset="-122"/>
                <a:ea typeface="隶书" pitchFamily="49" charset="-122"/>
              </a:rPr>
              <a:t>持续的时间、程度</a:t>
            </a:r>
            <a:endParaRPr lang="en-US" altLang="en-US" dirty="0" smtClean="0">
              <a:latin typeface="隶书" pitchFamily="49" charset="-122"/>
              <a:ea typeface="隶书" pitchFamily="49" charset="-122"/>
            </a:endParaRPr>
          </a:p>
          <a:p>
            <a:pPr eaLnBrk="1" hangingPunct="1">
              <a:buFont typeface="Wingdings" pitchFamily="2" charset="2"/>
              <a:buNone/>
            </a:pPr>
            <a:r>
              <a:rPr lang="en-US" altLang="zh-CN" dirty="0" smtClean="0">
                <a:latin typeface="隶书" pitchFamily="49" charset="-122"/>
                <a:ea typeface="隶书" pitchFamily="49" charset="-122"/>
              </a:rPr>
              <a:t>2.</a:t>
            </a:r>
            <a:r>
              <a:rPr lang="zh-CN" altLang="en-US" dirty="0" smtClean="0">
                <a:latin typeface="隶书" pitchFamily="49" charset="-122"/>
                <a:ea typeface="隶书" pitchFamily="49" charset="-122"/>
              </a:rPr>
              <a:t>应激与应对</a:t>
            </a:r>
            <a:endParaRPr lang="en-US" altLang="zh-CN" dirty="0" smtClean="0">
              <a:latin typeface="隶书" pitchFamily="49" charset="-122"/>
              <a:ea typeface="隶书" pitchFamily="49" charset="-122"/>
            </a:endParaRPr>
          </a:p>
        </p:txBody>
      </p:sp>
    </p:spTree>
    <p:extLst>
      <p:ext uri="{BB962C8B-B14F-4D97-AF65-F5344CB8AC3E}">
        <p14:creationId xmlns="" xmlns:p14="http://schemas.microsoft.com/office/powerpoint/2010/main" val="3681240155"/>
      </p:ext>
    </p:extLst>
  </p:cSld>
  <p:clrMapOvr>
    <a:masterClrMapping/>
  </p:clrMapOvr>
  <p:transition/>
  <p:timing>
    <p:tnLst>
      <p:par>
        <p:cTn id="1" dur="indefinite" restart="never" nodeType="tmRoot"/>
      </p:par>
    </p:tn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六、护理评估</a:t>
            </a:r>
            <a:endParaRPr lang="zh-CN" altLang="en-US" dirty="0"/>
          </a:p>
        </p:txBody>
      </p:sp>
      <p:sp>
        <p:nvSpPr>
          <p:cNvPr id="3" name="内容占位符 2"/>
          <p:cNvSpPr>
            <a:spLocks noGrp="1"/>
          </p:cNvSpPr>
          <p:nvPr>
            <p:ph idx="1"/>
          </p:nvPr>
        </p:nvSpPr>
        <p:spPr/>
        <p:txBody>
          <a:bodyPr/>
          <a:lstStyle/>
          <a:p>
            <a:pPr eaLnBrk="1" hangingPunct="1">
              <a:buNone/>
            </a:pPr>
            <a:r>
              <a:rPr lang="en-US" altLang="zh-CN" dirty="0" smtClean="0">
                <a:latin typeface="隶书" pitchFamily="49" charset="-122"/>
                <a:ea typeface="隶书" pitchFamily="49" charset="-122"/>
              </a:rPr>
              <a:t>3.</a:t>
            </a:r>
            <a:r>
              <a:rPr lang="zh-CN" altLang="en-US" dirty="0" smtClean="0">
                <a:latin typeface="隶书" pitchFamily="49" charset="-122"/>
                <a:ea typeface="隶书" pitchFamily="49" charset="-122"/>
              </a:rPr>
              <a:t>相关病史及用药史</a:t>
            </a:r>
          </a:p>
          <a:p>
            <a:pPr eaLnBrk="1" hangingPunct="1">
              <a:buNone/>
            </a:pPr>
            <a:r>
              <a:rPr lang="en-US" altLang="zh-CN" dirty="0" smtClean="0">
                <a:latin typeface="隶书" pitchFamily="49" charset="-122"/>
                <a:ea typeface="隶书" pitchFamily="49" charset="-122"/>
              </a:rPr>
              <a:t>4.</a:t>
            </a:r>
            <a:r>
              <a:rPr lang="zh-CN" altLang="en-US" dirty="0" smtClean="0">
                <a:latin typeface="隶书" pitchFamily="49" charset="-122"/>
                <a:ea typeface="隶书" pitchFamily="49" charset="-122"/>
              </a:rPr>
              <a:t>个性心理特点</a:t>
            </a:r>
          </a:p>
          <a:p>
            <a:pPr eaLnBrk="1" hangingPunct="1">
              <a:buFont typeface="Wingdings" pitchFamily="2" charset="2"/>
              <a:buNone/>
            </a:pPr>
            <a:r>
              <a:rPr lang="en-US" altLang="zh-CN" dirty="0" smtClean="0">
                <a:latin typeface="隶书" pitchFamily="49" charset="-122"/>
                <a:ea typeface="隶书" pitchFamily="49" charset="-122"/>
              </a:rPr>
              <a:t>5.</a:t>
            </a:r>
            <a:r>
              <a:rPr lang="zh-CN" altLang="en-US" dirty="0" smtClean="0">
                <a:latin typeface="隶书" pitchFamily="49" charset="-122"/>
                <a:ea typeface="隶书" pitchFamily="49" charset="-122"/>
              </a:rPr>
              <a:t>社会支持系统</a:t>
            </a:r>
            <a:endParaRPr lang="en-US" altLang="zh-CN" dirty="0" smtClean="0">
              <a:latin typeface="隶书" pitchFamily="49" charset="-122"/>
              <a:ea typeface="隶书" pitchFamily="49" charset="-122"/>
            </a:endParaRPr>
          </a:p>
          <a:p>
            <a:pPr lvl="1" eaLnBrk="1" hangingPunct="1"/>
            <a:r>
              <a:rPr altLang="en-US" dirty="0" smtClean="0">
                <a:latin typeface="隶书" pitchFamily="49" charset="-122"/>
                <a:ea typeface="隶书" pitchFamily="49" charset="-122"/>
              </a:rPr>
              <a:t>家庭关系、人际关系等</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182924137"/>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zh-CN" altLang="en-US" dirty="0" smtClean="0"/>
              <a:t>七、常见护理诊断</a:t>
            </a:r>
          </a:p>
        </p:txBody>
      </p:sp>
      <p:sp>
        <p:nvSpPr>
          <p:cNvPr id="53251" name="Rectangle 3"/>
          <p:cNvSpPr>
            <a:spLocks noGrp="1" noChangeArrowheads="1"/>
          </p:cNvSpPr>
          <p:nvPr>
            <p:ph type="body" idx="1"/>
          </p:nvPr>
        </p:nvSpPr>
        <p:spPr>
          <a:xfrm>
            <a:off x="407086" y="1488742"/>
            <a:ext cx="11480800" cy="4876800"/>
          </a:xfrm>
        </p:spPr>
        <p:txBody>
          <a:bodyPr/>
          <a:lstStyle/>
          <a:p>
            <a:pPr lvl="0"/>
            <a:r>
              <a:rPr lang="zh-CN" altLang="en-US" sz="2800" dirty="0">
                <a:ea typeface="隶书" pitchFamily="49" charset="-122"/>
              </a:rPr>
              <a:t>焦虑：</a:t>
            </a:r>
            <a:r>
              <a:rPr lang="zh-CN" altLang="en-US" sz="2800" dirty="0">
                <a:solidFill>
                  <a:srgbClr val="990033"/>
                </a:solidFill>
                <a:ea typeface="隶书" pitchFamily="49" charset="-122"/>
              </a:rPr>
              <a:t>与担心疾病预后不良有关；与缺乏术后康复知识有关；与即将分娩</a:t>
            </a:r>
            <a:r>
              <a:rPr lang="zh-CN" altLang="en-US" sz="2800" dirty="0" smtClean="0">
                <a:solidFill>
                  <a:srgbClr val="990033"/>
                </a:solidFill>
                <a:ea typeface="隶书" pitchFamily="49" charset="-122"/>
              </a:rPr>
              <a:t>有关</a:t>
            </a:r>
            <a:endParaRPr lang="zh-CN" altLang="en-US" sz="2800" dirty="0">
              <a:solidFill>
                <a:srgbClr val="990033"/>
              </a:solidFill>
              <a:ea typeface="隶书" pitchFamily="49" charset="-122"/>
            </a:endParaRPr>
          </a:p>
          <a:p>
            <a:pPr lvl="0"/>
            <a:r>
              <a:rPr lang="zh-CN" altLang="en-US" sz="2800" dirty="0">
                <a:ea typeface="隶书" pitchFamily="49" charset="-122"/>
              </a:rPr>
              <a:t>睡眠型态紊乱：</a:t>
            </a:r>
            <a:r>
              <a:rPr lang="zh-CN" altLang="en-US" sz="2800" dirty="0">
                <a:solidFill>
                  <a:srgbClr val="990033"/>
                </a:solidFill>
                <a:ea typeface="隶书" pitchFamily="49" charset="-122"/>
              </a:rPr>
              <a:t>与焦虑引起的思虑过度</a:t>
            </a:r>
            <a:r>
              <a:rPr lang="zh-CN" altLang="en-US" sz="2800" dirty="0" smtClean="0">
                <a:solidFill>
                  <a:srgbClr val="990033"/>
                </a:solidFill>
                <a:ea typeface="隶书" pitchFamily="49" charset="-122"/>
              </a:rPr>
              <a:t>有关</a:t>
            </a:r>
            <a:endParaRPr lang="zh-CN" altLang="en-US" sz="2800" dirty="0">
              <a:solidFill>
                <a:srgbClr val="990033"/>
              </a:solidFill>
              <a:ea typeface="隶书" pitchFamily="49" charset="-122"/>
            </a:endParaRPr>
          </a:p>
          <a:p>
            <a:pPr lvl="0"/>
            <a:r>
              <a:rPr lang="zh-CN" altLang="en-US" sz="2800" dirty="0">
                <a:ea typeface="隶书" pitchFamily="49" charset="-122"/>
              </a:rPr>
              <a:t>有营养失调：</a:t>
            </a:r>
            <a:r>
              <a:rPr lang="zh-CN" altLang="en-US" sz="2800" dirty="0">
                <a:solidFill>
                  <a:srgbClr val="990033"/>
                </a:solidFill>
                <a:ea typeface="隶书" pitchFamily="49" charset="-122"/>
              </a:rPr>
              <a:t>高于机体需要量的危险：与焦虑所致进食过多</a:t>
            </a:r>
            <a:r>
              <a:rPr lang="zh-CN" altLang="en-US" sz="2800" dirty="0" smtClean="0">
                <a:solidFill>
                  <a:srgbClr val="990033"/>
                </a:solidFill>
                <a:ea typeface="隶书" pitchFamily="49" charset="-122"/>
              </a:rPr>
              <a:t>有关</a:t>
            </a:r>
            <a:endParaRPr lang="zh-CN" altLang="en-US" sz="2800" dirty="0">
              <a:solidFill>
                <a:srgbClr val="990033"/>
              </a:solidFill>
              <a:ea typeface="隶书" pitchFamily="49" charset="-122"/>
            </a:endParaRPr>
          </a:p>
          <a:p>
            <a:pPr lvl="0"/>
            <a:r>
              <a:rPr lang="zh-CN" altLang="en-US" sz="2800" dirty="0">
                <a:ea typeface="隶书" pitchFamily="49" charset="-122"/>
              </a:rPr>
              <a:t>活动计划无效：</a:t>
            </a:r>
            <a:r>
              <a:rPr lang="zh-CN" altLang="en-US" sz="2800" dirty="0">
                <a:solidFill>
                  <a:srgbClr val="990033"/>
                </a:solidFill>
                <a:ea typeface="隶书" pitchFamily="49" charset="-122"/>
              </a:rPr>
              <a:t>与重度焦虑所致认知能力改变</a:t>
            </a:r>
            <a:r>
              <a:rPr lang="zh-CN" altLang="en-US" sz="2800" dirty="0" smtClean="0">
                <a:solidFill>
                  <a:srgbClr val="990033"/>
                </a:solidFill>
                <a:ea typeface="隶书" pitchFamily="49" charset="-122"/>
              </a:rPr>
              <a:t>有关</a:t>
            </a:r>
            <a:endParaRPr lang="zh-CN" altLang="en-US" sz="2800" dirty="0">
              <a:solidFill>
                <a:srgbClr val="990033"/>
              </a:solidFill>
              <a:ea typeface="隶书" pitchFamily="49" charset="-122"/>
            </a:endParaRPr>
          </a:p>
        </p:txBody>
      </p:sp>
    </p:spTree>
    <p:extLst>
      <p:ext uri="{BB962C8B-B14F-4D97-AF65-F5344CB8AC3E}">
        <p14:creationId xmlns="" xmlns:p14="http://schemas.microsoft.com/office/powerpoint/2010/main" val="1735831984"/>
      </p:ext>
    </p:extLst>
  </p:cSld>
  <p:clrMapOvr>
    <a:masterClrMapping/>
  </p:clrMapOvr>
  <p:transition/>
  <p:timing>
    <p:tnLst>
      <p:par>
        <p:cTn id="1" dur="indefinite" restart="never" nodeType="tmRoot"/>
      </p:par>
    </p:tn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ctrTitle"/>
          </p:nvPr>
        </p:nvSpPr>
        <p:spPr/>
        <p:txBody>
          <a:bodyPr/>
          <a:lstStyle/>
          <a:p>
            <a:pPr eaLnBrk="1" hangingPunct="1"/>
            <a:r>
              <a:rPr lang="zh-CN" altLang="en-US" sz="3600" dirty="0" smtClean="0">
                <a:latin typeface="Times New Roman" pitchFamily="18" charset="0"/>
              </a:rPr>
              <a:t>第十七章  抑  郁</a:t>
            </a:r>
            <a:endParaRPr lang="en-US" altLang="zh-CN" sz="3600" dirty="0" smtClean="0"/>
          </a:p>
        </p:txBody>
      </p:sp>
      <p:sp>
        <p:nvSpPr>
          <p:cNvPr id="32771" name="Rectangle 4"/>
          <p:cNvSpPr>
            <a:spLocks noGrp="1" noChangeArrowheads="1"/>
          </p:cNvSpPr>
          <p:nvPr>
            <p:ph type="subTitle" idx="1"/>
          </p:nvPr>
        </p:nvSpPr>
        <p:spPr/>
        <p:txBody>
          <a:bodyPr/>
          <a:lstStyle/>
          <a:p>
            <a:pPr eaLnBrk="1" hangingPunct="1"/>
            <a:endParaRPr lang="zh-CN" altLang="zh-CN" smtClean="0"/>
          </a:p>
        </p:txBody>
      </p:sp>
    </p:spTree>
    <p:extLst>
      <p:ext uri="{BB962C8B-B14F-4D97-AF65-F5344CB8AC3E}">
        <p14:creationId xmlns="" xmlns:p14="http://schemas.microsoft.com/office/powerpoint/2010/main" val="225673890"/>
      </p:ext>
    </p:extLst>
  </p:cSld>
  <p:clrMapOvr>
    <a:masterClrMapping/>
  </p:clrMapOvr>
  <p:transition/>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zh-CN" altLang="en-US" smtClean="0">
                <a:latin typeface="Times New Roman" pitchFamily="18" charset="0"/>
              </a:rPr>
              <a:t>一、概述</a:t>
            </a:r>
          </a:p>
        </p:txBody>
      </p:sp>
      <p:sp>
        <p:nvSpPr>
          <p:cNvPr id="34819" name="Rectangle 3"/>
          <p:cNvSpPr>
            <a:spLocks noGrp="1" noChangeArrowheads="1"/>
          </p:cNvSpPr>
          <p:nvPr>
            <p:ph type="body" idx="1"/>
          </p:nvPr>
        </p:nvSpPr>
        <p:spPr/>
        <p:txBody>
          <a:bodyPr/>
          <a:lstStyle/>
          <a:p>
            <a:pPr eaLnBrk="1" hangingPunct="1"/>
            <a:r>
              <a:rPr lang="zh-CN" altLang="en-US" dirty="0" smtClean="0"/>
              <a:t>抑郁情绪</a:t>
            </a:r>
          </a:p>
          <a:p>
            <a:pPr lvl="1" eaLnBrk="1" hangingPunct="1">
              <a:buFont typeface="Wingdings" pitchFamily="2" charset="2"/>
              <a:buNone/>
            </a:pPr>
            <a:r>
              <a:rPr lang="en-US" altLang="zh-CN" dirty="0" smtClean="0"/>
              <a:t>——</a:t>
            </a:r>
            <a:r>
              <a:rPr lang="zh-CN" altLang="en-US" dirty="0" smtClean="0"/>
              <a:t>以心境低落为主的不愉快的情绪体验</a:t>
            </a:r>
            <a:endParaRPr lang="en-US" altLang="zh-CN" dirty="0" smtClean="0"/>
          </a:p>
          <a:p>
            <a:pPr lvl="1" eaLnBrk="1" hangingPunct="1"/>
            <a:r>
              <a:rPr lang="zh-CN" altLang="en-US" dirty="0" smtClean="0"/>
              <a:t>临床最常见的情绪状态之一；</a:t>
            </a:r>
          </a:p>
          <a:p>
            <a:pPr lvl="1" eaLnBrk="1" hangingPunct="1"/>
            <a:r>
              <a:rPr lang="zh-CN" altLang="en-US" dirty="0" smtClean="0"/>
              <a:t>对自身及周围事物持消极、悲观或否定的态度。</a:t>
            </a:r>
          </a:p>
          <a:p>
            <a:pPr eaLnBrk="1" hangingPunct="1"/>
            <a:r>
              <a:rPr lang="zh-CN" altLang="en-US" dirty="0" smtClean="0">
                <a:latin typeface="宋体" pitchFamily="2" charset="-122"/>
              </a:rPr>
              <a:t>抑郁症的发病率</a:t>
            </a:r>
          </a:p>
          <a:p>
            <a:pPr lvl="1" eaLnBrk="1" hangingPunct="1"/>
            <a:r>
              <a:rPr lang="zh-CN" altLang="en-US" dirty="0" smtClean="0">
                <a:latin typeface="宋体" pitchFamily="2" charset="-122"/>
              </a:rPr>
              <a:t>国外  </a:t>
            </a:r>
            <a:r>
              <a:rPr lang="en-US" altLang="zh-CN" dirty="0" smtClean="0">
                <a:latin typeface="宋体" pitchFamily="2" charset="-122"/>
              </a:rPr>
              <a:t>10</a:t>
            </a:r>
            <a:r>
              <a:rPr lang="zh-CN" altLang="en-US" dirty="0" smtClean="0">
                <a:latin typeface="宋体" pitchFamily="2" charset="-122"/>
              </a:rPr>
              <a:t>％；国内   </a:t>
            </a:r>
            <a:r>
              <a:rPr lang="en-US" altLang="zh-CN" dirty="0" smtClean="0">
                <a:latin typeface="宋体" pitchFamily="2" charset="-122"/>
              </a:rPr>
              <a:t>4</a:t>
            </a:r>
            <a:r>
              <a:rPr lang="zh-CN" altLang="en-US" dirty="0" smtClean="0">
                <a:latin typeface="宋体" pitchFamily="2" charset="-122"/>
              </a:rPr>
              <a:t>％</a:t>
            </a:r>
          </a:p>
          <a:p>
            <a:pPr lvl="1" eaLnBrk="1" hangingPunct="1"/>
            <a:r>
              <a:rPr lang="zh-CN" altLang="en-US" dirty="0" smtClean="0"/>
              <a:t>女性是男性的</a:t>
            </a:r>
            <a:r>
              <a:rPr lang="en-US" altLang="zh-CN" dirty="0" smtClean="0"/>
              <a:t>2</a:t>
            </a:r>
            <a:r>
              <a:rPr lang="zh-CN" altLang="en-US" dirty="0" smtClean="0"/>
              <a:t>～</a:t>
            </a:r>
            <a:r>
              <a:rPr lang="en-US" altLang="zh-CN" dirty="0" smtClean="0"/>
              <a:t>3</a:t>
            </a:r>
            <a:r>
              <a:rPr lang="zh-CN" altLang="en-US" dirty="0" smtClean="0"/>
              <a:t>倍。</a:t>
            </a:r>
            <a:endParaRPr lang="en-US" altLang="zh-CN" dirty="0" smtClean="0"/>
          </a:p>
          <a:p>
            <a:pPr eaLnBrk="1" hangingPunct="1"/>
            <a:r>
              <a:rPr lang="zh-CN" altLang="en-US" dirty="0" smtClean="0"/>
              <a:t>抑郁的敏感期</a:t>
            </a:r>
            <a:endParaRPr lang="en-US" altLang="zh-CN" dirty="0" smtClean="0"/>
          </a:p>
          <a:p>
            <a:pPr lvl="1" eaLnBrk="1" hangingPunct="1"/>
            <a:r>
              <a:rPr dirty="0"/>
              <a:t>青春晚期、成年早期、</a:t>
            </a:r>
            <a:r>
              <a:rPr dirty="0" smtClean="0"/>
              <a:t>晚年</a:t>
            </a:r>
            <a:endParaRPr lang="zh-CN" altLang="en-US" dirty="0" smtClean="0"/>
          </a:p>
        </p:txBody>
      </p:sp>
    </p:spTree>
    <p:extLst>
      <p:ext uri="{BB962C8B-B14F-4D97-AF65-F5344CB8AC3E}">
        <p14:creationId xmlns="" xmlns:p14="http://schemas.microsoft.com/office/powerpoint/2010/main" val="3738914945"/>
      </p:ext>
    </p:extLst>
  </p:cSld>
  <p:clrMapOvr>
    <a:masterClrMapping/>
  </p:clrMapOvr>
  <p:transition/>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zh-CN" altLang="en-US" dirty="0" smtClean="0"/>
              <a:t>二、常见原因</a:t>
            </a:r>
          </a:p>
        </p:txBody>
      </p:sp>
      <p:sp>
        <p:nvSpPr>
          <p:cNvPr id="39939" name="Rectangle 3"/>
          <p:cNvSpPr>
            <a:spLocks noGrp="1" noChangeArrowheads="1"/>
          </p:cNvSpPr>
          <p:nvPr>
            <p:ph type="body" idx="1"/>
          </p:nvPr>
        </p:nvSpPr>
        <p:spPr/>
        <p:txBody>
          <a:bodyPr/>
          <a:lstStyle/>
          <a:p>
            <a:pPr eaLnBrk="1" hangingPunct="1">
              <a:buFont typeface="Wingdings" pitchFamily="2" charset="2"/>
              <a:buNone/>
            </a:pPr>
            <a:r>
              <a:rPr lang="en-US" altLang="zh-CN" sz="2800" dirty="0">
                <a:latin typeface="宋体" pitchFamily="2" charset="-122"/>
              </a:rPr>
              <a:t>1</a:t>
            </a:r>
            <a:r>
              <a:rPr lang="zh-CN" altLang="en-US" sz="2800" dirty="0">
                <a:latin typeface="宋体" pitchFamily="2" charset="-122"/>
              </a:rPr>
              <a:t>．生活事件 </a:t>
            </a:r>
          </a:p>
          <a:p>
            <a:pPr lvl="1" eaLnBrk="1" hangingPunct="1"/>
            <a:r>
              <a:rPr lang="zh-CN" altLang="en-US" dirty="0" smtClean="0">
                <a:latin typeface="宋体" pitchFamily="2" charset="-122"/>
              </a:rPr>
              <a:t>如亲人逝去、久病不愈、人际关系紧张、退休等 </a:t>
            </a:r>
          </a:p>
          <a:p>
            <a:pPr eaLnBrk="1" hangingPunct="1">
              <a:buFont typeface="Wingdings" pitchFamily="2" charset="2"/>
              <a:buNone/>
            </a:pPr>
            <a:r>
              <a:rPr lang="en-US" altLang="zh-CN" sz="2800" dirty="0">
                <a:latin typeface="宋体" pitchFamily="2" charset="-122"/>
              </a:rPr>
              <a:t>2</a:t>
            </a:r>
            <a:r>
              <a:rPr lang="zh-CN" altLang="en-US" sz="2800" dirty="0">
                <a:latin typeface="宋体" pitchFamily="2" charset="-122"/>
              </a:rPr>
              <a:t>．某些躯体疾病或药物 </a:t>
            </a:r>
          </a:p>
          <a:p>
            <a:pPr lvl="1" eaLnBrk="1" hangingPunct="1"/>
            <a:r>
              <a:rPr lang="zh-CN" altLang="en-US" dirty="0" smtClean="0">
                <a:latin typeface="宋体" pitchFamily="2" charset="-122"/>
              </a:rPr>
              <a:t>如脑卒中</a:t>
            </a:r>
            <a:r>
              <a:rPr lang="zh-CN" altLang="en-US" dirty="0" smtClean="0">
                <a:latin typeface="宋体" pitchFamily="2" charset="-122"/>
              </a:rPr>
              <a:t>、</a:t>
            </a:r>
            <a:r>
              <a:rPr lang="zh-CN" altLang="en-US" dirty="0" smtClean="0">
                <a:latin typeface="宋体" pitchFamily="2" charset="-122"/>
              </a:rPr>
              <a:t>库欣</a:t>
            </a:r>
            <a:r>
              <a:rPr lang="zh-CN" altLang="en-US" dirty="0" smtClean="0">
                <a:latin typeface="宋体" pitchFamily="2" charset="-122"/>
              </a:rPr>
              <a:t>病</a:t>
            </a:r>
            <a:r>
              <a:rPr lang="zh-CN" altLang="en-US" dirty="0" smtClean="0">
                <a:latin typeface="宋体" pitchFamily="2" charset="-122"/>
              </a:rPr>
              <a:t>、甲状腺疾病、贫血等疾病</a:t>
            </a:r>
          </a:p>
          <a:p>
            <a:pPr lvl="1" eaLnBrk="1" hangingPunct="1"/>
            <a:r>
              <a:rPr lang="zh-CN" altLang="en-US" dirty="0" smtClean="0">
                <a:latin typeface="宋体" pitchFamily="2" charset="-122"/>
              </a:rPr>
              <a:t>如</a:t>
            </a:r>
            <a:r>
              <a:rPr lang="zh-CN" altLang="en-US" dirty="0" smtClean="0">
                <a:latin typeface="宋体" pitchFamily="2" charset="-122"/>
              </a:rPr>
              <a:t>利舍平</a:t>
            </a:r>
            <a:r>
              <a:rPr lang="zh-CN" altLang="en-US" dirty="0" smtClean="0">
                <a:latin typeface="宋体" pitchFamily="2" charset="-122"/>
              </a:rPr>
              <a:t>、甲基多巴、避孕药、激素类等</a:t>
            </a:r>
          </a:p>
          <a:p>
            <a:pPr eaLnBrk="1" hangingPunct="1">
              <a:buFont typeface="Wingdings" pitchFamily="2" charset="2"/>
              <a:buNone/>
            </a:pPr>
            <a:r>
              <a:rPr lang="en-US" altLang="zh-CN" sz="2800" dirty="0">
                <a:latin typeface="宋体" pitchFamily="2" charset="-122"/>
              </a:rPr>
              <a:t>3</a:t>
            </a:r>
            <a:r>
              <a:rPr lang="zh-CN" altLang="en-US" sz="2800" dirty="0">
                <a:latin typeface="宋体" pitchFamily="2" charset="-122"/>
              </a:rPr>
              <a:t>．精神疾病  </a:t>
            </a:r>
          </a:p>
          <a:p>
            <a:pPr lvl="1" eaLnBrk="1" hangingPunct="1"/>
            <a:r>
              <a:rPr lang="zh-CN" altLang="en-US" dirty="0" smtClean="0"/>
              <a:t>如抑郁性神经症、精神分裂症等</a:t>
            </a:r>
          </a:p>
        </p:txBody>
      </p:sp>
    </p:spTree>
    <p:extLst>
      <p:ext uri="{BB962C8B-B14F-4D97-AF65-F5344CB8AC3E}">
        <p14:creationId xmlns="" xmlns:p14="http://schemas.microsoft.com/office/powerpoint/2010/main" val="1441518963"/>
      </p:ext>
    </p:extLst>
  </p:cSld>
  <p:clrMapOvr>
    <a:masterClrMapping/>
  </p:clrMapOvr>
  <p:transition/>
  <p:timing>
    <p:tnLst>
      <p:par>
        <p:cTn id="1" dur="indefinite" restart="never" nodeType="tmRoot"/>
      </p:par>
    </p:tn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三、发生机制</a:t>
            </a:r>
            <a:endParaRPr lang="zh-CN" altLang="en-US" dirty="0"/>
          </a:p>
        </p:txBody>
      </p:sp>
      <p:sp>
        <p:nvSpPr>
          <p:cNvPr id="3" name="内容占位符 2"/>
          <p:cNvSpPr>
            <a:spLocks noGrp="1"/>
          </p:cNvSpPr>
          <p:nvPr>
            <p:ph idx="1"/>
          </p:nvPr>
        </p:nvSpPr>
        <p:spPr>
          <a:xfrm>
            <a:off x="809897" y="1475679"/>
            <a:ext cx="8610600" cy="1714512"/>
          </a:xfrm>
        </p:spPr>
        <p:txBody>
          <a:bodyPr/>
          <a:lstStyle/>
          <a:p>
            <a:pPr>
              <a:buNone/>
            </a:pPr>
            <a:r>
              <a:rPr lang="en-US" altLang="zh-CN" dirty="0" smtClean="0"/>
              <a:t>1.</a:t>
            </a:r>
            <a:r>
              <a:rPr lang="zh-CN" altLang="en-US" dirty="0" smtClean="0"/>
              <a:t>应激与适应理论</a:t>
            </a:r>
            <a:endParaRPr lang="en-US" altLang="zh-CN" dirty="0" smtClean="0"/>
          </a:p>
        </p:txBody>
      </p:sp>
      <p:sp>
        <p:nvSpPr>
          <p:cNvPr id="4" name="日期占位符 3"/>
          <p:cNvSpPr>
            <a:spLocks noGrp="1"/>
          </p:cNvSpPr>
          <p:nvPr>
            <p:ph type="dt" sz="half" idx="11"/>
          </p:nvPr>
        </p:nvSpPr>
        <p:spPr>
          <a:xfrm>
            <a:off x="7312297" y="261257"/>
            <a:ext cx="3556000" cy="228600"/>
          </a:xfrm>
        </p:spPr>
        <p:txBody>
          <a:bodyPr/>
          <a:lstStyle/>
          <a:p>
            <a:pPr>
              <a:defRPr/>
            </a:pPr>
            <a:r>
              <a:rPr lang="en-US" smtClean="0"/>
              <a:t>www.pumpress.com.cn</a:t>
            </a:r>
            <a:endParaRPr lang="en-US"/>
          </a:p>
        </p:txBody>
      </p:sp>
      <p:sp>
        <p:nvSpPr>
          <p:cNvPr id="5" name="内容占位符 2"/>
          <p:cNvSpPr txBox="1">
            <a:spLocks/>
          </p:cNvSpPr>
          <p:nvPr/>
        </p:nvSpPr>
        <p:spPr bwMode="auto">
          <a:xfrm>
            <a:off x="790817" y="4190323"/>
            <a:ext cx="8610600" cy="12572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800100" lvl="1" indent="-342900" eaLnBrk="0" hangingPunct="0">
              <a:spcBef>
                <a:spcPct val="20000"/>
              </a:spcBef>
              <a:buClr>
                <a:schemeClr val="hlink"/>
              </a:buClr>
              <a:buFont typeface="Wingdings" pitchFamily="2" charset="2"/>
              <a:buChar char="v"/>
            </a:pPr>
            <a:r>
              <a:rPr lang="zh-CN" altLang="en-US" sz="2800" kern="0" dirty="0">
                <a:solidFill>
                  <a:srgbClr val="692AA2"/>
                </a:solidFill>
                <a:latin typeface="隶书" pitchFamily="49" charset="-122"/>
                <a:ea typeface="隶书" pitchFamily="49" charset="-122"/>
              </a:rPr>
              <a:t>个体对应激事件的反应与其对应激事件的认知程度、既往经历、个性倾向以及社会支持等</a:t>
            </a:r>
            <a:r>
              <a:rPr lang="zh-CN" altLang="en-US" sz="2800" kern="0" dirty="0" smtClean="0">
                <a:solidFill>
                  <a:srgbClr val="692AA2"/>
                </a:solidFill>
                <a:latin typeface="隶书" pitchFamily="49" charset="-122"/>
                <a:ea typeface="隶书" pitchFamily="49" charset="-122"/>
              </a:rPr>
              <a:t>有关</a:t>
            </a:r>
            <a:endParaRPr lang="zh-CN" altLang="en-US" sz="2800" kern="0" dirty="0">
              <a:solidFill>
                <a:srgbClr val="692AA2"/>
              </a:solidFill>
              <a:latin typeface="隶书" pitchFamily="49" charset="-122"/>
              <a:ea typeface="隶书" pitchFamily="49" charset="-122"/>
            </a:endParaRPr>
          </a:p>
        </p:txBody>
      </p:sp>
      <p:grpSp>
        <p:nvGrpSpPr>
          <p:cNvPr id="6" name="Group 21"/>
          <p:cNvGrpSpPr>
            <a:grpSpLocks/>
          </p:cNvGrpSpPr>
          <p:nvPr/>
        </p:nvGrpSpPr>
        <p:grpSpPr bwMode="auto">
          <a:xfrm>
            <a:off x="1433759" y="2118621"/>
            <a:ext cx="7058020" cy="1928826"/>
            <a:chOff x="528" y="2256"/>
            <a:chExt cx="4896" cy="1728"/>
          </a:xfrm>
        </p:grpSpPr>
        <p:sp>
          <p:nvSpPr>
            <p:cNvPr id="7" name="Rectangle 4"/>
            <p:cNvSpPr>
              <a:spLocks noChangeArrowheads="1"/>
            </p:cNvSpPr>
            <p:nvPr/>
          </p:nvSpPr>
          <p:spPr bwMode="auto">
            <a:xfrm>
              <a:off x="576" y="2256"/>
              <a:ext cx="1008" cy="480"/>
            </a:xfrm>
            <a:prstGeom prst="rect">
              <a:avLst/>
            </a:prstGeom>
            <a:noFill/>
            <a:ln w="28575">
              <a:solidFill>
                <a:srgbClr val="009E75"/>
              </a:solidFill>
              <a:miter lim="800000"/>
              <a:headEnd/>
              <a:tailEnd/>
            </a:ln>
          </p:spPr>
          <p:txBody>
            <a:bodyPr wrap="none" anchor="ctr"/>
            <a:lstStyle/>
            <a:p>
              <a:pPr algn="ctr">
                <a:lnSpc>
                  <a:spcPct val="80000"/>
                </a:lnSpc>
              </a:pPr>
              <a:r>
                <a:rPr lang="zh-CN" altLang="en-US" sz="2000" dirty="0">
                  <a:solidFill>
                    <a:srgbClr val="660066"/>
                  </a:solidFill>
                  <a:ea typeface="华文新魏" pitchFamily="2" charset="-122"/>
                </a:rPr>
                <a:t>可控的</a:t>
              </a:r>
            </a:p>
            <a:p>
              <a:pPr algn="ctr">
                <a:lnSpc>
                  <a:spcPct val="80000"/>
                </a:lnSpc>
              </a:pPr>
              <a:r>
                <a:rPr lang="zh-CN" altLang="en-US" sz="2000" dirty="0">
                  <a:solidFill>
                    <a:srgbClr val="660066"/>
                  </a:solidFill>
                  <a:ea typeface="华文新魏" pitchFamily="2" charset="-122"/>
                </a:rPr>
                <a:t>应激事件</a:t>
              </a:r>
            </a:p>
          </p:txBody>
        </p:sp>
        <p:sp>
          <p:nvSpPr>
            <p:cNvPr id="8" name="Rectangle 5"/>
            <p:cNvSpPr>
              <a:spLocks noChangeArrowheads="1"/>
            </p:cNvSpPr>
            <p:nvPr/>
          </p:nvSpPr>
          <p:spPr bwMode="auto">
            <a:xfrm>
              <a:off x="528" y="2976"/>
              <a:ext cx="1152" cy="576"/>
            </a:xfrm>
            <a:prstGeom prst="rect">
              <a:avLst/>
            </a:prstGeom>
            <a:noFill/>
            <a:ln w="28575">
              <a:solidFill>
                <a:srgbClr val="009E75"/>
              </a:solidFill>
              <a:miter lim="800000"/>
              <a:headEnd/>
              <a:tailEnd/>
            </a:ln>
          </p:spPr>
          <p:txBody>
            <a:bodyPr wrap="none" anchor="ctr"/>
            <a:lstStyle/>
            <a:p>
              <a:pPr algn="ctr">
                <a:lnSpc>
                  <a:spcPct val="80000"/>
                </a:lnSpc>
              </a:pPr>
              <a:r>
                <a:rPr lang="zh-CN" altLang="en-US" sz="2000">
                  <a:solidFill>
                    <a:srgbClr val="660066"/>
                  </a:solidFill>
                  <a:ea typeface="华文新魏" pitchFamily="2" charset="-122"/>
                </a:rPr>
                <a:t>不可控的</a:t>
              </a:r>
            </a:p>
            <a:p>
              <a:pPr algn="ctr">
                <a:lnSpc>
                  <a:spcPct val="80000"/>
                </a:lnSpc>
              </a:pPr>
              <a:r>
                <a:rPr lang="zh-CN" altLang="en-US" sz="2000">
                  <a:solidFill>
                    <a:srgbClr val="660066"/>
                  </a:solidFill>
                  <a:ea typeface="华文新魏" pitchFamily="2" charset="-122"/>
                </a:rPr>
                <a:t>应激事件</a:t>
              </a:r>
            </a:p>
          </p:txBody>
        </p:sp>
        <p:sp>
          <p:nvSpPr>
            <p:cNvPr id="9" name="Rectangle 6"/>
            <p:cNvSpPr>
              <a:spLocks noChangeArrowheads="1"/>
            </p:cNvSpPr>
            <p:nvPr/>
          </p:nvSpPr>
          <p:spPr bwMode="auto">
            <a:xfrm>
              <a:off x="2112" y="2544"/>
              <a:ext cx="1632" cy="576"/>
            </a:xfrm>
            <a:prstGeom prst="rect">
              <a:avLst/>
            </a:prstGeom>
            <a:noFill/>
            <a:ln w="28575">
              <a:solidFill>
                <a:srgbClr val="990033"/>
              </a:solidFill>
              <a:miter lim="800000"/>
              <a:headEnd/>
              <a:tailEnd/>
            </a:ln>
          </p:spPr>
          <p:txBody>
            <a:bodyPr wrap="none" anchor="ctr"/>
            <a:lstStyle/>
            <a:p>
              <a:pPr algn="ctr"/>
              <a:r>
                <a:rPr lang="zh-CN" altLang="en-US" sz="2000">
                  <a:solidFill>
                    <a:srgbClr val="000099"/>
                  </a:solidFill>
                  <a:ea typeface="华文新魏" pitchFamily="2" charset="-122"/>
                </a:rPr>
                <a:t>控制积极情绪</a:t>
              </a:r>
            </a:p>
            <a:p>
              <a:pPr algn="ctr"/>
              <a:r>
                <a:rPr lang="zh-CN" altLang="en-US" sz="2000">
                  <a:solidFill>
                    <a:srgbClr val="000099"/>
                  </a:solidFill>
                  <a:ea typeface="华文新魏" pitchFamily="2" charset="-122"/>
                </a:rPr>
                <a:t>的大脑皮层活动</a:t>
              </a:r>
            </a:p>
          </p:txBody>
        </p:sp>
        <p:sp>
          <p:nvSpPr>
            <p:cNvPr id="10" name="Rectangle 7"/>
            <p:cNvSpPr>
              <a:spLocks noChangeArrowheads="1"/>
            </p:cNvSpPr>
            <p:nvPr/>
          </p:nvSpPr>
          <p:spPr bwMode="auto">
            <a:xfrm>
              <a:off x="4272" y="2352"/>
              <a:ext cx="1152" cy="336"/>
            </a:xfrm>
            <a:prstGeom prst="rect">
              <a:avLst/>
            </a:prstGeom>
            <a:noFill/>
            <a:ln w="28575">
              <a:solidFill>
                <a:srgbClr val="9900CC"/>
              </a:solidFill>
              <a:miter lim="800000"/>
              <a:headEnd/>
              <a:tailEnd/>
            </a:ln>
          </p:spPr>
          <p:txBody>
            <a:bodyPr wrap="none" anchor="ctr"/>
            <a:lstStyle/>
            <a:p>
              <a:pPr algn="ctr"/>
              <a:r>
                <a:rPr lang="zh-CN" altLang="en-US" sz="2000">
                  <a:solidFill>
                    <a:srgbClr val="990033"/>
                  </a:solidFill>
                  <a:ea typeface="华文新魏" pitchFamily="2" charset="-122"/>
                </a:rPr>
                <a:t>积极、主动</a:t>
              </a:r>
            </a:p>
          </p:txBody>
        </p:sp>
        <p:sp>
          <p:nvSpPr>
            <p:cNvPr id="11" name="Rectangle 8"/>
            <p:cNvSpPr>
              <a:spLocks noChangeArrowheads="1"/>
            </p:cNvSpPr>
            <p:nvPr/>
          </p:nvSpPr>
          <p:spPr bwMode="auto">
            <a:xfrm>
              <a:off x="4272" y="2976"/>
              <a:ext cx="1152" cy="336"/>
            </a:xfrm>
            <a:prstGeom prst="rect">
              <a:avLst/>
            </a:prstGeom>
            <a:noFill/>
            <a:ln w="28575">
              <a:solidFill>
                <a:srgbClr val="9900CC"/>
              </a:solidFill>
              <a:miter lim="800000"/>
              <a:headEnd/>
              <a:tailEnd/>
            </a:ln>
          </p:spPr>
          <p:txBody>
            <a:bodyPr wrap="none" anchor="ctr"/>
            <a:lstStyle/>
            <a:p>
              <a:pPr algn="ctr"/>
              <a:r>
                <a:rPr lang="zh-CN" altLang="en-US" sz="2000" dirty="0">
                  <a:solidFill>
                    <a:srgbClr val="990033"/>
                  </a:solidFill>
                  <a:ea typeface="华文新魏" pitchFamily="2" charset="-122"/>
                </a:rPr>
                <a:t>消极、被动</a:t>
              </a:r>
            </a:p>
          </p:txBody>
        </p:sp>
        <p:cxnSp>
          <p:nvCxnSpPr>
            <p:cNvPr id="12" name="AutoShape 10"/>
            <p:cNvCxnSpPr>
              <a:cxnSpLocks noChangeShapeType="1"/>
              <a:stCxn id="7" idx="3"/>
              <a:endCxn id="9" idx="1"/>
            </p:cNvCxnSpPr>
            <p:nvPr/>
          </p:nvCxnSpPr>
          <p:spPr bwMode="auto">
            <a:xfrm>
              <a:off x="1593" y="2496"/>
              <a:ext cx="510" cy="336"/>
            </a:xfrm>
            <a:prstGeom prst="straightConnector1">
              <a:avLst/>
            </a:prstGeom>
            <a:noFill/>
            <a:ln w="28575">
              <a:solidFill>
                <a:srgbClr val="009E75"/>
              </a:solidFill>
              <a:miter lim="800000"/>
              <a:headEnd/>
              <a:tailEnd type="triangle" w="med" len="med"/>
            </a:ln>
          </p:spPr>
        </p:cxnSp>
        <p:cxnSp>
          <p:nvCxnSpPr>
            <p:cNvPr id="13" name="AutoShape 11"/>
            <p:cNvCxnSpPr>
              <a:cxnSpLocks noChangeShapeType="1"/>
              <a:stCxn id="8" idx="3"/>
              <a:endCxn id="9" idx="1"/>
            </p:cNvCxnSpPr>
            <p:nvPr/>
          </p:nvCxnSpPr>
          <p:spPr bwMode="auto">
            <a:xfrm flipV="1">
              <a:off x="1689" y="2832"/>
              <a:ext cx="414" cy="432"/>
            </a:xfrm>
            <a:prstGeom prst="straightConnector1">
              <a:avLst/>
            </a:prstGeom>
            <a:noFill/>
            <a:ln w="28575">
              <a:solidFill>
                <a:srgbClr val="009E75"/>
              </a:solidFill>
              <a:miter lim="800000"/>
              <a:headEnd/>
              <a:tailEnd type="triangle" w="med" len="med"/>
            </a:ln>
          </p:spPr>
        </p:cxnSp>
        <p:cxnSp>
          <p:nvCxnSpPr>
            <p:cNvPr id="14" name="AutoShape 12"/>
            <p:cNvCxnSpPr>
              <a:cxnSpLocks noChangeShapeType="1"/>
              <a:stCxn id="9" idx="1"/>
              <a:endCxn id="9" idx="3"/>
            </p:cNvCxnSpPr>
            <p:nvPr/>
          </p:nvCxnSpPr>
          <p:spPr bwMode="auto">
            <a:xfrm>
              <a:off x="2103" y="2832"/>
              <a:ext cx="1650" cy="0"/>
            </a:xfrm>
            <a:prstGeom prst="straightConnector1">
              <a:avLst/>
            </a:prstGeom>
            <a:noFill/>
            <a:ln w="12700" cap="rnd">
              <a:solidFill>
                <a:srgbClr val="009E75"/>
              </a:solidFill>
              <a:prstDash val="sysDot"/>
              <a:miter lim="800000"/>
              <a:headEnd/>
              <a:tailEnd/>
            </a:ln>
          </p:spPr>
        </p:cxnSp>
        <p:cxnSp>
          <p:nvCxnSpPr>
            <p:cNvPr id="15" name="AutoShape 13"/>
            <p:cNvCxnSpPr>
              <a:cxnSpLocks noChangeShapeType="1"/>
              <a:stCxn id="9" idx="3"/>
              <a:endCxn id="10" idx="1"/>
            </p:cNvCxnSpPr>
            <p:nvPr/>
          </p:nvCxnSpPr>
          <p:spPr bwMode="auto">
            <a:xfrm flipV="1">
              <a:off x="3753" y="2520"/>
              <a:ext cx="510" cy="312"/>
            </a:xfrm>
            <a:prstGeom prst="straightConnector1">
              <a:avLst/>
            </a:prstGeom>
            <a:noFill/>
            <a:ln w="28575">
              <a:solidFill>
                <a:srgbClr val="009E75"/>
              </a:solidFill>
              <a:miter lim="800000"/>
              <a:headEnd/>
              <a:tailEnd type="triangle" w="med" len="med"/>
            </a:ln>
          </p:spPr>
        </p:cxnSp>
        <p:cxnSp>
          <p:nvCxnSpPr>
            <p:cNvPr id="16" name="AutoShape 14"/>
            <p:cNvCxnSpPr>
              <a:cxnSpLocks noChangeShapeType="1"/>
              <a:stCxn id="9" idx="3"/>
              <a:endCxn id="11" idx="1"/>
            </p:cNvCxnSpPr>
            <p:nvPr/>
          </p:nvCxnSpPr>
          <p:spPr bwMode="auto">
            <a:xfrm>
              <a:off x="3753" y="2832"/>
              <a:ext cx="510" cy="312"/>
            </a:xfrm>
            <a:prstGeom prst="straightConnector1">
              <a:avLst/>
            </a:prstGeom>
            <a:noFill/>
            <a:ln w="28575">
              <a:solidFill>
                <a:srgbClr val="009E75"/>
              </a:solidFill>
              <a:miter lim="800000"/>
              <a:headEnd/>
              <a:tailEnd type="triangle" w="med" len="med"/>
            </a:ln>
          </p:spPr>
        </p:cxnSp>
        <p:sp>
          <p:nvSpPr>
            <p:cNvPr id="17" name="Rectangle 16"/>
            <p:cNvSpPr>
              <a:spLocks noChangeArrowheads="1"/>
            </p:cNvSpPr>
            <p:nvPr/>
          </p:nvSpPr>
          <p:spPr bwMode="auto">
            <a:xfrm>
              <a:off x="528" y="3600"/>
              <a:ext cx="1104" cy="384"/>
            </a:xfrm>
            <a:prstGeom prst="rect">
              <a:avLst/>
            </a:prstGeom>
            <a:noFill/>
            <a:ln w="9525">
              <a:noFill/>
              <a:miter lim="800000"/>
              <a:headEnd/>
              <a:tailEnd/>
            </a:ln>
          </p:spPr>
          <p:txBody>
            <a:bodyPr wrap="none" anchor="ctr"/>
            <a:lstStyle/>
            <a:p>
              <a:pPr algn="ctr">
                <a:lnSpc>
                  <a:spcPct val="90000"/>
                </a:lnSpc>
                <a:spcBef>
                  <a:spcPct val="10000"/>
                </a:spcBef>
                <a:buClr>
                  <a:schemeClr val="hlink"/>
                </a:buClr>
                <a:buSzPct val="55000"/>
                <a:buFont typeface="Wingdings" pitchFamily="2" charset="2"/>
                <a:buNone/>
              </a:pPr>
              <a:r>
                <a:rPr lang="zh-CN" altLang="en-US" sz="2000">
                  <a:solidFill>
                    <a:srgbClr val="990033"/>
                  </a:solidFill>
                  <a:ea typeface="华文新魏" pitchFamily="2" charset="-122"/>
                </a:rPr>
                <a:t>事件类型</a:t>
              </a:r>
            </a:p>
          </p:txBody>
        </p:sp>
        <p:sp>
          <p:nvSpPr>
            <p:cNvPr id="18" name="Rectangle 17"/>
            <p:cNvSpPr>
              <a:spLocks noChangeArrowheads="1"/>
            </p:cNvSpPr>
            <p:nvPr/>
          </p:nvSpPr>
          <p:spPr bwMode="auto">
            <a:xfrm>
              <a:off x="2448" y="3600"/>
              <a:ext cx="1104" cy="384"/>
            </a:xfrm>
            <a:prstGeom prst="rect">
              <a:avLst/>
            </a:prstGeom>
            <a:noFill/>
            <a:ln w="9525">
              <a:noFill/>
              <a:miter lim="800000"/>
              <a:headEnd/>
              <a:tailEnd/>
            </a:ln>
          </p:spPr>
          <p:txBody>
            <a:bodyPr wrap="none" anchor="ctr"/>
            <a:lstStyle/>
            <a:p>
              <a:pPr algn="ctr"/>
              <a:r>
                <a:rPr lang="zh-CN" altLang="en-US" sz="2000">
                  <a:solidFill>
                    <a:srgbClr val="000099"/>
                  </a:solidFill>
                  <a:ea typeface="华文新魏" pitchFamily="2" charset="-122"/>
                </a:rPr>
                <a:t>大脑皮层</a:t>
              </a:r>
            </a:p>
          </p:txBody>
        </p:sp>
        <p:sp>
          <p:nvSpPr>
            <p:cNvPr id="19" name="Rectangle 18"/>
            <p:cNvSpPr>
              <a:spLocks noChangeArrowheads="1"/>
            </p:cNvSpPr>
            <p:nvPr/>
          </p:nvSpPr>
          <p:spPr bwMode="auto">
            <a:xfrm>
              <a:off x="4272" y="3600"/>
              <a:ext cx="1104" cy="384"/>
            </a:xfrm>
            <a:prstGeom prst="rect">
              <a:avLst/>
            </a:prstGeom>
            <a:noFill/>
            <a:ln w="9525">
              <a:noFill/>
              <a:miter lim="800000"/>
              <a:headEnd/>
              <a:tailEnd/>
            </a:ln>
          </p:spPr>
          <p:txBody>
            <a:bodyPr wrap="none" anchor="ctr"/>
            <a:lstStyle/>
            <a:p>
              <a:pPr algn="ctr"/>
              <a:r>
                <a:rPr lang="zh-CN" altLang="en-US" sz="2000">
                  <a:solidFill>
                    <a:srgbClr val="990033"/>
                  </a:solidFill>
                  <a:ea typeface="华文新魏" pitchFamily="2" charset="-122"/>
                </a:rPr>
                <a:t>反应类型</a:t>
              </a:r>
            </a:p>
          </p:txBody>
        </p:sp>
        <p:cxnSp>
          <p:nvCxnSpPr>
            <p:cNvPr id="20" name="AutoShape 19"/>
            <p:cNvCxnSpPr>
              <a:cxnSpLocks noChangeShapeType="1"/>
              <a:stCxn id="17" idx="3"/>
              <a:endCxn id="18" idx="1"/>
            </p:cNvCxnSpPr>
            <p:nvPr/>
          </p:nvCxnSpPr>
          <p:spPr bwMode="auto">
            <a:xfrm>
              <a:off x="1632" y="3792"/>
              <a:ext cx="816" cy="0"/>
            </a:xfrm>
            <a:prstGeom prst="straightConnector1">
              <a:avLst/>
            </a:prstGeom>
            <a:noFill/>
            <a:ln w="28575">
              <a:solidFill>
                <a:srgbClr val="6600CC"/>
              </a:solidFill>
              <a:miter lim="800000"/>
              <a:headEnd/>
              <a:tailEnd type="triangle" w="med" len="med"/>
            </a:ln>
          </p:spPr>
        </p:cxnSp>
        <p:cxnSp>
          <p:nvCxnSpPr>
            <p:cNvPr id="21" name="AutoShape 20"/>
            <p:cNvCxnSpPr>
              <a:cxnSpLocks noChangeShapeType="1"/>
              <a:stCxn id="18" idx="3"/>
              <a:endCxn id="19" idx="1"/>
            </p:cNvCxnSpPr>
            <p:nvPr/>
          </p:nvCxnSpPr>
          <p:spPr bwMode="auto">
            <a:xfrm>
              <a:off x="3552" y="3792"/>
              <a:ext cx="720" cy="0"/>
            </a:xfrm>
            <a:prstGeom prst="straightConnector1">
              <a:avLst/>
            </a:prstGeom>
            <a:noFill/>
            <a:ln w="28575">
              <a:solidFill>
                <a:srgbClr val="6600CC"/>
              </a:solidFill>
              <a:miter lim="800000"/>
              <a:headEnd/>
              <a:tailEnd type="triangle" w="med" len="med"/>
            </a:ln>
          </p:spPr>
        </p:cxnSp>
      </p:grpSp>
    </p:spTree>
    <p:extLst>
      <p:ext uri="{BB962C8B-B14F-4D97-AF65-F5344CB8AC3E}">
        <p14:creationId xmlns="" xmlns:p14="http://schemas.microsoft.com/office/powerpoint/2010/main" val="2138960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三、发生机制</a:t>
            </a:r>
            <a:endParaRPr lang="zh-CN" altLang="en-US" dirty="0"/>
          </a:p>
        </p:txBody>
      </p:sp>
      <p:sp>
        <p:nvSpPr>
          <p:cNvPr id="3" name="内容占位符 2"/>
          <p:cNvSpPr>
            <a:spLocks noGrp="1"/>
          </p:cNvSpPr>
          <p:nvPr>
            <p:ph idx="1"/>
          </p:nvPr>
        </p:nvSpPr>
        <p:spPr>
          <a:xfrm>
            <a:off x="190500" y="1279736"/>
            <a:ext cx="11811040" cy="4876800"/>
          </a:xfrm>
        </p:spPr>
        <p:txBody>
          <a:bodyPr/>
          <a:lstStyle/>
          <a:p>
            <a:pPr>
              <a:buNone/>
            </a:pPr>
            <a:r>
              <a:rPr lang="en-US" altLang="zh-CN" dirty="0" smtClean="0"/>
              <a:t>2.</a:t>
            </a:r>
            <a:r>
              <a:rPr lang="zh-CN" altLang="en-US" dirty="0" smtClean="0"/>
              <a:t>个性倾向</a:t>
            </a:r>
            <a:endParaRPr lang="en-US" altLang="zh-CN" dirty="0" smtClean="0"/>
          </a:p>
          <a:p>
            <a:pPr lvl="1" eaLnBrk="1" hangingPunct="1"/>
            <a:r>
              <a:rPr dirty="0" err="1" smtClean="0"/>
              <a:t>人类</a:t>
            </a:r>
            <a:r>
              <a:rPr lang="zh-CN" altLang="en-US" dirty="0" smtClean="0"/>
              <a:t>（</a:t>
            </a:r>
            <a:r>
              <a:rPr dirty="0" err="1" smtClean="0"/>
              <a:t>动物</a:t>
            </a:r>
            <a:r>
              <a:rPr lang="zh-CN" altLang="en-US" dirty="0" smtClean="0"/>
              <a:t>）</a:t>
            </a:r>
            <a:r>
              <a:rPr dirty="0" err="1" smtClean="0"/>
              <a:t>具有</a:t>
            </a:r>
            <a:r>
              <a:rPr lang="zh-CN" altLang="en-US" dirty="0" smtClean="0"/>
              <a:t>“</a:t>
            </a:r>
            <a:r>
              <a:rPr dirty="0" err="1" smtClean="0"/>
              <a:t>某种特定的潜质</a:t>
            </a:r>
            <a:r>
              <a:rPr lang="zh-CN" altLang="en-US" dirty="0" smtClean="0"/>
              <a:t>”</a:t>
            </a:r>
            <a:endParaRPr dirty="0"/>
          </a:p>
          <a:p>
            <a:pPr lvl="1" eaLnBrk="1" hangingPunct="1"/>
            <a:r>
              <a:rPr dirty="0" smtClean="0"/>
              <a:t>大脑预先设定了转换到某种状态的程序</a:t>
            </a:r>
            <a:endParaRPr lang="en-US" dirty="0" smtClean="0"/>
          </a:p>
          <a:p>
            <a:pPr lvl="1" eaLnBrk="1" hangingPunct="1"/>
            <a:r>
              <a:rPr dirty="0"/>
              <a:t>抑郁者常用的特定思维方式</a:t>
            </a:r>
            <a:r>
              <a:rPr lang="en-US" altLang="zh-CN" dirty="0">
                <a:latin typeface="Times New Roman" pitchFamily="18" charset="0"/>
              </a:rPr>
              <a:t>—</a:t>
            </a:r>
            <a:r>
              <a:rPr dirty="0" smtClean="0"/>
              <a:t>消极的思维方式</a:t>
            </a:r>
            <a:endParaRPr lang="en-US" dirty="0" smtClean="0"/>
          </a:p>
          <a:p>
            <a:pPr lvl="1" eaLnBrk="1" hangingPunct="1"/>
            <a:r>
              <a:rPr dirty="0" err="1"/>
              <a:t>早期的创伤经历对个体的价值观、自我评价的形成，</a:t>
            </a:r>
            <a:r>
              <a:rPr dirty="0" err="1" smtClean="0"/>
              <a:t>会产生重要影响</a:t>
            </a:r>
            <a:endParaRPr lang="en-US" altLang="zh-CN" dirty="0"/>
          </a:p>
          <a:p>
            <a:pPr lvl="2" eaLnBrk="1" hangingPunct="1"/>
            <a:endParaRPr sz="2400" dirty="0"/>
          </a:p>
          <a:p>
            <a:pPr lvl="2" eaLnBrk="1" hangingPunct="1"/>
            <a:endParaRPr sz="2400" dirty="0"/>
          </a:p>
          <a:p>
            <a:pPr>
              <a:buNone/>
            </a:pPr>
            <a:endParaRPr lang="en-US" altLang="zh-CN" dirty="0" smtClean="0"/>
          </a:p>
          <a:p>
            <a:pPr>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grpSp>
        <p:nvGrpSpPr>
          <p:cNvPr id="5" name="Group 12"/>
          <p:cNvGrpSpPr>
            <a:grpSpLocks/>
          </p:cNvGrpSpPr>
          <p:nvPr/>
        </p:nvGrpSpPr>
        <p:grpSpPr bwMode="auto">
          <a:xfrm>
            <a:off x="2666976" y="4286256"/>
            <a:ext cx="6715172" cy="1571636"/>
            <a:chOff x="384" y="1920"/>
            <a:chExt cx="4992" cy="1440"/>
          </a:xfrm>
        </p:grpSpPr>
        <p:sp>
          <p:nvSpPr>
            <p:cNvPr id="6" name="Rectangle 5"/>
            <p:cNvSpPr>
              <a:spLocks noChangeArrowheads="1"/>
            </p:cNvSpPr>
            <p:nvPr/>
          </p:nvSpPr>
          <p:spPr bwMode="auto">
            <a:xfrm>
              <a:off x="384" y="1920"/>
              <a:ext cx="1152" cy="576"/>
            </a:xfrm>
            <a:prstGeom prst="rect">
              <a:avLst/>
            </a:prstGeom>
            <a:noFill/>
            <a:ln w="19050">
              <a:solidFill>
                <a:srgbClr val="009E75"/>
              </a:solidFill>
              <a:miter lim="800000"/>
              <a:headEnd/>
              <a:tailEnd/>
            </a:ln>
          </p:spPr>
          <p:txBody>
            <a:bodyPr wrap="none" anchor="ctr"/>
            <a:lstStyle/>
            <a:p>
              <a:pPr algn="ctr"/>
              <a:r>
                <a:rPr lang="zh-CN" altLang="en-US" sz="2000" dirty="0">
                  <a:solidFill>
                    <a:srgbClr val="990033"/>
                  </a:solidFill>
                  <a:ea typeface="华文新魏" pitchFamily="2" charset="-122"/>
                </a:rPr>
                <a:t>基因、</a:t>
              </a:r>
            </a:p>
            <a:p>
              <a:pPr algn="ctr"/>
              <a:r>
                <a:rPr lang="zh-CN" altLang="en-US" sz="2000" dirty="0">
                  <a:solidFill>
                    <a:srgbClr val="990033"/>
                  </a:solidFill>
                  <a:ea typeface="华文新魏" pitchFamily="2" charset="-122"/>
                </a:rPr>
                <a:t>成长经历等</a:t>
              </a:r>
            </a:p>
          </p:txBody>
        </p:sp>
        <p:sp>
          <p:nvSpPr>
            <p:cNvPr id="7" name="Rectangle 6"/>
            <p:cNvSpPr>
              <a:spLocks noChangeArrowheads="1"/>
            </p:cNvSpPr>
            <p:nvPr/>
          </p:nvSpPr>
          <p:spPr bwMode="auto">
            <a:xfrm>
              <a:off x="1392" y="2736"/>
              <a:ext cx="1920" cy="624"/>
            </a:xfrm>
            <a:prstGeom prst="rect">
              <a:avLst/>
            </a:prstGeom>
            <a:noFill/>
            <a:ln w="19050">
              <a:solidFill>
                <a:srgbClr val="009E75"/>
              </a:solidFill>
              <a:miter lim="800000"/>
              <a:headEnd/>
              <a:tailEnd/>
            </a:ln>
          </p:spPr>
          <p:txBody>
            <a:bodyPr wrap="none" anchor="ctr"/>
            <a:lstStyle/>
            <a:p>
              <a:pPr algn="ctr"/>
              <a:r>
                <a:rPr lang="zh-CN" altLang="en-US" sz="2000" dirty="0">
                  <a:solidFill>
                    <a:srgbClr val="990033"/>
                  </a:solidFill>
                  <a:ea typeface="华文新魏" pitchFamily="2" charset="-122"/>
                </a:rPr>
                <a:t>抑郁的敏感性↑</a:t>
              </a:r>
            </a:p>
            <a:p>
              <a:pPr algn="ctr"/>
              <a:r>
                <a:rPr lang="zh-CN" altLang="en-US" sz="2000" dirty="0" smtClean="0">
                  <a:solidFill>
                    <a:srgbClr val="990033"/>
                  </a:solidFill>
                  <a:ea typeface="华文新魏" pitchFamily="2" charset="-122"/>
                </a:rPr>
                <a:t>（建立</a:t>
              </a:r>
              <a:r>
                <a:rPr lang="zh-CN" altLang="en-US" sz="2000" dirty="0">
                  <a:solidFill>
                    <a:srgbClr val="990033"/>
                  </a:solidFill>
                  <a:ea typeface="华文新魏" pitchFamily="2" charset="-122"/>
                </a:rPr>
                <a:t>了转化</a:t>
              </a:r>
              <a:r>
                <a:rPr lang="zh-CN" altLang="en-US" sz="2000" dirty="0" smtClean="0">
                  <a:solidFill>
                    <a:srgbClr val="990033"/>
                  </a:solidFill>
                  <a:ea typeface="华文新魏" pitchFamily="2" charset="-122"/>
                </a:rPr>
                <a:t>程序）</a:t>
              </a:r>
              <a:endParaRPr lang="zh-CN" altLang="en-US" sz="2000" dirty="0">
                <a:solidFill>
                  <a:srgbClr val="990033"/>
                </a:solidFill>
                <a:ea typeface="华文新魏" pitchFamily="2" charset="-122"/>
              </a:endParaRPr>
            </a:p>
          </p:txBody>
        </p:sp>
        <p:sp>
          <p:nvSpPr>
            <p:cNvPr id="8" name="Rectangle 7"/>
            <p:cNvSpPr>
              <a:spLocks noChangeArrowheads="1"/>
            </p:cNvSpPr>
            <p:nvPr/>
          </p:nvSpPr>
          <p:spPr bwMode="auto">
            <a:xfrm>
              <a:off x="3504" y="2112"/>
              <a:ext cx="864" cy="384"/>
            </a:xfrm>
            <a:prstGeom prst="rect">
              <a:avLst/>
            </a:prstGeom>
            <a:noFill/>
            <a:ln w="9525">
              <a:noFill/>
              <a:miter lim="800000"/>
              <a:headEnd/>
              <a:tailEnd/>
            </a:ln>
          </p:spPr>
          <p:txBody>
            <a:bodyPr wrap="none" anchor="ctr"/>
            <a:lstStyle/>
            <a:p>
              <a:pPr algn="ctr"/>
              <a:r>
                <a:rPr lang="zh-CN" altLang="en-US" sz="2000">
                  <a:ea typeface="华文新魏" pitchFamily="2" charset="-122"/>
                </a:rPr>
                <a:t>应激事件</a:t>
              </a:r>
            </a:p>
          </p:txBody>
        </p:sp>
        <p:sp>
          <p:nvSpPr>
            <p:cNvPr id="9" name="Rectangle 8"/>
            <p:cNvSpPr>
              <a:spLocks noChangeArrowheads="1"/>
            </p:cNvSpPr>
            <p:nvPr/>
          </p:nvSpPr>
          <p:spPr bwMode="auto">
            <a:xfrm>
              <a:off x="4656" y="2832"/>
              <a:ext cx="720" cy="432"/>
            </a:xfrm>
            <a:prstGeom prst="rect">
              <a:avLst/>
            </a:prstGeom>
            <a:noFill/>
            <a:ln w="9525">
              <a:solidFill>
                <a:srgbClr val="000099"/>
              </a:solidFill>
              <a:miter lim="800000"/>
              <a:headEnd/>
              <a:tailEnd/>
            </a:ln>
            <a:effectLst/>
          </p:spPr>
          <p:txBody>
            <a:bodyPr wrap="none" anchor="ctr"/>
            <a:lstStyle/>
            <a:p>
              <a:pPr algn="ctr">
                <a:defRPr/>
              </a:pPr>
              <a:r>
                <a:rPr lang="zh-CN" altLang="en-US" sz="2400" b="1">
                  <a:solidFill>
                    <a:srgbClr val="000099"/>
                  </a:solidFill>
                  <a:effectLst>
                    <a:outerShdw blurRad="38100" dist="38100" dir="2700000" algn="tl">
                      <a:srgbClr val="C0C0C0"/>
                    </a:outerShdw>
                  </a:effectLst>
                  <a:ea typeface="黑体" pitchFamily="2" charset="-122"/>
                </a:rPr>
                <a:t>抑郁</a:t>
              </a:r>
            </a:p>
          </p:txBody>
        </p:sp>
        <p:cxnSp>
          <p:nvCxnSpPr>
            <p:cNvPr id="10" name="AutoShape 9"/>
            <p:cNvCxnSpPr>
              <a:cxnSpLocks noChangeShapeType="1"/>
              <a:stCxn id="6" idx="2"/>
              <a:endCxn id="7" idx="1"/>
            </p:cNvCxnSpPr>
            <p:nvPr/>
          </p:nvCxnSpPr>
          <p:spPr bwMode="auto">
            <a:xfrm rot="16200000" flipH="1">
              <a:off x="900" y="2562"/>
              <a:ext cx="546" cy="426"/>
            </a:xfrm>
            <a:prstGeom prst="bentConnector2">
              <a:avLst/>
            </a:prstGeom>
            <a:noFill/>
            <a:ln w="28575">
              <a:solidFill>
                <a:srgbClr val="009E75"/>
              </a:solidFill>
              <a:miter lim="800000"/>
              <a:headEnd/>
              <a:tailEnd type="triangle" w="med" len="med"/>
            </a:ln>
          </p:spPr>
        </p:cxnSp>
        <p:cxnSp>
          <p:nvCxnSpPr>
            <p:cNvPr id="11" name="AutoShape 10"/>
            <p:cNvCxnSpPr>
              <a:cxnSpLocks noChangeShapeType="1"/>
              <a:stCxn id="7" idx="3"/>
              <a:endCxn id="9" idx="1"/>
            </p:cNvCxnSpPr>
            <p:nvPr/>
          </p:nvCxnSpPr>
          <p:spPr bwMode="auto">
            <a:xfrm>
              <a:off x="3318" y="3048"/>
              <a:ext cx="1338" cy="0"/>
            </a:xfrm>
            <a:prstGeom prst="straightConnector1">
              <a:avLst/>
            </a:prstGeom>
            <a:noFill/>
            <a:ln w="28575">
              <a:solidFill>
                <a:srgbClr val="009E75"/>
              </a:solidFill>
              <a:miter lim="800000"/>
              <a:headEnd/>
              <a:tailEnd type="triangle" w="med" len="med"/>
            </a:ln>
          </p:spPr>
        </p:cxnSp>
        <p:cxnSp>
          <p:nvCxnSpPr>
            <p:cNvPr id="12" name="AutoShape 11"/>
            <p:cNvCxnSpPr>
              <a:cxnSpLocks noChangeShapeType="1"/>
            </p:cNvCxnSpPr>
            <p:nvPr/>
          </p:nvCxnSpPr>
          <p:spPr bwMode="auto">
            <a:xfrm>
              <a:off x="3936" y="2592"/>
              <a:ext cx="0" cy="480"/>
            </a:xfrm>
            <a:prstGeom prst="straightConnector1">
              <a:avLst/>
            </a:prstGeom>
            <a:noFill/>
            <a:ln w="28575">
              <a:solidFill>
                <a:srgbClr val="9900CC"/>
              </a:solidFill>
              <a:miter lim="800000"/>
              <a:headEnd/>
              <a:tailEnd type="triangle" w="med" len="med"/>
            </a:ln>
          </p:spPr>
        </p:cxnSp>
      </p:grpSp>
    </p:spTree>
    <p:extLst>
      <p:ext uri="{BB962C8B-B14F-4D97-AF65-F5344CB8AC3E}">
        <p14:creationId xmlns="" xmlns:p14="http://schemas.microsoft.com/office/powerpoint/2010/main" val="4077778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zh-CN" altLang="en-US" dirty="0" smtClean="0"/>
              <a:t>三、发生机制</a:t>
            </a:r>
          </a:p>
        </p:txBody>
      </p:sp>
      <p:sp>
        <p:nvSpPr>
          <p:cNvPr id="45059" name="Rectangle 3"/>
          <p:cNvSpPr>
            <a:spLocks noGrp="1" noChangeArrowheads="1"/>
          </p:cNvSpPr>
          <p:nvPr>
            <p:ph type="body" idx="1"/>
          </p:nvPr>
        </p:nvSpPr>
        <p:spPr/>
        <p:txBody>
          <a:bodyPr/>
          <a:lstStyle/>
          <a:p>
            <a:pPr eaLnBrk="1" hangingPunct="1">
              <a:buNone/>
            </a:pPr>
            <a:r>
              <a:rPr lang="zh-CN" altLang="en-US" sz="2800" dirty="0" smtClean="0"/>
              <a:t>（三）生物学</a:t>
            </a:r>
            <a:r>
              <a:rPr lang="zh-CN" altLang="en-US" sz="2800" dirty="0"/>
              <a:t>观点</a:t>
            </a:r>
            <a:endParaRPr lang="en-US" altLang="zh-CN" sz="2800" dirty="0"/>
          </a:p>
          <a:p>
            <a:pPr lvl="1" eaLnBrk="1" hangingPunct="1">
              <a:lnSpc>
                <a:spcPct val="80000"/>
              </a:lnSpc>
              <a:defRPr/>
            </a:pPr>
            <a:r>
              <a:rPr altLang="en-US" dirty="0" smtClean="0"/>
              <a:t>遗传因素</a:t>
            </a:r>
            <a:endParaRPr lang="en-US" altLang="en-US" dirty="0" smtClean="0"/>
          </a:p>
          <a:p>
            <a:pPr lvl="2" eaLnBrk="1" hangingPunct="1">
              <a:lnSpc>
                <a:spcPct val="80000"/>
              </a:lnSpc>
              <a:defRPr/>
            </a:pPr>
            <a:r>
              <a:rPr lang="zh-CN" altLang="en-US" sz="2400" dirty="0"/>
              <a:t>同卵双生</a:t>
            </a:r>
            <a:r>
              <a:rPr lang="en-US" altLang="zh-CN" sz="2400" dirty="0"/>
              <a:t>&gt;</a:t>
            </a:r>
            <a:r>
              <a:rPr lang="zh-CN" altLang="en-US" sz="2400" dirty="0"/>
              <a:t>异卵双生</a:t>
            </a:r>
            <a:r>
              <a:rPr lang="en-US" altLang="zh-CN" sz="2400" dirty="0"/>
              <a:t>&gt;</a:t>
            </a:r>
            <a:r>
              <a:rPr lang="zh-CN" altLang="en-US" sz="2400" dirty="0"/>
              <a:t>普通人</a:t>
            </a:r>
          </a:p>
          <a:p>
            <a:pPr lvl="1" eaLnBrk="1" hangingPunct="1"/>
            <a:r>
              <a:rPr lang="zh-CN" altLang="en-US" sz="2600" dirty="0"/>
              <a:t>生理紊乱</a:t>
            </a:r>
            <a:endParaRPr lang="en-US" altLang="zh-CN" sz="2600" dirty="0"/>
          </a:p>
          <a:p>
            <a:pPr eaLnBrk="1" hangingPunct="1">
              <a:lnSpc>
                <a:spcPct val="80000"/>
              </a:lnSpc>
              <a:buNone/>
            </a:pPr>
            <a:r>
              <a:rPr lang="zh-CN" altLang="en-US" dirty="0" smtClean="0"/>
              <a:t>（四）社会学观点</a:t>
            </a:r>
            <a:endParaRPr lang="en-US" altLang="zh-CN" dirty="0" smtClean="0"/>
          </a:p>
          <a:p>
            <a:pPr lvl="1" eaLnBrk="1" hangingPunct="1">
              <a:lnSpc>
                <a:spcPct val="80000"/>
              </a:lnSpc>
            </a:pPr>
            <a:r>
              <a:rPr sz="2600" dirty="0" err="1" smtClean="0"/>
              <a:t>外部</a:t>
            </a:r>
            <a:r>
              <a:rPr lang="zh-CN" altLang="en-US" sz="2600" dirty="0" smtClean="0"/>
              <a:t>（</a:t>
            </a:r>
            <a:r>
              <a:rPr sz="2600" dirty="0" err="1" smtClean="0"/>
              <a:t>社会</a:t>
            </a:r>
            <a:r>
              <a:rPr lang="zh-CN" altLang="en-US" sz="2600" dirty="0" smtClean="0"/>
              <a:t>）</a:t>
            </a:r>
            <a:r>
              <a:rPr sz="2600" dirty="0" err="1" smtClean="0"/>
              <a:t>因素在抑郁的形成和康复过程中扮演着重要的角色</a:t>
            </a:r>
            <a:r>
              <a:rPr sz="2600" dirty="0"/>
              <a:t>。</a:t>
            </a:r>
          </a:p>
          <a:p>
            <a:pPr lvl="1" eaLnBrk="1" hangingPunct="1"/>
            <a:endParaRPr lang="zh-CN" altLang="en-US" sz="2600" dirty="0"/>
          </a:p>
        </p:txBody>
      </p:sp>
      <p:grpSp>
        <p:nvGrpSpPr>
          <p:cNvPr id="20" name="Group 15"/>
          <p:cNvGrpSpPr>
            <a:grpSpLocks/>
          </p:cNvGrpSpPr>
          <p:nvPr/>
        </p:nvGrpSpPr>
        <p:grpSpPr bwMode="auto">
          <a:xfrm>
            <a:off x="2881290" y="4357694"/>
            <a:ext cx="5429288" cy="1500198"/>
            <a:chOff x="528" y="1872"/>
            <a:chExt cx="4560" cy="1305"/>
          </a:xfrm>
        </p:grpSpPr>
        <p:sp>
          <p:nvSpPr>
            <p:cNvPr id="36" name="Rectangle 4"/>
            <p:cNvSpPr>
              <a:spLocks noChangeArrowheads="1"/>
            </p:cNvSpPr>
            <p:nvPr/>
          </p:nvSpPr>
          <p:spPr bwMode="auto">
            <a:xfrm>
              <a:off x="528" y="1872"/>
              <a:ext cx="960" cy="336"/>
            </a:xfrm>
            <a:prstGeom prst="rect">
              <a:avLst/>
            </a:prstGeom>
            <a:noFill/>
            <a:ln w="28575">
              <a:solidFill>
                <a:srgbClr val="009E75"/>
              </a:solidFill>
              <a:miter lim="800000"/>
              <a:headEnd/>
              <a:tailEnd/>
            </a:ln>
          </p:spPr>
          <p:txBody>
            <a:bodyPr wrap="none" anchor="ctr"/>
            <a:lstStyle/>
            <a:p>
              <a:pPr algn="ctr"/>
              <a:r>
                <a:rPr lang="zh-CN" altLang="en-US" sz="2000" dirty="0">
                  <a:solidFill>
                    <a:srgbClr val="990033"/>
                  </a:solidFill>
                  <a:ea typeface="华文新魏" pitchFamily="2" charset="-122"/>
                </a:rPr>
                <a:t>社会角色</a:t>
              </a:r>
            </a:p>
          </p:txBody>
        </p:sp>
        <p:sp>
          <p:nvSpPr>
            <p:cNvPr id="37" name="Rectangle 5"/>
            <p:cNvSpPr>
              <a:spLocks noChangeArrowheads="1"/>
            </p:cNvSpPr>
            <p:nvPr/>
          </p:nvSpPr>
          <p:spPr bwMode="auto">
            <a:xfrm>
              <a:off x="528" y="2688"/>
              <a:ext cx="960" cy="480"/>
            </a:xfrm>
            <a:prstGeom prst="rect">
              <a:avLst/>
            </a:prstGeom>
            <a:noFill/>
            <a:ln w="28575">
              <a:solidFill>
                <a:srgbClr val="009E75"/>
              </a:solidFill>
              <a:miter lim="800000"/>
              <a:headEnd/>
              <a:tailEnd/>
            </a:ln>
          </p:spPr>
          <p:txBody>
            <a:bodyPr wrap="none" anchor="ctr"/>
            <a:lstStyle/>
            <a:p>
              <a:pPr algn="ctr"/>
              <a:r>
                <a:rPr lang="zh-CN" altLang="en-US" sz="2000" dirty="0">
                  <a:solidFill>
                    <a:srgbClr val="990033"/>
                  </a:solidFill>
                  <a:ea typeface="华文新魏" pitchFamily="2" charset="-122"/>
                </a:rPr>
                <a:t>价值感</a:t>
              </a:r>
            </a:p>
            <a:p>
              <a:pPr algn="ctr"/>
              <a:r>
                <a:rPr lang="zh-CN" altLang="en-US" sz="2000" dirty="0">
                  <a:solidFill>
                    <a:srgbClr val="990033"/>
                  </a:solidFill>
                  <a:ea typeface="华文新魏" pitchFamily="2" charset="-122"/>
                </a:rPr>
                <a:t>成就感</a:t>
              </a:r>
            </a:p>
          </p:txBody>
        </p:sp>
        <p:sp>
          <p:nvSpPr>
            <p:cNvPr id="38" name="Rectangle 6"/>
            <p:cNvSpPr>
              <a:spLocks noChangeArrowheads="1"/>
            </p:cNvSpPr>
            <p:nvPr/>
          </p:nvSpPr>
          <p:spPr bwMode="auto">
            <a:xfrm>
              <a:off x="2448" y="2160"/>
              <a:ext cx="1056" cy="384"/>
            </a:xfrm>
            <a:prstGeom prst="rect">
              <a:avLst/>
            </a:prstGeom>
            <a:noFill/>
            <a:ln w="28575">
              <a:solidFill>
                <a:srgbClr val="9900CC"/>
              </a:solidFill>
              <a:miter lim="800000"/>
              <a:headEnd/>
              <a:tailEnd/>
            </a:ln>
          </p:spPr>
          <p:txBody>
            <a:bodyPr wrap="none" anchor="ctr"/>
            <a:lstStyle/>
            <a:p>
              <a:pPr algn="ctr"/>
              <a:r>
                <a:rPr lang="zh-CN" altLang="en-US" sz="2400">
                  <a:solidFill>
                    <a:srgbClr val="990033"/>
                  </a:solidFill>
                  <a:ea typeface="华文新魏" pitchFamily="2" charset="-122"/>
                </a:rPr>
                <a:t>自尊水平</a:t>
              </a:r>
            </a:p>
          </p:txBody>
        </p:sp>
        <p:sp>
          <p:nvSpPr>
            <p:cNvPr id="39" name="Rectangle 7"/>
            <p:cNvSpPr>
              <a:spLocks noChangeArrowheads="1"/>
            </p:cNvSpPr>
            <p:nvPr/>
          </p:nvSpPr>
          <p:spPr bwMode="auto">
            <a:xfrm>
              <a:off x="4320" y="2160"/>
              <a:ext cx="768" cy="384"/>
            </a:xfrm>
            <a:prstGeom prst="rect">
              <a:avLst/>
            </a:prstGeom>
            <a:noFill/>
            <a:ln w="28575">
              <a:solidFill>
                <a:srgbClr val="00B050"/>
              </a:solidFill>
              <a:miter lim="800000"/>
              <a:headEnd/>
              <a:tailEnd/>
            </a:ln>
          </p:spPr>
          <p:txBody>
            <a:bodyPr wrap="none" anchor="ctr"/>
            <a:lstStyle/>
            <a:p>
              <a:pPr algn="ctr"/>
              <a:r>
                <a:rPr lang="zh-CN" altLang="en-US" sz="3200" dirty="0">
                  <a:solidFill>
                    <a:schemeClr val="tx2"/>
                  </a:solidFill>
                  <a:ea typeface="华文新魏" pitchFamily="2" charset="-122"/>
                </a:rPr>
                <a:t>抑郁</a:t>
              </a:r>
            </a:p>
          </p:txBody>
        </p:sp>
        <p:cxnSp>
          <p:nvCxnSpPr>
            <p:cNvPr id="40" name="AutoShape 9"/>
            <p:cNvCxnSpPr>
              <a:cxnSpLocks noChangeShapeType="1"/>
              <a:stCxn id="36" idx="2"/>
              <a:endCxn id="37" idx="0"/>
            </p:cNvCxnSpPr>
            <p:nvPr/>
          </p:nvCxnSpPr>
          <p:spPr bwMode="auto">
            <a:xfrm>
              <a:off x="1008" y="2217"/>
              <a:ext cx="0" cy="462"/>
            </a:xfrm>
            <a:prstGeom prst="straightConnector1">
              <a:avLst/>
            </a:prstGeom>
            <a:noFill/>
            <a:ln w="28575">
              <a:solidFill>
                <a:srgbClr val="009E75"/>
              </a:solidFill>
              <a:miter lim="800000"/>
              <a:headEnd/>
              <a:tailEnd type="triangle" w="med" len="med"/>
            </a:ln>
          </p:spPr>
        </p:cxnSp>
        <p:cxnSp>
          <p:nvCxnSpPr>
            <p:cNvPr id="41" name="AutoShape 13"/>
            <p:cNvCxnSpPr>
              <a:cxnSpLocks noChangeShapeType="1"/>
              <a:stCxn id="37" idx="2"/>
              <a:endCxn id="38" idx="2"/>
            </p:cNvCxnSpPr>
            <p:nvPr/>
          </p:nvCxnSpPr>
          <p:spPr bwMode="auto">
            <a:xfrm rot="5400000" flipH="1" flipV="1">
              <a:off x="1680" y="1881"/>
              <a:ext cx="624" cy="1968"/>
            </a:xfrm>
            <a:prstGeom prst="bentConnector3">
              <a:avLst>
                <a:gd name="adj1" fmla="val -21634"/>
              </a:avLst>
            </a:prstGeom>
            <a:noFill/>
            <a:ln w="28575">
              <a:solidFill>
                <a:srgbClr val="009E75"/>
              </a:solidFill>
              <a:miter lim="800000"/>
              <a:headEnd/>
              <a:tailEnd type="triangle" w="med" len="med"/>
            </a:ln>
          </p:spPr>
        </p:cxnSp>
        <p:cxnSp>
          <p:nvCxnSpPr>
            <p:cNvPr id="42" name="AutoShape 14"/>
            <p:cNvCxnSpPr>
              <a:cxnSpLocks noChangeShapeType="1"/>
              <a:stCxn id="38" idx="3"/>
            </p:cNvCxnSpPr>
            <p:nvPr/>
          </p:nvCxnSpPr>
          <p:spPr bwMode="auto">
            <a:xfrm>
              <a:off x="3513" y="2352"/>
              <a:ext cx="759" cy="0"/>
            </a:xfrm>
            <a:prstGeom prst="straightConnector1">
              <a:avLst/>
            </a:prstGeom>
            <a:noFill/>
            <a:ln w="28575">
              <a:solidFill>
                <a:srgbClr val="9900CC"/>
              </a:solidFill>
              <a:miter lim="800000"/>
              <a:headEnd/>
              <a:tailEnd type="triangle" w="med" len="med"/>
            </a:ln>
          </p:spPr>
        </p:cxnSp>
      </p:grpSp>
    </p:spTree>
    <p:extLst>
      <p:ext uri="{BB962C8B-B14F-4D97-AF65-F5344CB8AC3E}">
        <p14:creationId xmlns="" xmlns:p14="http://schemas.microsoft.com/office/powerpoint/2010/main" val="184950182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三、临床表现</a:t>
            </a:r>
            <a:endParaRPr lang="zh-CN" altLang="en-US" dirty="0"/>
          </a:p>
        </p:txBody>
      </p:sp>
      <p:sp>
        <p:nvSpPr>
          <p:cNvPr id="3" name="内容占位符 2"/>
          <p:cNvSpPr>
            <a:spLocks noGrp="1"/>
          </p:cNvSpPr>
          <p:nvPr>
            <p:ph idx="1"/>
          </p:nvPr>
        </p:nvSpPr>
        <p:spPr>
          <a:xfrm>
            <a:off x="275422" y="1528918"/>
            <a:ext cx="11832115" cy="5857892"/>
          </a:xfrm>
        </p:spPr>
        <p:txBody>
          <a:bodyPr/>
          <a:lstStyle/>
          <a:p>
            <a:pPr>
              <a:buNone/>
            </a:pPr>
            <a:r>
              <a:rPr lang="zh-CN" altLang="en-US" b="1" dirty="0" smtClean="0">
                <a:solidFill>
                  <a:srgbClr val="C00000"/>
                </a:solidFill>
                <a:latin typeface="华文楷体" pitchFamily="2" charset="-122"/>
                <a:ea typeface="华文楷体" pitchFamily="2" charset="-122"/>
              </a:rPr>
              <a:t>（</a:t>
            </a:r>
            <a:r>
              <a:rPr lang="en-US" altLang="zh-CN" b="1" dirty="0" smtClean="0">
                <a:solidFill>
                  <a:srgbClr val="C00000"/>
                </a:solidFill>
                <a:latin typeface="华文楷体" pitchFamily="2" charset="-122"/>
                <a:ea typeface="华文楷体" pitchFamily="2" charset="-122"/>
              </a:rPr>
              <a:t>一</a:t>
            </a:r>
            <a:r>
              <a:rPr lang="zh-CN" altLang="en-US" b="1" dirty="0" smtClean="0">
                <a:solidFill>
                  <a:srgbClr val="C00000"/>
                </a:solidFill>
                <a:latin typeface="华文楷体" pitchFamily="2" charset="-122"/>
                <a:ea typeface="华文楷体" pitchFamily="2" charset="-122"/>
              </a:rPr>
              <a:t>）</a:t>
            </a:r>
            <a:r>
              <a:rPr lang="en-US" altLang="zh-CN" b="1" dirty="0" err="1" smtClean="0">
                <a:solidFill>
                  <a:srgbClr val="C00000"/>
                </a:solidFill>
                <a:latin typeface="华文楷体" pitchFamily="2" charset="-122"/>
                <a:ea typeface="华文楷体" pitchFamily="2" charset="-122"/>
              </a:rPr>
              <a:t>胸痛部位</a:t>
            </a:r>
            <a:endParaRPr lang="en-US" altLang="zh-CN" b="1" dirty="0" smtClean="0">
              <a:solidFill>
                <a:srgbClr val="C00000"/>
              </a:solidFill>
              <a:latin typeface="华文楷体" pitchFamily="2" charset="-122"/>
              <a:ea typeface="华文楷体" pitchFamily="2" charset="-122"/>
            </a:endParaRPr>
          </a:p>
          <a:p>
            <a:r>
              <a:rPr lang="en-US" altLang="zh-CN" sz="2800" dirty="0">
                <a:latin typeface="华文楷体" pitchFamily="2" charset="-122"/>
                <a:ea typeface="华文楷体" pitchFamily="2" charset="-122"/>
              </a:rPr>
              <a:t> </a:t>
            </a:r>
            <a:r>
              <a:rPr lang="zh-CN" altLang="en-US" sz="3200" dirty="0">
                <a:solidFill>
                  <a:srgbClr val="C00000"/>
                </a:solidFill>
                <a:latin typeface="华文楷体" pitchFamily="2" charset="-122"/>
                <a:ea typeface="华文楷体" pitchFamily="2" charset="-122"/>
              </a:rPr>
              <a:t>疼痛的部位为病变所在的部位</a:t>
            </a:r>
            <a:r>
              <a:rPr lang="en-US" altLang="en-US" sz="3200" dirty="0">
                <a:solidFill>
                  <a:srgbClr val="C00000"/>
                </a:solidFill>
                <a:latin typeface="华文楷体" pitchFamily="2" charset="-122"/>
                <a:ea typeface="华文楷体" pitchFamily="2" charset="-122"/>
              </a:rPr>
              <a:t>,</a:t>
            </a:r>
            <a:r>
              <a:rPr lang="zh-CN" altLang="en-US" sz="3200" dirty="0">
                <a:solidFill>
                  <a:srgbClr val="C00000"/>
                </a:solidFill>
                <a:latin typeface="华文楷体" pitchFamily="2" charset="-122"/>
                <a:ea typeface="华文楷体" pitchFamily="2" charset="-122"/>
              </a:rPr>
              <a:t>但有些疾病可出现</a:t>
            </a:r>
            <a:r>
              <a:rPr lang="zh-CN" altLang="en-US" sz="3200" dirty="0" smtClean="0">
                <a:solidFill>
                  <a:srgbClr val="C00000"/>
                </a:solidFill>
                <a:latin typeface="华文楷体" pitchFamily="2" charset="-122"/>
                <a:ea typeface="华文楷体" pitchFamily="2" charset="-122"/>
              </a:rPr>
              <a:t>牵涉痛</a:t>
            </a:r>
            <a:endParaRPr lang="en-US" altLang="zh-CN" sz="3200" dirty="0">
              <a:solidFill>
                <a:srgbClr val="692AA2"/>
              </a:solidFill>
              <a:latin typeface="华文楷体" pitchFamily="2" charset="-122"/>
              <a:ea typeface="华文楷体" pitchFamily="2" charset="-122"/>
            </a:endParaRPr>
          </a:p>
          <a:p>
            <a:pPr lvl="1">
              <a:buNone/>
            </a:pPr>
            <a:r>
              <a:rPr lang="en-US" altLang="zh-CN" dirty="0" smtClean="0">
                <a:solidFill>
                  <a:srgbClr val="692AA2"/>
                </a:solidFill>
                <a:latin typeface="华文楷体" pitchFamily="2" charset="-122"/>
                <a:ea typeface="华文楷体" pitchFamily="2" charset="-122"/>
              </a:rPr>
              <a:t>1.胸壁疾病：</a:t>
            </a:r>
            <a:r>
              <a:rPr lang="zh-CN" altLang="en-US" dirty="0">
                <a:latin typeface="华文楷体" pitchFamily="2" charset="-122"/>
                <a:ea typeface="华文楷体" pitchFamily="2" charset="-122"/>
              </a:rPr>
              <a:t>胸壁炎症所致疼痛位于病变处</a:t>
            </a:r>
            <a:r>
              <a:rPr lang="en-US" altLang="en-US" dirty="0">
                <a:latin typeface="华文楷体" pitchFamily="2" charset="-122"/>
                <a:ea typeface="华文楷体" pitchFamily="2" charset="-122"/>
              </a:rPr>
              <a:t>,</a:t>
            </a:r>
            <a:r>
              <a:rPr lang="zh-CN" altLang="en-US" dirty="0">
                <a:latin typeface="华文楷体" pitchFamily="2" charset="-122"/>
                <a:ea typeface="华文楷体" pitchFamily="2" charset="-122"/>
              </a:rPr>
              <a:t>局部有红、肿、热等</a:t>
            </a:r>
            <a:r>
              <a:rPr lang="zh-CN" altLang="en-US" dirty="0" smtClean="0">
                <a:latin typeface="华文楷体" pitchFamily="2" charset="-122"/>
                <a:ea typeface="华文楷体" pitchFamily="2" charset="-122"/>
              </a:rPr>
              <a:t>表现</a:t>
            </a:r>
            <a:endParaRPr lang="en-US" altLang="zh-CN" dirty="0" smtClean="0">
              <a:solidFill>
                <a:srgbClr val="692AA2"/>
              </a:solidFill>
              <a:latin typeface="华文楷体" pitchFamily="2" charset="-122"/>
              <a:ea typeface="华文楷体" pitchFamily="2" charset="-122"/>
            </a:endParaRPr>
          </a:p>
          <a:p>
            <a:pPr lvl="1">
              <a:buNone/>
            </a:pPr>
            <a:r>
              <a:rPr lang="en-US" altLang="zh-CN" dirty="0" smtClean="0">
                <a:solidFill>
                  <a:srgbClr val="692AA2"/>
                </a:solidFill>
                <a:latin typeface="华文楷体" pitchFamily="2" charset="-122"/>
                <a:ea typeface="华文楷体" pitchFamily="2" charset="-122"/>
              </a:rPr>
              <a:t>2.呼吸系统疾病：</a:t>
            </a:r>
            <a:r>
              <a:rPr lang="zh-CN" altLang="en-US" dirty="0" smtClean="0">
                <a:latin typeface="华文楷体" pitchFamily="2" charset="-122"/>
                <a:ea typeface="华文楷体" pitchFamily="2" charset="-122"/>
              </a:rPr>
              <a:t>肺</a:t>
            </a:r>
            <a:r>
              <a:rPr lang="zh-CN" altLang="en-US" dirty="0">
                <a:latin typeface="华文楷体" pitchFamily="2" charset="-122"/>
                <a:ea typeface="华文楷体" pitchFamily="2" charset="-122"/>
              </a:rPr>
              <a:t>组织疾病本身并不引起疼痛</a:t>
            </a:r>
            <a:r>
              <a:rPr lang="en-US" altLang="en-US" dirty="0">
                <a:latin typeface="华文楷体" pitchFamily="2" charset="-122"/>
                <a:ea typeface="华文楷体" pitchFamily="2" charset="-122"/>
              </a:rPr>
              <a:t>,</a:t>
            </a:r>
            <a:r>
              <a:rPr lang="zh-CN" altLang="en-US" dirty="0">
                <a:latin typeface="华文楷体" pitchFamily="2" charset="-122"/>
                <a:ea typeface="华文楷体" pitchFamily="2" charset="-122"/>
              </a:rPr>
              <a:t>当病变侵犯胸膜时才引起</a:t>
            </a:r>
            <a:r>
              <a:rPr lang="zh-CN" altLang="en-US" dirty="0" smtClean="0">
                <a:latin typeface="华文楷体" pitchFamily="2" charset="-122"/>
                <a:ea typeface="华文楷体" pitchFamily="2" charset="-122"/>
              </a:rPr>
              <a:t>疼痛</a:t>
            </a:r>
            <a:endParaRPr lang="en-US" altLang="zh-CN" dirty="0" smtClean="0">
              <a:solidFill>
                <a:srgbClr val="692AA2"/>
              </a:solidFill>
              <a:latin typeface="华文楷体" pitchFamily="2" charset="-122"/>
              <a:ea typeface="华文楷体" pitchFamily="2" charset="-122"/>
            </a:endParaRPr>
          </a:p>
          <a:p>
            <a:pPr lvl="1">
              <a:buNone/>
            </a:pPr>
            <a:r>
              <a:rPr lang="en-US" altLang="zh-CN" dirty="0" smtClean="0">
                <a:solidFill>
                  <a:srgbClr val="692AA2"/>
                </a:solidFill>
                <a:latin typeface="华文楷体" pitchFamily="2" charset="-122"/>
                <a:ea typeface="华文楷体" pitchFamily="2" charset="-122"/>
              </a:rPr>
              <a:t>3.心血管系统疾病：</a:t>
            </a:r>
            <a:r>
              <a:rPr lang="zh-CN" altLang="en-US" dirty="0">
                <a:latin typeface="华文楷体" pitchFamily="2" charset="-122"/>
                <a:ea typeface="华文楷体" pitchFamily="2" charset="-122"/>
              </a:rPr>
              <a:t>心绞痛、急性心肌梗死疼痛多位于胸骨后中上</a:t>
            </a:r>
            <a:r>
              <a:rPr lang="en-US" altLang="en-US" dirty="0">
                <a:latin typeface="华文楷体" pitchFamily="2" charset="-122"/>
                <a:ea typeface="华文楷体" pitchFamily="2" charset="-122"/>
              </a:rPr>
              <a:t>1/3</a:t>
            </a:r>
            <a:r>
              <a:rPr lang="zh-CN" altLang="en-US" dirty="0">
                <a:latin typeface="华文楷体" pitchFamily="2" charset="-122"/>
                <a:ea typeface="华文楷体" pitchFamily="2" charset="-122"/>
              </a:rPr>
              <a:t>或心前区</a:t>
            </a:r>
            <a:r>
              <a:rPr lang="en-US" altLang="en-US" dirty="0" smtClean="0">
                <a:latin typeface="华文楷体" pitchFamily="2" charset="-122"/>
                <a:ea typeface="华文楷体" pitchFamily="2" charset="-122"/>
              </a:rPr>
              <a:t>,</a:t>
            </a:r>
            <a:r>
              <a:rPr lang="zh-CN" altLang="en-US" dirty="0" smtClean="0">
                <a:latin typeface="华文楷体" pitchFamily="2" charset="-122"/>
                <a:ea typeface="华文楷体" pitchFamily="2" charset="-122"/>
              </a:rPr>
              <a:t> 并伴有放射痛</a:t>
            </a:r>
            <a:endParaRPr lang="en-US" altLang="zh-CN" dirty="0" smtClean="0">
              <a:solidFill>
                <a:srgbClr val="692AA2"/>
              </a:solidFill>
              <a:latin typeface="华文楷体" pitchFamily="2" charset="-122"/>
              <a:ea typeface="华文楷体" pitchFamily="2" charset="-122"/>
            </a:endParaRPr>
          </a:p>
          <a:p>
            <a:pPr lvl="1">
              <a:buNone/>
            </a:pPr>
            <a:r>
              <a:rPr lang="en-US" altLang="zh-CN" dirty="0" smtClean="0">
                <a:solidFill>
                  <a:srgbClr val="692AA2"/>
                </a:solidFill>
                <a:latin typeface="华文楷体" pitchFamily="2" charset="-122"/>
                <a:ea typeface="华文楷体" pitchFamily="2" charset="-122"/>
              </a:rPr>
              <a:t>4.</a:t>
            </a:r>
            <a:r>
              <a:rPr lang="zh-CN" altLang="en-US" dirty="0" smtClean="0">
                <a:solidFill>
                  <a:srgbClr val="692AA2"/>
                </a:solidFill>
                <a:latin typeface="华文楷体" pitchFamily="2" charset="-122"/>
                <a:ea typeface="华文楷体" pitchFamily="2" charset="-122"/>
              </a:rPr>
              <a:t>食管及纵隔疾病：</a:t>
            </a:r>
            <a:r>
              <a:rPr lang="zh-CN" altLang="en-US" dirty="0">
                <a:latin typeface="华文楷体" pitchFamily="2" charset="-122"/>
                <a:ea typeface="华文楷体" pitchFamily="2" charset="-122"/>
              </a:rPr>
              <a:t>胸痛多位于胸骨</a:t>
            </a:r>
            <a:r>
              <a:rPr lang="zh-CN" altLang="en-US" dirty="0" smtClean="0">
                <a:latin typeface="华文楷体" pitchFamily="2" charset="-122"/>
                <a:ea typeface="华文楷体" pitchFamily="2" charset="-122"/>
              </a:rPr>
              <a:t>后</a:t>
            </a:r>
            <a:endParaRPr lang="zh-CN" altLang="en-US" dirty="0" smtClean="0">
              <a:solidFill>
                <a:srgbClr val="692AA2"/>
              </a:solidFill>
              <a:latin typeface="华文楷体" pitchFamily="2" charset="-122"/>
              <a:ea typeface="华文楷体" pitchFamily="2" charset="-122"/>
            </a:endParaRP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206678648"/>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zh-CN" altLang="en-US" dirty="0" smtClean="0">
                <a:latin typeface="Times New Roman" pitchFamily="18" charset="0"/>
              </a:rPr>
              <a:t>四、临床表现</a:t>
            </a:r>
          </a:p>
        </p:txBody>
      </p:sp>
      <p:sp>
        <p:nvSpPr>
          <p:cNvPr id="36867" name="Rectangle 3"/>
          <p:cNvSpPr>
            <a:spLocks noGrp="1" noChangeArrowheads="1"/>
          </p:cNvSpPr>
          <p:nvPr>
            <p:ph type="body" idx="1"/>
          </p:nvPr>
        </p:nvSpPr>
        <p:spPr/>
        <p:txBody>
          <a:bodyPr/>
          <a:lstStyle/>
          <a:p>
            <a:pPr eaLnBrk="1" hangingPunct="1">
              <a:buFont typeface="Wingdings" pitchFamily="2" charset="2"/>
              <a:buNone/>
            </a:pPr>
            <a:r>
              <a:rPr lang="en-US" altLang="zh-CN" dirty="0" smtClean="0"/>
              <a:t>1</a:t>
            </a:r>
            <a:r>
              <a:rPr lang="zh-CN" altLang="en-US" dirty="0" smtClean="0"/>
              <a:t>．情绪低落  </a:t>
            </a:r>
          </a:p>
          <a:p>
            <a:pPr lvl="1" eaLnBrk="1" hangingPunct="1"/>
            <a:r>
              <a:rPr lang="zh-CN" altLang="en-US" dirty="0" smtClean="0"/>
              <a:t>对许多事情失去兴趣</a:t>
            </a:r>
          </a:p>
          <a:p>
            <a:pPr lvl="1" eaLnBrk="1" hangingPunct="1"/>
            <a:r>
              <a:rPr lang="zh-CN" altLang="en-US" dirty="0" smtClean="0">
                <a:latin typeface="Times New Roman" pitchFamily="18" charset="0"/>
              </a:rPr>
              <a:t>“</a:t>
            </a:r>
            <a:r>
              <a:rPr lang="zh-CN" altLang="en-US" dirty="0" smtClean="0"/>
              <a:t>缺乏快乐</a:t>
            </a:r>
            <a:r>
              <a:rPr lang="zh-CN" altLang="en-US" dirty="0" smtClean="0">
                <a:latin typeface="Times New Roman" pitchFamily="18" charset="0"/>
              </a:rPr>
              <a:t>”</a:t>
            </a:r>
            <a:endParaRPr lang="zh-CN" altLang="en-US" dirty="0" smtClean="0"/>
          </a:p>
          <a:p>
            <a:pPr eaLnBrk="1" hangingPunct="1">
              <a:buNone/>
            </a:pPr>
            <a:r>
              <a:rPr lang="en-US" altLang="zh-CN" dirty="0" smtClean="0"/>
              <a:t>2</a:t>
            </a:r>
            <a:r>
              <a:rPr lang="zh-CN" altLang="en-US" dirty="0"/>
              <a:t>．躯体不适</a:t>
            </a:r>
          </a:p>
          <a:p>
            <a:pPr lvl="1" eaLnBrk="1" hangingPunct="1"/>
            <a:r>
              <a:rPr lang="zh-CN" altLang="en-US" dirty="0"/>
              <a:t>头痛、头晕、口干、食欲改变而导致体重减轻或增加、疲乏无力、慢性疼痛等。</a:t>
            </a:r>
            <a:endParaRPr lang="en-US" altLang="zh-CN" dirty="0"/>
          </a:p>
          <a:p>
            <a:pPr eaLnBrk="1" hangingPunct="1">
              <a:buFont typeface="Wingdings" pitchFamily="2" charset="2"/>
              <a:buNone/>
            </a:pPr>
            <a:endParaRPr lang="zh-CN" altLang="en-US" dirty="0" smtClean="0"/>
          </a:p>
        </p:txBody>
      </p:sp>
    </p:spTree>
    <p:extLst>
      <p:ext uri="{BB962C8B-B14F-4D97-AF65-F5344CB8AC3E}">
        <p14:creationId xmlns="" xmlns:p14="http://schemas.microsoft.com/office/powerpoint/2010/main" val="2025322990"/>
      </p:ext>
    </p:extLst>
  </p:cSld>
  <p:clrMapOvr>
    <a:masterClrMapping/>
  </p:clrMapOvr>
  <p:transition/>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zh-CN" altLang="en-US" dirty="0" smtClean="0">
                <a:latin typeface="Times New Roman" pitchFamily="18" charset="0"/>
              </a:rPr>
              <a:t>四、临床表现</a:t>
            </a:r>
          </a:p>
        </p:txBody>
      </p:sp>
      <p:sp>
        <p:nvSpPr>
          <p:cNvPr id="37891" name="Rectangle 3"/>
          <p:cNvSpPr>
            <a:spLocks noGrp="1" noChangeArrowheads="1"/>
          </p:cNvSpPr>
          <p:nvPr>
            <p:ph type="body" idx="1"/>
          </p:nvPr>
        </p:nvSpPr>
        <p:spPr>
          <a:xfrm>
            <a:off x="759783" y="1384239"/>
            <a:ext cx="10853097" cy="4876800"/>
          </a:xfrm>
        </p:spPr>
        <p:txBody>
          <a:bodyPr/>
          <a:lstStyle/>
          <a:p>
            <a:pPr eaLnBrk="1" hangingPunct="1">
              <a:buFont typeface="Wingdings" pitchFamily="2" charset="2"/>
              <a:buNone/>
            </a:pPr>
            <a:r>
              <a:rPr lang="en-US" altLang="zh-CN" dirty="0" smtClean="0">
                <a:latin typeface="宋体" pitchFamily="2" charset="-122"/>
              </a:rPr>
              <a:t>3</a:t>
            </a:r>
            <a:r>
              <a:rPr lang="zh-CN" altLang="en-US" dirty="0" smtClean="0">
                <a:latin typeface="宋体" pitchFamily="2" charset="-122"/>
              </a:rPr>
              <a:t>．</a:t>
            </a:r>
            <a:r>
              <a:rPr lang="zh-CN" altLang="en-US" dirty="0"/>
              <a:t>睡眠障碍</a:t>
            </a:r>
          </a:p>
          <a:p>
            <a:pPr eaLnBrk="1" hangingPunct="1">
              <a:buFont typeface="Wingdings" pitchFamily="2" charset="2"/>
              <a:buNone/>
            </a:pPr>
            <a:r>
              <a:rPr lang="en-US" altLang="zh-CN" dirty="0" smtClean="0">
                <a:latin typeface="宋体" pitchFamily="2" charset="-122"/>
              </a:rPr>
              <a:t>4</a:t>
            </a:r>
            <a:r>
              <a:rPr lang="zh-CN" altLang="en-US" dirty="0" smtClean="0">
                <a:latin typeface="宋体" pitchFamily="2" charset="-122"/>
              </a:rPr>
              <a:t>．</a:t>
            </a:r>
            <a:r>
              <a:rPr lang="zh-CN" altLang="en-US" dirty="0" smtClean="0"/>
              <a:t>思维</a:t>
            </a:r>
            <a:r>
              <a:rPr lang="zh-CN" altLang="en-US" dirty="0"/>
              <a:t>和行动迟滞</a:t>
            </a:r>
          </a:p>
          <a:p>
            <a:pPr lvl="1" eaLnBrk="1" hangingPunct="1"/>
            <a:r>
              <a:rPr lang="zh-CN" altLang="en-US" dirty="0"/>
              <a:t>注意力的集中程度和记忆力</a:t>
            </a:r>
            <a:r>
              <a:rPr lang="zh-CN" altLang="en-US" b="1" dirty="0">
                <a:solidFill>
                  <a:srgbClr val="660066"/>
                </a:solidFill>
                <a:latin typeface="华文琥珀" pitchFamily="2" charset="-122"/>
                <a:ea typeface="华文琥珀" pitchFamily="2" charset="-122"/>
                <a:cs typeface="Times New Roman" pitchFamily="18" charset="0"/>
              </a:rPr>
              <a:t>↓</a:t>
            </a:r>
            <a:endParaRPr lang="en-US" altLang="zh-CN" b="1" dirty="0">
              <a:solidFill>
                <a:srgbClr val="660066"/>
              </a:solidFill>
              <a:latin typeface="华文琥珀" pitchFamily="2" charset="-122"/>
              <a:ea typeface="华文琥珀" pitchFamily="2" charset="-122"/>
            </a:endParaRPr>
          </a:p>
          <a:p>
            <a:pPr lvl="1" eaLnBrk="1" hangingPunct="1"/>
            <a:r>
              <a:rPr lang="zh-CN" altLang="en-US" dirty="0"/>
              <a:t>思维过程缓慢</a:t>
            </a:r>
          </a:p>
          <a:p>
            <a:pPr lvl="1" eaLnBrk="1" hangingPunct="1"/>
            <a:r>
              <a:rPr lang="zh-CN" altLang="en-US" dirty="0"/>
              <a:t>思维内容消极、悲观</a:t>
            </a:r>
          </a:p>
          <a:p>
            <a:pPr lvl="1" eaLnBrk="1" hangingPunct="1"/>
            <a:r>
              <a:rPr lang="zh-CN" altLang="en-US" dirty="0"/>
              <a:t>生活被动、回避社交、行动缓慢</a:t>
            </a:r>
          </a:p>
          <a:p>
            <a:pPr lvl="1" eaLnBrk="1" hangingPunct="1"/>
            <a:endParaRPr lang="zh-CN" altLang="en-US" dirty="0" smtClean="0">
              <a:latin typeface="宋体" pitchFamily="2" charset="-122"/>
            </a:endParaRPr>
          </a:p>
        </p:txBody>
      </p:sp>
    </p:spTree>
    <p:extLst>
      <p:ext uri="{BB962C8B-B14F-4D97-AF65-F5344CB8AC3E}">
        <p14:creationId xmlns="" xmlns:p14="http://schemas.microsoft.com/office/powerpoint/2010/main" val="1051008727"/>
      </p:ext>
    </p:extLst>
  </p:cSld>
  <p:clrMapOvr>
    <a:masterClrMapping/>
  </p:clrMapOvr>
  <p:transition/>
  <p:timing>
    <p:tnLst>
      <p:par>
        <p:cTn id="1" dur="indefinite" restart="never" nodeType="tmRoot"/>
      </p:par>
    </p:tn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026"/>
          <p:cNvSpPr>
            <a:spLocks noGrp="1" noChangeArrowheads="1"/>
          </p:cNvSpPr>
          <p:nvPr>
            <p:ph type="title"/>
          </p:nvPr>
        </p:nvSpPr>
        <p:spPr/>
        <p:txBody>
          <a:bodyPr/>
          <a:lstStyle/>
          <a:p>
            <a:pPr eaLnBrk="1" hangingPunct="1"/>
            <a:r>
              <a:rPr lang="zh-CN" altLang="en-US" dirty="0" smtClean="0">
                <a:latin typeface="Times New Roman" pitchFamily="18" charset="0"/>
              </a:rPr>
              <a:t>四、临床表现</a:t>
            </a:r>
            <a:endParaRPr lang="zh-CN" altLang="en-US" dirty="0" smtClean="0"/>
          </a:p>
        </p:txBody>
      </p:sp>
      <p:sp>
        <p:nvSpPr>
          <p:cNvPr id="40963" name="Rectangle 1027"/>
          <p:cNvSpPr>
            <a:spLocks noGrp="1" noChangeArrowheads="1"/>
          </p:cNvSpPr>
          <p:nvPr>
            <p:ph type="body" idx="1"/>
          </p:nvPr>
        </p:nvSpPr>
        <p:spPr/>
        <p:txBody>
          <a:bodyPr/>
          <a:lstStyle/>
          <a:p>
            <a:pPr eaLnBrk="1" hangingPunct="1">
              <a:buNone/>
            </a:pPr>
            <a:r>
              <a:rPr lang="zh-CN" altLang="en-US" dirty="0" smtClean="0"/>
              <a:t>抑郁的类型</a:t>
            </a:r>
            <a:endParaRPr lang="en-US" altLang="zh-CN" dirty="0" smtClean="0"/>
          </a:p>
          <a:p>
            <a:pPr lvl="1" eaLnBrk="1" hangingPunct="1"/>
            <a:r>
              <a:rPr lang="zh-CN" altLang="en-US" dirty="0" smtClean="0"/>
              <a:t>正常的抑郁</a:t>
            </a:r>
          </a:p>
          <a:p>
            <a:pPr lvl="1" eaLnBrk="1" hangingPunct="1"/>
            <a:r>
              <a:rPr lang="zh-CN" altLang="en-US" dirty="0" smtClean="0"/>
              <a:t>神经症性抑郁（抑郁性神经症）</a:t>
            </a:r>
          </a:p>
          <a:p>
            <a:pPr lvl="2" eaLnBrk="1" hangingPunct="1"/>
            <a:r>
              <a:rPr lang="zh-CN" altLang="en-US" dirty="0" smtClean="0"/>
              <a:t>抑郁的程度较重，持续较久，没有明显的理由可以解释，即使高兴的事情也不会使其高兴起来</a:t>
            </a:r>
            <a:endParaRPr lang="en-US" altLang="zh-CN" dirty="0" smtClean="0"/>
          </a:p>
          <a:p>
            <a:pPr lvl="1" eaLnBrk="1" hangingPunct="1"/>
            <a:r>
              <a:rPr dirty="0"/>
              <a:t>精神病性抑郁</a:t>
            </a:r>
          </a:p>
          <a:p>
            <a:pPr lvl="1" eaLnBrk="1" hangingPunct="1"/>
            <a:r>
              <a:rPr dirty="0"/>
              <a:t>其他</a:t>
            </a:r>
          </a:p>
          <a:p>
            <a:pPr lvl="2" eaLnBrk="1" hangingPunct="1"/>
            <a:r>
              <a:rPr dirty="0"/>
              <a:t>原发性抑郁症和继发性抑郁症</a:t>
            </a:r>
          </a:p>
          <a:p>
            <a:pPr lvl="2" eaLnBrk="1" hangingPunct="1"/>
            <a:endParaRPr lang="zh-CN" altLang="en-US" dirty="0" smtClean="0"/>
          </a:p>
        </p:txBody>
      </p:sp>
    </p:spTree>
    <p:extLst>
      <p:ext uri="{BB962C8B-B14F-4D97-AF65-F5344CB8AC3E}">
        <p14:creationId xmlns="" xmlns:p14="http://schemas.microsoft.com/office/powerpoint/2010/main" val="2221814528"/>
      </p:ext>
    </p:extLst>
  </p:cSld>
  <p:clrMapOvr>
    <a:masterClrMapping/>
  </p:clrMapOvr>
  <p:transition/>
  <p:timing>
    <p:tnLst>
      <p:par>
        <p:cTn id="1" dur="indefinite" restart="never" nodeType="tmRoot"/>
      </p:par>
    </p:tn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标题 1"/>
          <p:cNvSpPr>
            <a:spLocks noGrp="1"/>
          </p:cNvSpPr>
          <p:nvPr>
            <p:ph type="title"/>
          </p:nvPr>
        </p:nvSpPr>
        <p:spPr/>
        <p:txBody>
          <a:bodyPr/>
          <a:lstStyle/>
          <a:p>
            <a:r>
              <a:rPr lang="zh-CN" altLang="en-US" dirty="0" smtClean="0">
                <a:latin typeface="宋体" pitchFamily="2" charset="-122"/>
              </a:rPr>
              <a:t>五、</a:t>
            </a:r>
            <a:r>
              <a:rPr lang="zh-CN" altLang="en-US" dirty="0" smtClean="0">
                <a:latin typeface="Times New Roman" pitchFamily="18" charset="0"/>
              </a:rPr>
              <a:t>对个体的影响</a:t>
            </a:r>
            <a:endParaRPr lang="zh-CN" altLang="en-US" dirty="0" smtClean="0"/>
          </a:p>
        </p:txBody>
      </p:sp>
      <p:sp>
        <p:nvSpPr>
          <p:cNvPr id="3" name="内容占位符 2"/>
          <p:cNvSpPr>
            <a:spLocks noGrp="1"/>
          </p:cNvSpPr>
          <p:nvPr>
            <p:ph idx="1"/>
          </p:nvPr>
        </p:nvSpPr>
        <p:spPr/>
        <p:txBody>
          <a:bodyPr/>
          <a:lstStyle/>
          <a:p>
            <a:pPr>
              <a:defRPr/>
            </a:pPr>
            <a:r>
              <a:rPr lang="zh-CN" altLang="en-US" dirty="0" smtClean="0">
                <a:solidFill>
                  <a:srgbClr val="660066"/>
                </a:solidFill>
                <a:latin typeface="+mj-ea"/>
                <a:ea typeface="+mj-ea"/>
              </a:rPr>
              <a:t>取决于抑郁的严重程度、持续时间及个体的应对能力</a:t>
            </a:r>
            <a:endParaRPr lang="zh-CN" altLang="en-US" dirty="0">
              <a:solidFill>
                <a:srgbClr val="660066"/>
              </a:solidFill>
              <a:latin typeface="+mj-ea"/>
              <a:ea typeface="+mj-ea"/>
            </a:endParaRPr>
          </a:p>
        </p:txBody>
      </p:sp>
      <p:sp>
        <p:nvSpPr>
          <p:cNvPr id="4" name="Rectangle 4"/>
          <p:cNvSpPr>
            <a:spLocks noChangeArrowheads="1"/>
          </p:cNvSpPr>
          <p:nvPr/>
        </p:nvSpPr>
        <p:spPr bwMode="auto">
          <a:xfrm>
            <a:off x="1902687" y="2178096"/>
            <a:ext cx="3505200" cy="1143000"/>
          </a:xfrm>
          <a:prstGeom prst="rect">
            <a:avLst/>
          </a:prstGeom>
          <a:noFill/>
          <a:ln w="38100">
            <a:solidFill>
              <a:srgbClr val="00A278"/>
            </a:solidFill>
            <a:miter lim="800000"/>
            <a:headEnd/>
            <a:tailEnd/>
          </a:ln>
        </p:spPr>
        <p:txBody>
          <a:bodyPr wrap="none" lIns="18000" rIns="18000" anchor="ctr"/>
          <a:lstStyle/>
          <a:p>
            <a:pPr algn="ctr">
              <a:lnSpc>
                <a:spcPct val="85000"/>
              </a:lnSpc>
              <a:buClr>
                <a:schemeClr val="hlink"/>
              </a:buClr>
              <a:buSzPct val="55000"/>
              <a:buFont typeface="Wingdings" pitchFamily="2" charset="2"/>
              <a:buNone/>
            </a:pPr>
            <a:r>
              <a:rPr lang="zh-CN" altLang="en-US" sz="2400">
                <a:solidFill>
                  <a:srgbClr val="990033"/>
                </a:solidFill>
                <a:ea typeface="华文新魏" pitchFamily="2" charset="-122"/>
              </a:rPr>
              <a:t>缺乏自信和主动性</a:t>
            </a:r>
          </a:p>
          <a:p>
            <a:pPr algn="ctr">
              <a:lnSpc>
                <a:spcPct val="85000"/>
              </a:lnSpc>
              <a:buClr>
                <a:schemeClr val="hlink"/>
              </a:buClr>
              <a:buSzPct val="55000"/>
              <a:buFont typeface="Wingdings" pitchFamily="2" charset="2"/>
              <a:buNone/>
            </a:pPr>
            <a:r>
              <a:rPr lang="zh-CN" altLang="en-US" sz="2400">
                <a:solidFill>
                  <a:srgbClr val="990033"/>
                </a:solidFill>
                <a:ea typeface="华文新魏" pitchFamily="2" charset="-122"/>
              </a:rPr>
              <a:t>思维障碍</a:t>
            </a:r>
          </a:p>
          <a:p>
            <a:pPr algn="ctr">
              <a:lnSpc>
                <a:spcPct val="85000"/>
              </a:lnSpc>
              <a:buClr>
                <a:schemeClr val="hlink"/>
              </a:buClr>
              <a:buSzPct val="55000"/>
              <a:buFont typeface="Wingdings" pitchFamily="2" charset="2"/>
              <a:buNone/>
            </a:pPr>
            <a:r>
              <a:rPr lang="zh-CN" altLang="en-US" sz="2400">
                <a:solidFill>
                  <a:srgbClr val="990033"/>
                </a:solidFill>
                <a:ea typeface="华文新魏" pitchFamily="2" charset="-122"/>
              </a:rPr>
              <a:t>难以集中精力和做出决策</a:t>
            </a:r>
          </a:p>
        </p:txBody>
      </p:sp>
      <p:sp>
        <p:nvSpPr>
          <p:cNvPr id="5" name="Rectangle 5"/>
          <p:cNvSpPr>
            <a:spLocks noChangeArrowheads="1"/>
          </p:cNvSpPr>
          <p:nvPr/>
        </p:nvSpPr>
        <p:spPr bwMode="auto">
          <a:xfrm>
            <a:off x="4493487" y="3625896"/>
            <a:ext cx="2286000" cy="1066800"/>
          </a:xfrm>
          <a:prstGeom prst="rect">
            <a:avLst/>
          </a:prstGeom>
          <a:noFill/>
          <a:ln w="38100">
            <a:solidFill>
              <a:srgbClr val="00A278"/>
            </a:solidFill>
            <a:miter lim="800000"/>
            <a:headEnd/>
            <a:tailEnd/>
          </a:ln>
        </p:spPr>
        <p:txBody>
          <a:bodyPr wrap="none" lIns="18000" rIns="18000" anchor="ctr"/>
          <a:lstStyle/>
          <a:p>
            <a:pPr algn="ctr">
              <a:lnSpc>
                <a:spcPct val="85000"/>
              </a:lnSpc>
              <a:buClr>
                <a:schemeClr val="hlink"/>
              </a:buClr>
              <a:buSzPct val="55000"/>
              <a:buFont typeface="Wingdings" pitchFamily="2" charset="2"/>
              <a:buNone/>
            </a:pPr>
            <a:r>
              <a:rPr lang="zh-CN" altLang="en-US" sz="2400">
                <a:solidFill>
                  <a:srgbClr val="990033"/>
                </a:solidFill>
                <a:ea typeface="华文新魏" pitchFamily="2" charset="-122"/>
              </a:rPr>
              <a:t>交流障碍</a:t>
            </a:r>
          </a:p>
          <a:p>
            <a:pPr algn="ctr">
              <a:lnSpc>
                <a:spcPct val="85000"/>
              </a:lnSpc>
              <a:buClr>
                <a:schemeClr val="hlink"/>
              </a:buClr>
              <a:buSzPct val="55000"/>
              <a:buFont typeface="Wingdings" pitchFamily="2" charset="2"/>
              <a:buNone/>
            </a:pPr>
            <a:r>
              <a:rPr lang="zh-CN" altLang="en-US" sz="2400">
                <a:solidFill>
                  <a:srgbClr val="990033"/>
                </a:solidFill>
                <a:ea typeface="华文新魏" pitchFamily="2" charset="-122"/>
              </a:rPr>
              <a:t>无力解决问题</a:t>
            </a:r>
          </a:p>
          <a:p>
            <a:pPr algn="ctr">
              <a:lnSpc>
                <a:spcPct val="85000"/>
              </a:lnSpc>
              <a:buClr>
                <a:schemeClr val="hlink"/>
              </a:buClr>
              <a:buSzPct val="55000"/>
              <a:buFont typeface="Wingdings" pitchFamily="2" charset="2"/>
              <a:buNone/>
            </a:pPr>
            <a:r>
              <a:rPr lang="zh-CN" altLang="en-US" sz="2400">
                <a:solidFill>
                  <a:srgbClr val="990033"/>
                </a:solidFill>
                <a:ea typeface="华文新魏" pitchFamily="2" charset="-122"/>
              </a:rPr>
              <a:t>丧失社会技能</a:t>
            </a:r>
          </a:p>
        </p:txBody>
      </p:sp>
      <p:sp>
        <p:nvSpPr>
          <p:cNvPr id="6" name="Rectangle 7"/>
          <p:cNvSpPr>
            <a:spLocks noChangeArrowheads="1"/>
          </p:cNvSpPr>
          <p:nvPr/>
        </p:nvSpPr>
        <p:spPr bwMode="auto">
          <a:xfrm>
            <a:off x="7312887" y="4845096"/>
            <a:ext cx="2514600" cy="914400"/>
          </a:xfrm>
          <a:prstGeom prst="rect">
            <a:avLst/>
          </a:prstGeom>
          <a:noFill/>
          <a:ln w="38100">
            <a:solidFill>
              <a:srgbClr val="00A278"/>
            </a:solidFill>
            <a:miter lim="800000"/>
            <a:headEnd/>
            <a:tailEnd/>
          </a:ln>
        </p:spPr>
        <p:txBody>
          <a:bodyPr wrap="none" lIns="18000" rIns="18000" anchor="ctr"/>
          <a:lstStyle/>
          <a:p>
            <a:pPr algn="ctr">
              <a:lnSpc>
                <a:spcPct val="85000"/>
              </a:lnSpc>
              <a:buClr>
                <a:schemeClr val="hlink"/>
              </a:buClr>
              <a:buSzPct val="55000"/>
              <a:buFont typeface="Wingdings" pitchFamily="2" charset="2"/>
              <a:buNone/>
            </a:pPr>
            <a:r>
              <a:rPr lang="zh-CN" altLang="en-US" sz="2400">
                <a:solidFill>
                  <a:srgbClr val="990033"/>
                </a:solidFill>
                <a:ea typeface="华文新魏" pitchFamily="2" charset="-122"/>
              </a:rPr>
              <a:t>生活、工作和</a:t>
            </a:r>
          </a:p>
          <a:p>
            <a:pPr algn="ctr">
              <a:lnSpc>
                <a:spcPct val="85000"/>
              </a:lnSpc>
              <a:buClr>
                <a:schemeClr val="hlink"/>
              </a:buClr>
              <a:buSzPct val="55000"/>
              <a:buFont typeface="Wingdings" pitchFamily="2" charset="2"/>
              <a:buNone/>
            </a:pPr>
            <a:r>
              <a:rPr lang="zh-CN" altLang="en-US" sz="2400">
                <a:solidFill>
                  <a:srgbClr val="990033"/>
                </a:solidFill>
                <a:ea typeface="华文新魏" pitchFamily="2" charset="-122"/>
              </a:rPr>
              <a:t>社会交往能力↓</a:t>
            </a:r>
          </a:p>
        </p:txBody>
      </p:sp>
      <p:cxnSp>
        <p:nvCxnSpPr>
          <p:cNvPr id="7" name="AutoShape 12"/>
          <p:cNvCxnSpPr>
            <a:cxnSpLocks noChangeShapeType="1"/>
            <a:stCxn id="4" idx="2"/>
            <a:endCxn id="5" idx="1"/>
          </p:cNvCxnSpPr>
          <p:nvPr/>
        </p:nvCxnSpPr>
        <p:spPr bwMode="auto">
          <a:xfrm rot="16200000" flipH="1">
            <a:off x="3655287" y="3335384"/>
            <a:ext cx="823913" cy="823912"/>
          </a:xfrm>
          <a:prstGeom prst="bentConnector2">
            <a:avLst/>
          </a:prstGeom>
          <a:noFill/>
          <a:ln w="38100">
            <a:solidFill>
              <a:srgbClr val="9900CC"/>
            </a:solidFill>
            <a:miter lim="800000"/>
            <a:headEnd/>
            <a:tailEnd type="triangle" w="med" len="med"/>
          </a:ln>
        </p:spPr>
      </p:cxnSp>
      <p:cxnSp>
        <p:nvCxnSpPr>
          <p:cNvPr id="8" name="AutoShape 13"/>
          <p:cNvCxnSpPr>
            <a:cxnSpLocks noChangeShapeType="1"/>
            <a:stCxn id="5" idx="2"/>
            <a:endCxn id="6" idx="1"/>
          </p:cNvCxnSpPr>
          <p:nvPr/>
        </p:nvCxnSpPr>
        <p:spPr bwMode="auto">
          <a:xfrm rot="16200000" flipH="1">
            <a:off x="6169887" y="4173584"/>
            <a:ext cx="595313" cy="1662112"/>
          </a:xfrm>
          <a:prstGeom prst="bentConnector2">
            <a:avLst/>
          </a:prstGeom>
          <a:noFill/>
          <a:ln w="38100">
            <a:solidFill>
              <a:srgbClr val="9900CC"/>
            </a:solidFill>
            <a:miter lim="800000"/>
            <a:headEnd/>
            <a:tailEnd type="triangle" w="med" len="med"/>
          </a:ln>
        </p:spPr>
      </p:cxnSp>
      <p:cxnSp>
        <p:nvCxnSpPr>
          <p:cNvPr id="9" name="AutoShape 14"/>
          <p:cNvCxnSpPr>
            <a:cxnSpLocks noChangeShapeType="1"/>
            <a:stCxn id="6" idx="0"/>
            <a:endCxn id="4" idx="3"/>
          </p:cNvCxnSpPr>
          <p:nvPr/>
        </p:nvCxnSpPr>
        <p:spPr bwMode="auto">
          <a:xfrm rot="5400000" flipH="1">
            <a:off x="5955575" y="2216196"/>
            <a:ext cx="2081212" cy="3148013"/>
          </a:xfrm>
          <a:prstGeom prst="bentConnector2">
            <a:avLst/>
          </a:prstGeom>
          <a:noFill/>
          <a:ln w="38100">
            <a:solidFill>
              <a:srgbClr val="9900CC"/>
            </a:solidFill>
            <a:miter lim="800000"/>
            <a:headEnd/>
            <a:tailEnd type="triangle" w="med" len="med"/>
          </a:ln>
        </p:spPr>
      </p:cxnSp>
    </p:spTree>
    <p:extLst>
      <p:ext uri="{BB962C8B-B14F-4D97-AF65-F5344CB8AC3E}">
        <p14:creationId xmlns="" xmlns:p14="http://schemas.microsoft.com/office/powerpoint/2010/main" val="106277085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nodeType="afterGroup">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dissolve">
                                      <p:cBhvr>
                                        <p:cTn id="16" dur="5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nodeType="afterGroup">
                            <p:stCondLst>
                              <p:cond delay="500"/>
                            </p:stCondLst>
                            <p:childTnLst>
                              <p:par>
                                <p:cTn id="23" presetID="9"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dissolve">
                                      <p:cBhvr>
                                        <p:cTn id="25" dur="500"/>
                                        <p:tgtEl>
                                          <p:spTgt spid="6"/>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2" fill="hold"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right)">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utoUpdateAnimBg="0"/>
      <p:bldP spid="5" grpId="0" animBg="1" autoUpdateAnimBg="0"/>
      <p:bldP spid="6" grpId="0" animBg="1" autoUpdateAnimBg="0"/>
    </p:bld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zh-CN" altLang="en-US" dirty="0" smtClean="0"/>
              <a:t>六、护理评估</a:t>
            </a:r>
          </a:p>
        </p:txBody>
      </p:sp>
      <p:sp>
        <p:nvSpPr>
          <p:cNvPr id="52227" name="Rectangle 3"/>
          <p:cNvSpPr>
            <a:spLocks noGrp="1" noChangeArrowheads="1"/>
          </p:cNvSpPr>
          <p:nvPr>
            <p:ph type="body" idx="1"/>
          </p:nvPr>
        </p:nvSpPr>
        <p:spPr/>
        <p:txBody>
          <a:bodyPr/>
          <a:lstStyle/>
          <a:p>
            <a:pPr eaLnBrk="1" hangingPunct="1">
              <a:buFont typeface="Wingdings" pitchFamily="2" charset="2"/>
              <a:buNone/>
            </a:pPr>
            <a:r>
              <a:rPr lang="en-US" altLang="zh-CN" dirty="0" smtClean="0">
                <a:latin typeface="隶书" pitchFamily="49" charset="-122"/>
                <a:ea typeface="隶书" pitchFamily="49" charset="-122"/>
              </a:rPr>
              <a:t>1.</a:t>
            </a:r>
            <a:r>
              <a:rPr lang="zh-CN" altLang="en-US" dirty="0" smtClean="0">
                <a:latin typeface="隶书" pitchFamily="49" charset="-122"/>
                <a:ea typeface="隶书" pitchFamily="49" charset="-122"/>
              </a:rPr>
              <a:t>情绪与情感</a:t>
            </a:r>
          </a:p>
          <a:p>
            <a:pPr eaLnBrk="1" hangingPunct="1">
              <a:buFont typeface="Wingdings" pitchFamily="2" charset="2"/>
              <a:buNone/>
            </a:pPr>
            <a:r>
              <a:rPr lang="en-US" altLang="zh-CN" dirty="0" smtClean="0">
                <a:latin typeface="隶书" pitchFamily="49" charset="-122"/>
                <a:ea typeface="隶书" pitchFamily="49" charset="-122"/>
              </a:rPr>
              <a:t>2.</a:t>
            </a:r>
            <a:r>
              <a:rPr lang="zh-CN" altLang="en-US" dirty="0" smtClean="0">
                <a:latin typeface="隶书" pitchFamily="49" charset="-122"/>
                <a:ea typeface="隶书" pitchFamily="49" charset="-122"/>
              </a:rPr>
              <a:t>躯体不适</a:t>
            </a:r>
          </a:p>
          <a:p>
            <a:pPr eaLnBrk="1" hangingPunct="1">
              <a:buFont typeface="Wingdings" pitchFamily="2" charset="2"/>
              <a:buNone/>
            </a:pPr>
            <a:r>
              <a:rPr lang="en-US" altLang="zh-CN" dirty="0" smtClean="0">
                <a:latin typeface="隶书" pitchFamily="49" charset="-122"/>
                <a:ea typeface="隶书" pitchFamily="49" charset="-122"/>
              </a:rPr>
              <a:t>3.</a:t>
            </a:r>
            <a:r>
              <a:rPr lang="zh-CN" altLang="en-US" dirty="0" smtClean="0">
                <a:latin typeface="隶书" pitchFamily="49" charset="-122"/>
                <a:ea typeface="隶书" pitchFamily="49" charset="-122"/>
              </a:rPr>
              <a:t>认知能力</a:t>
            </a:r>
          </a:p>
          <a:p>
            <a:pPr eaLnBrk="1" hangingPunct="1">
              <a:buFont typeface="Wingdings" pitchFamily="2" charset="2"/>
              <a:buNone/>
            </a:pPr>
            <a:r>
              <a:rPr lang="en-US" altLang="zh-CN" dirty="0" smtClean="0">
                <a:latin typeface="隶书" pitchFamily="49" charset="-122"/>
                <a:ea typeface="隶书" pitchFamily="49" charset="-122"/>
              </a:rPr>
              <a:t>4.</a:t>
            </a:r>
            <a:r>
              <a:rPr lang="zh-CN" altLang="en-US" dirty="0" smtClean="0">
                <a:latin typeface="隶书" pitchFamily="49" charset="-122"/>
                <a:ea typeface="隶书" pitchFamily="49" charset="-122"/>
              </a:rPr>
              <a:t>自我概念与自尊</a:t>
            </a:r>
          </a:p>
          <a:p>
            <a:pPr eaLnBrk="1" hangingPunct="1">
              <a:buFont typeface="Wingdings" pitchFamily="2" charset="2"/>
              <a:buNone/>
            </a:pPr>
            <a:r>
              <a:rPr lang="en-US" altLang="zh-CN" dirty="0" smtClean="0">
                <a:latin typeface="隶书" pitchFamily="49" charset="-122"/>
                <a:ea typeface="隶书" pitchFamily="49" charset="-122"/>
              </a:rPr>
              <a:t>5.</a:t>
            </a:r>
            <a:r>
              <a:rPr lang="zh-CN" altLang="en-US" dirty="0" smtClean="0">
                <a:latin typeface="隶书" pitchFamily="49" charset="-122"/>
                <a:ea typeface="隶书" pitchFamily="49" charset="-122"/>
              </a:rPr>
              <a:t>人际关系</a:t>
            </a:r>
          </a:p>
          <a:p>
            <a:pPr eaLnBrk="1" hangingPunct="1">
              <a:buFont typeface="Wingdings" pitchFamily="2" charset="2"/>
              <a:buNone/>
            </a:pPr>
            <a:r>
              <a:rPr lang="en-US" altLang="zh-CN" dirty="0" smtClean="0">
                <a:latin typeface="隶书" pitchFamily="49" charset="-122"/>
                <a:ea typeface="隶书" pitchFamily="49" charset="-122"/>
              </a:rPr>
              <a:t>6.</a:t>
            </a:r>
            <a:r>
              <a:rPr lang="zh-CN" altLang="en-US" dirty="0" smtClean="0">
                <a:latin typeface="隶书" pitchFamily="49" charset="-122"/>
                <a:ea typeface="隶书" pitchFamily="49" charset="-122"/>
              </a:rPr>
              <a:t>应激与应对能力</a:t>
            </a:r>
          </a:p>
          <a:p>
            <a:pPr eaLnBrk="1" hangingPunct="1">
              <a:buFont typeface="Wingdings" pitchFamily="2" charset="2"/>
              <a:buNone/>
            </a:pPr>
            <a:r>
              <a:rPr lang="en-US" altLang="zh-CN" dirty="0" smtClean="0">
                <a:latin typeface="隶书" pitchFamily="49" charset="-122"/>
                <a:ea typeface="隶书" pitchFamily="49" charset="-122"/>
              </a:rPr>
              <a:t>7.</a:t>
            </a:r>
            <a:r>
              <a:rPr lang="zh-CN" altLang="en-US" dirty="0" smtClean="0">
                <a:latin typeface="隶书" pitchFamily="49" charset="-122"/>
                <a:ea typeface="隶书" pitchFamily="49" charset="-122"/>
              </a:rPr>
              <a:t>相关病史及用药史</a:t>
            </a:r>
          </a:p>
          <a:p>
            <a:pPr eaLnBrk="1" hangingPunct="1">
              <a:buFont typeface="Wingdings" pitchFamily="2" charset="2"/>
              <a:buNone/>
            </a:pPr>
            <a:r>
              <a:rPr lang="en-US" altLang="zh-CN" dirty="0" smtClean="0">
                <a:latin typeface="隶书" pitchFamily="49" charset="-122"/>
                <a:ea typeface="隶书" pitchFamily="49" charset="-122"/>
              </a:rPr>
              <a:t>8.</a:t>
            </a:r>
            <a:r>
              <a:rPr lang="zh-CN" altLang="en-US" dirty="0" smtClean="0">
                <a:latin typeface="隶书" pitchFamily="49" charset="-122"/>
                <a:ea typeface="隶书" pitchFamily="49" charset="-122"/>
              </a:rPr>
              <a:t>个性心理特点</a:t>
            </a:r>
          </a:p>
        </p:txBody>
      </p:sp>
    </p:spTree>
    <p:extLst>
      <p:ext uri="{BB962C8B-B14F-4D97-AF65-F5344CB8AC3E}">
        <p14:creationId xmlns="" xmlns:p14="http://schemas.microsoft.com/office/powerpoint/2010/main" val="1476417067"/>
      </p:ext>
    </p:extLst>
  </p:cSld>
  <p:clrMapOvr>
    <a:masterClrMapping/>
  </p:clrMapOvr>
  <p:transition/>
  <p:timing>
    <p:tnLst>
      <p:par>
        <p:cTn id="1" dur="indefinite" restart="never" nodeType="tmRoot"/>
      </p:par>
    </p:tn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zh-CN" altLang="en-US" dirty="0" smtClean="0"/>
              <a:t>七、常见护理诊断</a:t>
            </a:r>
          </a:p>
        </p:txBody>
      </p:sp>
      <p:sp>
        <p:nvSpPr>
          <p:cNvPr id="53251" name="Rectangle 3"/>
          <p:cNvSpPr>
            <a:spLocks noGrp="1" noChangeArrowheads="1"/>
          </p:cNvSpPr>
          <p:nvPr>
            <p:ph type="body" idx="1"/>
          </p:nvPr>
        </p:nvSpPr>
        <p:spPr>
          <a:xfrm>
            <a:off x="511588" y="1684685"/>
            <a:ext cx="11480800" cy="4876800"/>
          </a:xfrm>
        </p:spPr>
        <p:txBody>
          <a:bodyPr/>
          <a:lstStyle/>
          <a:p>
            <a:pPr eaLnBrk="1" hangingPunct="1">
              <a:lnSpc>
                <a:spcPct val="80000"/>
              </a:lnSpc>
            </a:pPr>
            <a:r>
              <a:rPr lang="zh-CN" altLang="en-US" sz="2800" dirty="0" smtClean="0">
                <a:ea typeface="隶书" pitchFamily="49" charset="-122"/>
              </a:rPr>
              <a:t>应对</a:t>
            </a:r>
            <a:r>
              <a:rPr lang="zh-CN" altLang="en-US" sz="2800" dirty="0">
                <a:ea typeface="隶书" pitchFamily="49" charset="-122"/>
              </a:rPr>
              <a:t>无效</a:t>
            </a:r>
            <a:r>
              <a:rPr lang="zh-CN" altLang="en-US" sz="2800" dirty="0" smtClean="0">
                <a:ea typeface="隶书" pitchFamily="49" charset="-122"/>
              </a:rPr>
              <a:t>：</a:t>
            </a:r>
            <a:r>
              <a:rPr lang="zh-CN" altLang="en-US" sz="2800" dirty="0" smtClean="0">
                <a:solidFill>
                  <a:srgbClr val="990033"/>
                </a:solidFill>
                <a:ea typeface="隶书" pitchFamily="49" charset="-122"/>
              </a:rPr>
              <a:t>与失业引起的抑郁反应有关；与丧偶引起的抑郁反应有关思维过程</a:t>
            </a:r>
            <a:r>
              <a:rPr lang="zh-CN" altLang="en-US" sz="2800" dirty="0">
                <a:solidFill>
                  <a:srgbClr val="990033"/>
                </a:solidFill>
                <a:ea typeface="隶书" pitchFamily="49" charset="-122"/>
              </a:rPr>
              <a:t>改变、决策困难等</a:t>
            </a:r>
            <a:r>
              <a:rPr lang="zh-CN" altLang="en-US" sz="2800" dirty="0" smtClean="0">
                <a:solidFill>
                  <a:srgbClr val="990033"/>
                </a:solidFill>
                <a:ea typeface="隶书" pitchFamily="49" charset="-122"/>
              </a:rPr>
              <a:t>有关</a:t>
            </a:r>
            <a:endParaRPr lang="zh-CN" altLang="en-US" sz="2800" dirty="0">
              <a:solidFill>
                <a:srgbClr val="990033"/>
              </a:solidFill>
              <a:ea typeface="隶书" pitchFamily="49" charset="-122"/>
            </a:endParaRPr>
          </a:p>
          <a:p>
            <a:pPr eaLnBrk="1" hangingPunct="1">
              <a:lnSpc>
                <a:spcPct val="80000"/>
              </a:lnSpc>
            </a:pPr>
            <a:r>
              <a:rPr lang="zh-CN" altLang="en-US" sz="2800" dirty="0">
                <a:ea typeface="隶书" pitchFamily="49" charset="-122"/>
              </a:rPr>
              <a:t>睡眠型态紊乱：</a:t>
            </a:r>
            <a:r>
              <a:rPr lang="zh-CN" altLang="en-US" sz="2800" dirty="0">
                <a:solidFill>
                  <a:srgbClr val="990033"/>
                </a:solidFill>
                <a:ea typeface="隶书" pitchFamily="49" charset="-122"/>
              </a:rPr>
              <a:t>与抑郁所致悲观自责</a:t>
            </a:r>
            <a:r>
              <a:rPr lang="zh-CN" altLang="en-US" sz="2800" dirty="0" smtClean="0">
                <a:solidFill>
                  <a:srgbClr val="990033"/>
                </a:solidFill>
                <a:ea typeface="隶书" pitchFamily="49" charset="-122"/>
              </a:rPr>
              <a:t>有关</a:t>
            </a:r>
            <a:endParaRPr lang="zh-CN" altLang="en-US" sz="2800" dirty="0">
              <a:solidFill>
                <a:srgbClr val="990033"/>
              </a:solidFill>
              <a:ea typeface="隶书" pitchFamily="49" charset="-122"/>
            </a:endParaRPr>
          </a:p>
          <a:p>
            <a:pPr eaLnBrk="1" hangingPunct="1">
              <a:lnSpc>
                <a:spcPct val="80000"/>
              </a:lnSpc>
            </a:pPr>
            <a:r>
              <a:rPr lang="zh-CN" altLang="en-US" sz="2800" dirty="0" smtClean="0">
                <a:ea typeface="隶书" pitchFamily="49" charset="-122"/>
              </a:rPr>
              <a:t>焦虑</a:t>
            </a:r>
            <a:r>
              <a:rPr lang="zh-CN" altLang="en-US" sz="2800" dirty="0">
                <a:ea typeface="隶书" pitchFamily="49" charset="-122"/>
              </a:rPr>
              <a:t>：</a:t>
            </a:r>
            <a:r>
              <a:rPr lang="zh-CN" altLang="en-US" sz="2800" dirty="0">
                <a:solidFill>
                  <a:srgbClr val="990033"/>
                </a:solidFill>
                <a:ea typeface="隶书" pitchFamily="49" charset="-122"/>
              </a:rPr>
              <a:t>与久病不愈等</a:t>
            </a:r>
            <a:r>
              <a:rPr lang="zh-CN" altLang="en-US" sz="2800" dirty="0" smtClean="0">
                <a:solidFill>
                  <a:srgbClr val="990033"/>
                </a:solidFill>
                <a:ea typeface="隶书" pitchFamily="49" charset="-122"/>
              </a:rPr>
              <a:t>有关</a:t>
            </a:r>
            <a:endParaRPr lang="zh-CN" altLang="en-US" sz="2800" dirty="0">
              <a:solidFill>
                <a:srgbClr val="990033"/>
              </a:solidFill>
              <a:ea typeface="隶书" pitchFamily="49" charset="-122"/>
            </a:endParaRPr>
          </a:p>
          <a:p>
            <a:pPr eaLnBrk="1" hangingPunct="1">
              <a:lnSpc>
                <a:spcPct val="80000"/>
              </a:lnSpc>
            </a:pPr>
            <a:r>
              <a:rPr lang="zh-CN" altLang="en-US" sz="2800" dirty="0" smtClean="0">
                <a:ea typeface="隶书" pitchFamily="49" charset="-122"/>
              </a:rPr>
              <a:t>有营养</a:t>
            </a:r>
            <a:r>
              <a:rPr lang="zh-CN" altLang="en-US" sz="2800" dirty="0">
                <a:ea typeface="隶书" pitchFamily="49" charset="-122"/>
              </a:rPr>
              <a:t>失调：低于机体需要量的危险：</a:t>
            </a:r>
            <a:r>
              <a:rPr lang="zh-CN" altLang="en-US" sz="2800" dirty="0">
                <a:solidFill>
                  <a:srgbClr val="990033"/>
                </a:solidFill>
                <a:ea typeface="隶书" pitchFamily="49" charset="-122"/>
              </a:rPr>
              <a:t>与抑郁所致食欲下降</a:t>
            </a:r>
            <a:r>
              <a:rPr lang="zh-CN" altLang="en-US" sz="2800" dirty="0" smtClean="0">
                <a:solidFill>
                  <a:srgbClr val="990033"/>
                </a:solidFill>
                <a:ea typeface="隶书" pitchFamily="49" charset="-122"/>
              </a:rPr>
              <a:t>有关</a:t>
            </a:r>
            <a:endParaRPr lang="zh-CN" altLang="en-US" sz="2800" dirty="0">
              <a:solidFill>
                <a:srgbClr val="990033"/>
              </a:solidFill>
              <a:ea typeface="隶书" pitchFamily="49" charset="-122"/>
            </a:endParaRPr>
          </a:p>
          <a:p>
            <a:pPr eaLnBrk="1" hangingPunct="1">
              <a:lnSpc>
                <a:spcPct val="80000"/>
              </a:lnSpc>
            </a:pPr>
            <a:r>
              <a:rPr lang="zh-CN" altLang="en-US" sz="2800" dirty="0">
                <a:ea typeface="隶书" pitchFamily="49" charset="-122"/>
              </a:rPr>
              <a:t>思维过程改变：</a:t>
            </a:r>
            <a:r>
              <a:rPr lang="zh-CN" altLang="en-US" sz="2800" dirty="0">
                <a:solidFill>
                  <a:srgbClr val="990033"/>
                </a:solidFill>
                <a:ea typeface="隶书" pitchFamily="49" charset="-122"/>
              </a:rPr>
              <a:t>与严重抑郁所致认知能力改变</a:t>
            </a:r>
            <a:r>
              <a:rPr lang="zh-CN" altLang="en-US" sz="2800" dirty="0" smtClean="0">
                <a:solidFill>
                  <a:srgbClr val="990033"/>
                </a:solidFill>
                <a:ea typeface="隶书" pitchFamily="49" charset="-122"/>
              </a:rPr>
              <a:t>有关</a:t>
            </a:r>
            <a:endParaRPr lang="zh-CN" altLang="en-US" sz="2800" dirty="0">
              <a:solidFill>
                <a:srgbClr val="990033"/>
              </a:solidFill>
              <a:ea typeface="隶书" pitchFamily="49" charset="-122"/>
            </a:endParaRPr>
          </a:p>
          <a:p>
            <a:pPr eaLnBrk="1" hangingPunct="1">
              <a:lnSpc>
                <a:spcPct val="80000"/>
              </a:lnSpc>
            </a:pPr>
            <a:r>
              <a:rPr lang="zh-CN" altLang="en-US" sz="2800" dirty="0">
                <a:ea typeface="隶书" pitchFamily="49" charset="-122"/>
              </a:rPr>
              <a:t>社交孤独：</a:t>
            </a:r>
            <a:r>
              <a:rPr lang="zh-CN" altLang="en-US" sz="2800" dirty="0">
                <a:solidFill>
                  <a:srgbClr val="990033"/>
                </a:solidFill>
                <a:ea typeface="隶书" pitchFamily="49" charset="-122"/>
              </a:rPr>
              <a:t>与行为退缩等</a:t>
            </a:r>
            <a:r>
              <a:rPr lang="zh-CN" altLang="en-US" sz="2800" dirty="0" smtClean="0">
                <a:solidFill>
                  <a:srgbClr val="990033"/>
                </a:solidFill>
                <a:ea typeface="隶书" pitchFamily="49" charset="-122"/>
              </a:rPr>
              <a:t>有关</a:t>
            </a:r>
            <a:endParaRPr lang="zh-CN" altLang="en-US" sz="2800" dirty="0">
              <a:solidFill>
                <a:srgbClr val="990033"/>
              </a:solidFill>
              <a:ea typeface="隶书" pitchFamily="49" charset="-122"/>
            </a:endParaRPr>
          </a:p>
          <a:p>
            <a:pPr eaLnBrk="1" hangingPunct="1">
              <a:lnSpc>
                <a:spcPct val="80000"/>
              </a:lnSpc>
            </a:pPr>
            <a:r>
              <a:rPr lang="zh-CN" altLang="en-US" sz="2800" dirty="0">
                <a:ea typeface="隶书" pitchFamily="49" charset="-122"/>
              </a:rPr>
              <a:t>执行治疗方案无效：</a:t>
            </a:r>
            <a:r>
              <a:rPr lang="zh-CN" altLang="en-US" sz="2800" dirty="0">
                <a:solidFill>
                  <a:srgbClr val="990033"/>
                </a:solidFill>
                <a:ea typeface="隶书" pitchFamily="49" charset="-122"/>
              </a:rPr>
              <a:t>与行为退缩、决策困难</a:t>
            </a:r>
            <a:r>
              <a:rPr lang="zh-CN" altLang="en-US" sz="2800" dirty="0" smtClean="0">
                <a:solidFill>
                  <a:srgbClr val="990033"/>
                </a:solidFill>
                <a:ea typeface="隶书" pitchFamily="49" charset="-122"/>
              </a:rPr>
              <a:t>有关</a:t>
            </a:r>
            <a:endParaRPr lang="zh-CN" altLang="en-US" sz="2800" dirty="0">
              <a:solidFill>
                <a:srgbClr val="990033"/>
              </a:solidFill>
              <a:ea typeface="隶书" pitchFamily="49" charset="-122"/>
            </a:endParaRPr>
          </a:p>
        </p:txBody>
      </p:sp>
    </p:spTree>
    <p:extLst>
      <p:ext uri="{BB962C8B-B14F-4D97-AF65-F5344CB8AC3E}">
        <p14:creationId xmlns="" xmlns:p14="http://schemas.microsoft.com/office/powerpoint/2010/main" val="3951456657"/>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三、临床表现</a:t>
            </a:r>
            <a:endParaRPr lang="zh-CN" altLang="en-US" dirty="0"/>
          </a:p>
        </p:txBody>
      </p:sp>
      <p:sp>
        <p:nvSpPr>
          <p:cNvPr id="3" name="内容占位符 2"/>
          <p:cNvSpPr>
            <a:spLocks noGrp="1"/>
          </p:cNvSpPr>
          <p:nvPr>
            <p:ph idx="1"/>
          </p:nvPr>
        </p:nvSpPr>
        <p:spPr>
          <a:xfrm>
            <a:off x="402993" y="1423742"/>
            <a:ext cx="11363021" cy="4876800"/>
          </a:xfrm>
        </p:spPr>
        <p:txBody>
          <a:bodyPr/>
          <a:lstStyle/>
          <a:p>
            <a:pPr>
              <a:buNone/>
            </a:pPr>
            <a:r>
              <a:rPr lang="zh-CN" altLang="en-US" b="1" dirty="0" smtClean="0">
                <a:solidFill>
                  <a:srgbClr val="C00000"/>
                </a:solidFill>
                <a:latin typeface="华文楷体" pitchFamily="2" charset="-122"/>
                <a:ea typeface="华文楷体" pitchFamily="2" charset="-122"/>
              </a:rPr>
              <a:t>（</a:t>
            </a:r>
            <a:r>
              <a:rPr lang="en-US" altLang="zh-CN" b="1" dirty="0" smtClean="0">
                <a:solidFill>
                  <a:srgbClr val="C00000"/>
                </a:solidFill>
                <a:latin typeface="华文楷体" pitchFamily="2" charset="-122"/>
                <a:ea typeface="华文楷体" pitchFamily="2" charset="-122"/>
              </a:rPr>
              <a:t>二</a:t>
            </a:r>
            <a:r>
              <a:rPr lang="zh-CN" altLang="en-US" b="1" dirty="0" smtClean="0">
                <a:solidFill>
                  <a:srgbClr val="C00000"/>
                </a:solidFill>
                <a:latin typeface="华文楷体" pitchFamily="2" charset="-122"/>
                <a:ea typeface="华文楷体" pitchFamily="2" charset="-122"/>
              </a:rPr>
              <a:t>）胸痛程度和性质</a:t>
            </a:r>
            <a:endParaRPr lang="en-US" altLang="zh-CN" b="1" dirty="0" smtClean="0">
              <a:solidFill>
                <a:srgbClr val="C00000"/>
              </a:solidFill>
              <a:latin typeface="华文楷体" pitchFamily="2" charset="-122"/>
              <a:ea typeface="华文楷体" pitchFamily="2" charset="-122"/>
            </a:endParaRPr>
          </a:p>
          <a:p>
            <a:pPr>
              <a:buNone/>
            </a:pPr>
            <a:r>
              <a:rPr lang="zh-CN" altLang="en-US" sz="3200" dirty="0">
                <a:latin typeface="华文楷体" pitchFamily="2" charset="-122"/>
                <a:ea typeface="华文楷体" pitchFamily="2" charset="-122"/>
              </a:rPr>
              <a:t>      </a:t>
            </a:r>
            <a:r>
              <a:rPr lang="zh-CN" altLang="en-US" sz="3200" dirty="0">
                <a:solidFill>
                  <a:srgbClr val="1D1496"/>
                </a:solidFill>
                <a:latin typeface="华文楷体" pitchFamily="2" charset="-122"/>
                <a:ea typeface="华文楷体" pitchFamily="2" charset="-122"/>
              </a:rPr>
              <a:t>胸痛程度可呈隐痛、轻微痛和剧烈痛，性质也</a:t>
            </a:r>
            <a:r>
              <a:rPr lang="zh-CN" altLang="en-US" sz="3200" dirty="0" smtClean="0">
                <a:solidFill>
                  <a:srgbClr val="1D1496"/>
                </a:solidFill>
                <a:latin typeface="华文楷体" pitchFamily="2" charset="-122"/>
                <a:ea typeface="华文楷体" pitchFamily="2" charset="-122"/>
              </a:rPr>
              <a:t>不同</a:t>
            </a:r>
            <a:endParaRPr lang="zh-CN" altLang="en-US" sz="3200" dirty="0">
              <a:solidFill>
                <a:srgbClr val="1D1496"/>
              </a:solidFill>
              <a:latin typeface="华文楷体" pitchFamily="2" charset="-122"/>
              <a:ea typeface="华文楷体" pitchFamily="2" charset="-122"/>
            </a:endParaRPr>
          </a:p>
          <a:p>
            <a:pPr>
              <a:buNone/>
            </a:pPr>
            <a:r>
              <a:rPr lang="zh-CN" altLang="en-US" b="1" dirty="0" smtClean="0">
                <a:solidFill>
                  <a:srgbClr val="C00000"/>
                </a:solidFill>
                <a:latin typeface="华文楷体" pitchFamily="2" charset="-122"/>
                <a:ea typeface="华文楷体" pitchFamily="2" charset="-122"/>
              </a:rPr>
              <a:t>（</a:t>
            </a:r>
            <a:r>
              <a:rPr lang="en-US" altLang="zh-CN" b="1" dirty="0" smtClean="0">
                <a:solidFill>
                  <a:srgbClr val="C00000"/>
                </a:solidFill>
                <a:latin typeface="华文楷体" pitchFamily="2" charset="-122"/>
                <a:ea typeface="华文楷体" pitchFamily="2" charset="-122"/>
              </a:rPr>
              <a:t>三</a:t>
            </a:r>
            <a:r>
              <a:rPr lang="zh-CN" altLang="en-US" b="1" dirty="0" smtClean="0">
                <a:solidFill>
                  <a:srgbClr val="C00000"/>
                </a:solidFill>
                <a:latin typeface="华文楷体" pitchFamily="2" charset="-122"/>
                <a:ea typeface="华文楷体" pitchFamily="2" charset="-122"/>
              </a:rPr>
              <a:t>）诱发、加重及缓解的因素</a:t>
            </a:r>
          </a:p>
          <a:p>
            <a:pPr>
              <a:buNone/>
            </a:pPr>
            <a:r>
              <a:rPr lang="zh-CN" altLang="en-US" dirty="0" smtClean="0">
                <a:latin typeface="华文楷体" pitchFamily="2" charset="-122"/>
                <a:ea typeface="华文楷体" pitchFamily="2" charset="-122"/>
              </a:rPr>
              <a:t>      </a:t>
            </a:r>
            <a:r>
              <a:rPr lang="zh-CN" altLang="en-US" sz="3200" dirty="0">
                <a:solidFill>
                  <a:srgbClr val="1D1496"/>
                </a:solidFill>
                <a:latin typeface="华文楷体" pitchFamily="2" charset="-122"/>
                <a:ea typeface="华文楷体" pitchFamily="2" charset="-122"/>
              </a:rPr>
              <a:t>有的疾病可因深呼吸、咳嗽或身体活动时疼痛加重。有些</a:t>
            </a:r>
            <a:r>
              <a:rPr lang="zh-CN" altLang="en-US" sz="3200" dirty="0" smtClean="0">
                <a:solidFill>
                  <a:srgbClr val="1D1496"/>
                </a:solidFill>
                <a:latin typeface="华文楷体" pitchFamily="2" charset="-122"/>
                <a:ea typeface="华文楷体" pitchFamily="2" charset="-122"/>
              </a:rPr>
              <a:t>疾病</a:t>
            </a:r>
            <a:r>
              <a:rPr lang="zh-CN" altLang="en-US" sz="3200" dirty="0">
                <a:solidFill>
                  <a:srgbClr val="1D1496"/>
                </a:solidFill>
                <a:latin typeface="华文楷体" pitchFamily="2" charset="-122"/>
                <a:ea typeface="华文楷体" pitchFamily="2" charset="-122"/>
              </a:rPr>
              <a:t>可因体力活动、精神紧张而诱发或加重</a:t>
            </a:r>
            <a:r>
              <a:rPr lang="en-US" sz="3200" dirty="0">
                <a:solidFill>
                  <a:srgbClr val="1D1496"/>
                </a:solidFill>
                <a:latin typeface="华文楷体" pitchFamily="2" charset="-122"/>
                <a:ea typeface="华文楷体" pitchFamily="2" charset="-122"/>
              </a:rPr>
              <a:t>,</a:t>
            </a:r>
            <a:r>
              <a:rPr lang="zh-CN" altLang="en-US" sz="3200" dirty="0">
                <a:solidFill>
                  <a:srgbClr val="1D1496"/>
                </a:solidFill>
                <a:latin typeface="华文楷体" pitchFamily="2" charset="-122"/>
                <a:ea typeface="华文楷体" pitchFamily="2" charset="-122"/>
              </a:rPr>
              <a:t>休息或含服药物而</a:t>
            </a:r>
            <a:r>
              <a:rPr lang="zh-CN" altLang="en-US" sz="3200" dirty="0" smtClean="0">
                <a:solidFill>
                  <a:srgbClr val="1D1496"/>
                </a:solidFill>
                <a:latin typeface="华文楷体" pitchFamily="2" charset="-122"/>
                <a:ea typeface="华文楷体" pitchFamily="2" charset="-122"/>
              </a:rPr>
              <a:t>好转。</a:t>
            </a:r>
            <a:endParaRPr lang="zh-CN" altLang="en-US" sz="3200" dirty="0">
              <a:solidFill>
                <a:srgbClr val="1D1496"/>
              </a:solidFill>
              <a:latin typeface="华文楷体" pitchFamily="2" charset="-122"/>
              <a:ea typeface="华文楷体" pitchFamily="2" charset="-122"/>
            </a:endParaRP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68002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四、伴随症状</a:t>
            </a:r>
            <a:endParaRPr lang="zh-CN" altLang="en-US" dirty="0"/>
          </a:p>
        </p:txBody>
      </p:sp>
      <p:sp>
        <p:nvSpPr>
          <p:cNvPr id="3" name="内容占位符 2"/>
          <p:cNvSpPr>
            <a:spLocks noGrp="1"/>
          </p:cNvSpPr>
          <p:nvPr>
            <p:ph idx="1"/>
          </p:nvPr>
        </p:nvSpPr>
        <p:spPr/>
        <p:txBody>
          <a:bodyPr/>
          <a:lstStyle/>
          <a:p>
            <a:pPr>
              <a:buNone/>
            </a:pPr>
            <a:r>
              <a:rPr lang="en-US" dirty="0" smtClean="0">
                <a:solidFill>
                  <a:srgbClr val="C00000"/>
                </a:solidFill>
                <a:latin typeface="华文楷体" pitchFamily="2" charset="-122"/>
                <a:ea typeface="华文楷体" pitchFamily="2" charset="-122"/>
              </a:rPr>
              <a:t>  1.</a:t>
            </a:r>
            <a:r>
              <a:rPr lang="zh-CN" altLang="en-US" dirty="0" smtClean="0">
                <a:solidFill>
                  <a:srgbClr val="C00000"/>
                </a:solidFill>
                <a:latin typeface="华文楷体" pitchFamily="2" charset="-122"/>
                <a:ea typeface="华文楷体" pitchFamily="2" charset="-122"/>
              </a:rPr>
              <a:t>胸痛伴咳嗽、咯血</a:t>
            </a:r>
            <a:r>
              <a:rPr lang="zh-CN" altLang="en-US" dirty="0" smtClean="0">
                <a:latin typeface="华文楷体" pitchFamily="2" charset="-122"/>
                <a:ea typeface="华文楷体" pitchFamily="2" charset="-122"/>
              </a:rPr>
              <a:t>：</a:t>
            </a:r>
            <a:endParaRPr lang="en-US" altLang="zh-CN" dirty="0" smtClean="0">
              <a:latin typeface="华文楷体" pitchFamily="2" charset="-122"/>
              <a:ea typeface="华文楷体" pitchFamily="2" charset="-122"/>
            </a:endParaRPr>
          </a:p>
          <a:p>
            <a:pPr>
              <a:buNone/>
            </a:pPr>
            <a:r>
              <a:rPr lang="en-US" altLang="zh-CN" dirty="0" smtClean="0">
                <a:latin typeface="华文楷体" pitchFamily="2" charset="-122"/>
                <a:ea typeface="华文楷体" pitchFamily="2" charset="-122"/>
              </a:rPr>
              <a:t>     </a:t>
            </a:r>
            <a:r>
              <a:rPr lang="zh-CN" altLang="en-US" dirty="0" smtClean="0">
                <a:latin typeface="华文楷体" pitchFamily="2" charset="-122"/>
                <a:ea typeface="华文楷体" pitchFamily="2" charset="-122"/>
              </a:rPr>
              <a:t>见于肺炎、肺结核、支气管肺癌等</a:t>
            </a:r>
          </a:p>
          <a:p>
            <a:pPr>
              <a:buNone/>
            </a:pPr>
            <a:r>
              <a:rPr lang="en-US" dirty="0" smtClean="0">
                <a:solidFill>
                  <a:srgbClr val="C00000"/>
                </a:solidFill>
                <a:latin typeface="华文楷体" pitchFamily="2" charset="-122"/>
                <a:ea typeface="华文楷体" pitchFamily="2" charset="-122"/>
              </a:rPr>
              <a:t>  2.</a:t>
            </a:r>
            <a:r>
              <a:rPr lang="zh-CN" altLang="en-US" dirty="0" smtClean="0">
                <a:solidFill>
                  <a:srgbClr val="C00000"/>
                </a:solidFill>
                <a:latin typeface="华文楷体" pitchFamily="2" charset="-122"/>
                <a:ea typeface="华文楷体" pitchFamily="2" charset="-122"/>
              </a:rPr>
              <a:t>胸痛伴呼吸困难：</a:t>
            </a:r>
            <a:endParaRPr lang="en-US" altLang="zh-CN" dirty="0" smtClean="0">
              <a:solidFill>
                <a:srgbClr val="C00000"/>
              </a:solidFill>
              <a:latin typeface="华文楷体" pitchFamily="2" charset="-122"/>
              <a:ea typeface="华文楷体" pitchFamily="2" charset="-122"/>
            </a:endParaRPr>
          </a:p>
          <a:p>
            <a:pPr>
              <a:buNone/>
            </a:pPr>
            <a:r>
              <a:rPr lang="en-US" altLang="zh-CN" dirty="0" smtClean="0">
                <a:solidFill>
                  <a:srgbClr val="C00000"/>
                </a:solidFill>
                <a:latin typeface="华文楷体" pitchFamily="2" charset="-122"/>
                <a:ea typeface="华文楷体" pitchFamily="2" charset="-122"/>
              </a:rPr>
              <a:t>      </a:t>
            </a:r>
            <a:r>
              <a:rPr lang="zh-CN" altLang="en-US" dirty="0" smtClean="0">
                <a:latin typeface="华文楷体" pitchFamily="2" charset="-122"/>
                <a:ea typeface="华文楷体" pitchFamily="2" charset="-122"/>
              </a:rPr>
              <a:t>常见于气胸、渗出性胸膜炎等</a:t>
            </a:r>
          </a:p>
          <a:p>
            <a:pPr>
              <a:buNone/>
            </a:pPr>
            <a:r>
              <a:rPr lang="en-US" dirty="0" smtClean="0">
                <a:solidFill>
                  <a:srgbClr val="C00000"/>
                </a:solidFill>
                <a:latin typeface="华文楷体" pitchFamily="2" charset="-122"/>
                <a:ea typeface="华文楷体" pitchFamily="2" charset="-122"/>
              </a:rPr>
              <a:t>  3.</a:t>
            </a:r>
            <a:r>
              <a:rPr lang="zh-CN" altLang="en-US" dirty="0" smtClean="0">
                <a:solidFill>
                  <a:srgbClr val="C00000"/>
                </a:solidFill>
                <a:latin typeface="华文楷体" pitchFamily="2" charset="-122"/>
                <a:ea typeface="华文楷体" pitchFamily="2" charset="-122"/>
              </a:rPr>
              <a:t>胸痛伴苍白、大汗、血压下降或休克：</a:t>
            </a:r>
            <a:endParaRPr lang="en-US" altLang="zh-CN" dirty="0" smtClean="0">
              <a:solidFill>
                <a:srgbClr val="C00000"/>
              </a:solidFill>
              <a:latin typeface="华文楷体" pitchFamily="2" charset="-122"/>
              <a:ea typeface="华文楷体" pitchFamily="2" charset="-122"/>
            </a:endParaRPr>
          </a:p>
          <a:p>
            <a:pPr>
              <a:buNone/>
            </a:pPr>
            <a:r>
              <a:rPr lang="en-US" altLang="zh-CN" dirty="0" smtClean="0">
                <a:solidFill>
                  <a:srgbClr val="C00000"/>
                </a:solidFill>
                <a:latin typeface="华文楷体" pitchFamily="2" charset="-122"/>
                <a:ea typeface="华文楷体" pitchFamily="2" charset="-122"/>
              </a:rPr>
              <a:t>      </a:t>
            </a:r>
            <a:r>
              <a:rPr lang="zh-CN" altLang="en-US" dirty="0" smtClean="0">
                <a:latin typeface="华文楷体" pitchFamily="2" charset="-122"/>
                <a:ea typeface="华文楷体" pitchFamily="2" charset="-122"/>
              </a:rPr>
              <a:t>多见于心肌梗死、大面积肺栓塞等</a:t>
            </a:r>
          </a:p>
          <a:p>
            <a:pPr>
              <a:buNone/>
            </a:pPr>
            <a:r>
              <a:rPr lang="en-US" dirty="0" smtClean="0">
                <a:solidFill>
                  <a:srgbClr val="C00000"/>
                </a:solidFill>
                <a:latin typeface="华文楷体" pitchFamily="2" charset="-122"/>
                <a:ea typeface="华文楷体" pitchFamily="2" charset="-122"/>
              </a:rPr>
              <a:t>  4.</a:t>
            </a:r>
            <a:r>
              <a:rPr lang="zh-CN" altLang="en-US" dirty="0" smtClean="0">
                <a:solidFill>
                  <a:srgbClr val="C00000"/>
                </a:solidFill>
                <a:latin typeface="华文楷体" pitchFamily="2" charset="-122"/>
                <a:ea typeface="华文楷体" pitchFamily="2" charset="-122"/>
              </a:rPr>
              <a:t>胸痛伴吞咽困难：</a:t>
            </a:r>
            <a:endParaRPr lang="en-US" altLang="zh-CN" dirty="0" smtClean="0">
              <a:solidFill>
                <a:srgbClr val="C00000"/>
              </a:solidFill>
              <a:latin typeface="华文楷体" pitchFamily="2" charset="-122"/>
              <a:ea typeface="华文楷体" pitchFamily="2" charset="-122"/>
            </a:endParaRPr>
          </a:p>
          <a:p>
            <a:pPr>
              <a:buNone/>
            </a:pPr>
            <a:r>
              <a:rPr lang="en-US" altLang="zh-CN" dirty="0" smtClean="0">
                <a:solidFill>
                  <a:srgbClr val="C00000"/>
                </a:solidFill>
                <a:latin typeface="华文楷体" pitchFamily="2" charset="-122"/>
                <a:ea typeface="华文楷体" pitchFamily="2" charset="-122"/>
              </a:rPr>
              <a:t>     </a:t>
            </a:r>
            <a:r>
              <a:rPr lang="zh-CN" altLang="en-US" dirty="0" smtClean="0">
                <a:latin typeface="华文楷体" pitchFamily="2" charset="-122"/>
                <a:ea typeface="华文楷体" pitchFamily="2" charset="-122"/>
              </a:rPr>
              <a:t>多见于食管疾病</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1733833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五、身心反应</a:t>
            </a:r>
            <a:endParaRPr lang="zh-CN" altLang="en-US" dirty="0"/>
          </a:p>
        </p:txBody>
      </p:sp>
      <p:sp>
        <p:nvSpPr>
          <p:cNvPr id="3" name="内容占位符 2"/>
          <p:cNvSpPr>
            <a:spLocks noGrp="1"/>
          </p:cNvSpPr>
          <p:nvPr>
            <p:ph idx="1"/>
          </p:nvPr>
        </p:nvSpPr>
        <p:spPr>
          <a:xfrm>
            <a:off x="406400" y="1655097"/>
            <a:ext cx="11480800" cy="4876800"/>
          </a:xfrm>
        </p:spPr>
        <p:txBody>
          <a:bodyPr/>
          <a:lstStyle/>
          <a:p>
            <a:pPr marL="0" indent="0">
              <a:buNone/>
            </a:pPr>
            <a:r>
              <a:rPr lang="en-US" altLang="zh-CN" sz="3200" dirty="0" smtClean="0">
                <a:solidFill>
                  <a:srgbClr val="1D1496"/>
                </a:solidFill>
                <a:latin typeface="华文楷体" pitchFamily="2" charset="-122"/>
                <a:ea typeface="华文楷体" pitchFamily="2" charset="-122"/>
              </a:rPr>
              <a:t>1. </a:t>
            </a:r>
            <a:r>
              <a:rPr lang="zh-CN" altLang="en-US" sz="3200" dirty="0" smtClean="0">
                <a:solidFill>
                  <a:srgbClr val="1D1496"/>
                </a:solidFill>
                <a:latin typeface="华文楷体" pitchFamily="2" charset="-122"/>
                <a:ea typeface="华文楷体" pitchFamily="2" charset="-122"/>
              </a:rPr>
              <a:t>生命</a:t>
            </a:r>
            <a:r>
              <a:rPr lang="zh-CN" altLang="en-US" sz="3200" dirty="0">
                <a:solidFill>
                  <a:srgbClr val="1D1496"/>
                </a:solidFill>
                <a:latin typeface="华文楷体" pitchFamily="2" charset="-122"/>
                <a:ea typeface="华文楷体" pitchFamily="2" charset="-122"/>
              </a:rPr>
              <a:t>体征改变</a:t>
            </a:r>
            <a:endParaRPr lang="en-US" altLang="zh-CN" sz="3200" dirty="0">
              <a:solidFill>
                <a:srgbClr val="1D1496"/>
              </a:solidFill>
              <a:latin typeface="华文楷体" pitchFamily="2" charset="-122"/>
              <a:ea typeface="华文楷体" pitchFamily="2" charset="-122"/>
            </a:endParaRPr>
          </a:p>
          <a:p>
            <a:pPr marL="0" indent="0">
              <a:buNone/>
            </a:pPr>
            <a:r>
              <a:rPr lang="en-US" altLang="zh-CN" sz="3200" dirty="0" smtClean="0">
                <a:solidFill>
                  <a:srgbClr val="1D1496"/>
                </a:solidFill>
                <a:latin typeface="华文楷体" pitchFamily="2" charset="-122"/>
                <a:ea typeface="华文楷体" pitchFamily="2" charset="-122"/>
              </a:rPr>
              <a:t>2. </a:t>
            </a:r>
            <a:r>
              <a:rPr lang="zh-CN" altLang="en-US" sz="3200" dirty="0" smtClean="0">
                <a:solidFill>
                  <a:srgbClr val="1D1496"/>
                </a:solidFill>
                <a:latin typeface="华文楷体" pitchFamily="2" charset="-122"/>
                <a:ea typeface="华文楷体" pitchFamily="2" charset="-122"/>
              </a:rPr>
              <a:t>缺氧</a:t>
            </a:r>
            <a:r>
              <a:rPr lang="zh-CN" altLang="en-US" sz="3200" dirty="0">
                <a:solidFill>
                  <a:srgbClr val="1D1496"/>
                </a:solidFill>
                <a:latin typeface="华文楷体" pitchFamily="2" charset="-122"/>
                <a:ea typeface="华文楷体" pitchFamily="2" charset="-122"/>
              </a:rPr>
              <a:t>　</a:t>
            </a:r>
          </a:p>
          <a:p>
            <a:pPr marL="0" indent="0">
              <a:buNone/>
            </a:pPr>
            <a:r>
              <a:rPr lang="en-US" altLang="zh-CN" sz="3200" dirty="0" smtClean="0">
                <a:solidFill>
                  <a:srgbClr val="1D1496"/>
                </a:solidFill>
                <a:latin typeface="华文楷体" pitchFamily="2" charset="-122"/>
                <a:ea typeface="华文楷体" pitchFamily="2" charset="-122"/>
              </a:rPr>
              <a:t>3. </a:t>
            </a:r>
            <a:r>
              <a:rPr lang="zh-CN" altLang="en-US" sz="3200" dirty="0" smtClean="0">
                <a:solidFill>
                  <a:srgbClr val="1D1496"/>
                </a:solidFill>
                <a:latin typeface="华文楷体" pitchFamily="2" charset="-122"/>
                <a:ea typeface="华文楷体" pitchFamily="2" charset="-122"/>
              </a:rPr>
              <a:t>分泌物</a:t>
            </a:r>
            <a:r>
              <a:rPr lang="zh-CN" altLang="en-US" sz="3200" dirty="0">
                <a:solidFill>
                  <a:srgbClr val="1D1496"/>
                </a:solidFill>
                <a:latin typeface="华文楷体" pitchFamily="2" charset="-122"/>
                <a:ea typeface="华文楷体" pitchFamily="2" charset="-122"/>
              </a:rPr>
              <a:t>滞留　</a:t>
            </a:r>
          </a:p>
          <a:p>
            <a:pPr marL="0" indent="0">
              <a:buNone/>
            </a:pPr>
            <a:r>
              <a:rPr lang="en-US" altLang="zh-CN" sz="3200" dirty="0" smtClean="0">
                <a:solidFill>
                  <a:srgbClr val="1D1496"/>
                </a:solidFill>
                <a:latin typeface="华文楷体" pitchFamily="2" charset="-122"/>
                <a:ea typeface="华文楷体" pitchFamily="2" charset="-122"/>
              </a:rPr>
              <a:t>4. </a:t>
            </a:r>
            <a:r>
              <a:rPr lang="zh-CN" altLang="en-US" sz="3200" dirty="0" smtClean="0">
                <a:solidFill>
                  <a:srgbClr val="1D1496"/>
                </a:solidFill>
                <a:latin typeface="华文楷体" pitchFamily="2" charset="-122"/>
                <a:ea typeface="华文楷体" pitchFamily="2" charset="-122"/>
              </a:rPr>
              <a:t>消化道</a:t>
            </a:r>
            <a:r>
              <a:rPr lang="zh-CN" altLang="en-US" sz="3200" dirty="0">
                <a:solidFill>
                  <a:srgbClr val="1D1496"/>
                </a:solidFill>
                <a:latin typeface="华文楷体" pitchFamily="2" charset="-122"/>
                <a:ea typeface="华文楷体" pitchFamily="2" charset="-122"/>
              </a:rPr>
              <a:t>症状　</a:t>
            </a:r>
          </a:p>
          <a:p>
            <a:pPr marL="0" indent="0">
              <a:buNone/>
            </a:pPr>
            <a:r>
              <a:rPr lang="en-US" altLang="zh-CN" sz="3200" dirty="0" smtClean="0">
                <a:solidFill>
                  <a:srgbClr val="1D1496"/>
                </a:solidFill>
                <a:latin typeface="华文楷体" pitchFamily="2" charset="-122"/>
                <a:ea typeface="华文楷体" pitchFamily="2" charset="-122"/>
              </a:rPr>
              <a:t>5. </a:t>
            </a:r>
            <a:r>
              <a:rPr lang="zh-CN" altLang="en-US" sz="3200" dirty="0" smtClean="0">
                <a:solidFill>
                  <a:srgbClr val="1D1496"/>
                </a:solidFill>
                <a:latin typeface="华文楷体" pitchFamily="2" charset="-122"/>
                <a:ea typeface="华文楷体" pitchFamily="2" charset="-122"/>
              </a:rPr>
              <a:t>睡眠</a:t>
            </a:r>
            <a:r>
              <a:rPr lang="zh-CN" altLang="en-US" sz="3200" dirty="0">
                <a:solidFill>
                  <a:srgbClr val="1D1496"/>
                </a:solidFill>
                <a:latin typeface="华文楷体" pitchFamily="2" charset="-122"/>
                <a:ea typeface="华文楷体" pitchFamily="2" charset="-122"/>
              </a:rPr>
              <a:t>及休息型态改变　</a:t>
            </a:r>
          </a:p>
          <a:p>
            <a:pPr marL="0" indent="0">
              <a:buNone/>
            </a:pPr>
            <a:r>
              <a:rPr lang="en-US" altLang="zh-CN" sz="3200" dirty="0" smtClean="0">
                <a:solidFill>
                  <a:srgbClr val="1D1496"/>
                </a:solidFill>
                <a:latin typeface="华文楷体" pitchFamily="2" charset="-122"/>
                <a:ea typeface="华文楷体" pitchFamily="2" charset="-122"/>
              </a:rPr>
              <a:t>6. </a:t>
            </a:r>
            <a:r>
              <a:rPr lang="zh-CN" altLang="en-US" sz="3200" dirty="0" smtClean="0">
                <a:solidFill>
                  <a:srgbClr val="1D1496"/>
                </a:solidFill>
                <a:latin typeface="华文楷体" pitchFamily="2" charset="-122"/>
                <a:ea typeface="华文楷体" pitchFamily="2" charset="-122"/>
              </a:rPr>
              <a:t>心理</a:t>
            </a:r>
            <a:r>
              <a:rPr lang="zh-CN" altLang="en-US" sz="3200" dirty="0">
                <a:solidFill>
                  <a:srgbClr val="1D1496"/>
                </a:solidFill>
                <a:latin typeface="华文楷体" pitchFamily="2" charset="-122"/>
                <a:ea typeface="华文楷体" pitchFamily="2" charset="-122"/>
              </a:rPr>
              <a:t>反应</a:t>
            </a:r>
            <a:r>
              <a:rPr lang="zh-CN" altLang="en-US" dirty="0">
                <a:solidFill>
                  <a:schemeClr val="bg2">
                    <a:lumMod val="10000"/>
                  </a:schemeClr>
                </a:solidFill>
              </a:rPr>
              <a:t>　</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447157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六、护理评估要点</a:t>
            </a:r>
            <a:endParaRPr lang="zh-CN" altLang="en-US" dirty="0"/>
          </a:p>
        </p:txBody>
      </p:sp>
      <p:sp>
        <p:nvSpPr>
          <p:cNvPr id="3" name="内容占位符 2"/>
          <p:cNvSpPr>
            <a:spLocks noGrp="1"/>
          </p:cNvSpPr>
          <p:nvPr>
            <p:ph idx="1"/>
          </p:nvPr>
        </p:nvSpPr>
        <p:spPr>
          <a:xfrm>
            <a:off x="190500" y="1214422"/>
            <a:ext cx="10620408" cy="5643578"/>
          </a:xfrm>
        </p:spPr>
        <p:txBody>
          <a:bodyPr/>
          <a:lstStyle/>
          <a:p>
            <a:pPr>
              <a:buNone/>
            </a:pPr>
            <a:r>
              <a:rPr lang="zh-CN" altLang="en-US" b="1" dirty="0" smtClean="0">
                <a:solidFill>
                  <a:srgbClr val="C00000"/>
                </a:solidFill>
                <a:latin typeface="华文楷体" pitchFamily="2" charset="-122"/>
                <a:ea typeface="华文楷体" pitchFamily="2" charset="-122"/>
              </a:rPr>
              <a:t>（</a:t>
            </a:r>
            <a:r>
              <a:rPr lang="en-US" altLang="zh-CN" b="1" dirty="0" smtClean="0">
                <a:solidFill>
                  <a:srgbClr val="C00000"/>
                </a:solidFill>
                <a:latin typeface="华文楷体" pitchFamily="2" charset="-122"/>
                <a:ea typeface="华文楷体" pitchFamily="2" charset="-122"/>
              </a:rPr>
              <a:t>一</a:t>
            </a:r>
            <a:r>
              <a:rPr lang="zh-CN" altLang="en-US" b="1" dirty="0" smtClean="0">
                <a:solidFill>
                  <a:srgbClr val="C00000"/>
                </a:solidFill>
                <a:latin typeface="华文楷体" pitchFamily="2" charset="-122"/>
                <a:ea typeface="华文楷体" pitchFamily="2" charset="-122"/>
              </a:rPr>
              <a:t>）主观</a:t>
            </a:r>
            <a:r>
              <a:rPr lang="zh-CN" altLang="en-US" b="1" dirty="0">
                <a:solidFill>
                  <a:srgbClr val="C00000"/>
                </a:solidFill>
                <a:latin typeface="华文楷体" pitchFamily="2" charset="-122"/>
                <a:ea typeface="华文楷体" pitchFamily="2" charset="-122"/>
              </a:rPr>
              <a:t>资料</a:t>
            </a:r>
          </a:p>
          <a:p>
            <a:pPr lvl="1">
              <a:buNone/>
            </a:pPr>
            <a:r>
              <a:rPr lang="en-US" altLang="zh-CN" dirty="0" smtClean="0">
                <a:solidFill>
                  <a:srgbClr val="0000FF"/>
                </a:solidFill>
                <a:latin typeface="华文楷体" pitchFamily="2" charset="-122"/>
                <a:ea typeface="华文楷体" pitchFamily="2" charset="-122"/>
              </a:rPr>
              <a:t>1.</a:t>
            </a:r>
            <a:r>
              <a:rPr lang="zh-CN" altLang="en-US" dirty="0" smtClean="0">
                <a:solidFill>
                  <a:srgbClr val="0000FF"/>
                </a:solidFill>
                <a:latin typeface="华文楷体" pitchFamily="2" charset="-122"/>
                <a:ea typeface="华文楷体" pitchFamily="2" charset="-122"/>
              </a:rPr>
              <a:t>胸痛表现特点：</a:t>
            </a:r>
            <a:endParaRPr lang="en-US" altLang="zh-CN" dirty="0" smtClean="0">
              <a:solidFill>
                <a:srgbClr val="0000FF"/>
              </a:solidFill>
              <a:latin typeface="华文楷体" pitchFamily="2" charset="-122"/>
              <a:ea typeface="华文楷体" pitchFamily="2" charset="-122"/>
            </a:endParaRPr>
          </a:p>
          <a:p>
            <a:pPr lvl="1">
              <a:buFont typeface="Arial" pitchFamily="34" charset="0"/>
              <a:buChar char="•"/>
            </a:pPr>
            <a:r>
              <a:rPr lang="zh-CN" altLang="en-US" dirty="0" smtClean="0">
                <a:latin typeface="华文楷体" pitchFamily="2" charset="-122"/>
                <a:ea typeface="华文楷体" pitchFamily="2" charset="-122"/>
              </a:rPr>
              <a:t>胸</a:t>
            </a:r>
            <a:r>
              <a:rPr lang="zh-CN" altLang="en-US" dirty="0">
                <a:latin typeface="华文楷体" pitchFamily="2" charset="-122"/>
                <a:ea typeface="华文楷体" pitchFamily="2" charset="-122"/>
              </a:rPr>
              <a:t>痛的部位、</a:t>
            </a:r>
            <a:r>
              <a:rPr lang="zh-CN" altLang="en-US" dirty="0" smtClean="0">
                <a:latin typeface="华文楷体" pitchFamily="2" charset="-122"/>
                <a:ea typeface="华文楷体" pitchFamily="2" charset="-122"/>
              </a:rPr>
              <a:t>程度、性质</a:t>
            </a:r>
            <a:r>
              <a:rPr lang="zh-CN" altLang="en-US" dirty="0">
                <a:latin typeface="华文楷体" pitchFamily="2" charset="-122"/>
                <a:ea typeface="华文楷体" pitchFamily="2" charset="-122"/>
              </a:rPr>
              <a:t>、持续时间、起病急</a:t>
            </a:r>
            <a:r>
              <a:rPr lang="zh-CN" altLang="en-US" dirty="0" smtClean="0">
                <a:latin typeface="华文楷体" pitchFamily="2" charset="-122"/>
                <a:ea typeface="华文楷体" pitchFamily="2" charset="-122"/>
              </a:rPr>
              <a:t>缓        伴随症状</a:t>
            </a:r>
            <a:endParaRPr lang="zh-CN" altLang="en-US" dirty="0">
              <a:latin typeface="华文楷体" pitchFamily="2" charset="-122"/>
              <a:ea typeface="华文楷体" pitchFamily="2" charset="-122"/>
            </a:endParaRPr>
          </a:p>
          <a:p>
            <a:pPr lvl="1">
              <a:buNone/>
            </a:pPr>
            <a:r>
              <a:rPr lang="en-US" altLang="zh-CN" dirty="0" smtClean="0">
                <a:solidFill>
                  <a:srgbClr val="0000FF"/>
                </a:solidFill>
                <a:latin typeface="华文楷体" pitchFamily="2" charset="-122"/>
                <a:ea typeface="华文楷体" pitchFamily="2" charset="-122"/>
              </a:rPr>
              <a:t>2.</a:t>
            </a:r>
            <a:r>
              <a:rPr lang="zh-CN" altLang="en-US" dirty="0" smtClean="0">
                <a:solidFill>
                  <a:srgbClr val="0000FF"/>
                </a:solidFill>
                <a:latin typeface="华文楷体" pitchFamily="2" charset="-122"/>
                <a:ea typeface="华文楷体" pitchFamily="2" charset="-122"/>
              </a:rPr>
              <a:t>病因：</a:t>
            </a:r>
            <a:r>
              <a:rPr lang="zh-CN" altLang="en-US" dirty="0" smtClean="0">
                <a:latin typeface="华文楷体" pitchFamily="2" charset="-122"/>
                <a:ea typeface="华文楷体" pitchFamily="2" charset="-122"/>
              </a:rPr>
              <a:t>　</a:t>
            </a:r>
          </a:p>
          <a:p>
            <a:pPr>
              <a:buNone/>
            </a:pPr>
            <a:r>
              <a:rPr lang="zh-CN" altLang="en-US" sz="2800" b="1" dirty="0">
                <a:latin typeface="华文楷体" pitchFamily="2" charset="-122"/>
                <a:ea typeface="华文楷体" pitchFamily="2" charset="-122"/>
              </a:rPr>
              <a:t>        </a:t>
            </a:r>
            <a:r>
              <a:rPr lang="zh-CN" altLang="en-US" sz="2800" b="1" dirty="0">
                <a:solidFill>
                  <a:srgbClr val="692AA2"/>
                </a:solidFill>
                <a:latin typeface="华文楷体" pitchFamily="2" charset="-122"/>
                <a:ea typeface="华文楷体" pitchFamily="2" charset="-122"/>
              </a:rPr>
              <a:t>胸痛病因</a:t>
            </a:r>
            <a:endParaRPr lang="en-US" sz="2800" b="1" dirty="0">
              <a:solidFill>
                <a:srgbClr val="692AA2"/>
              </a:solidFill>
              <a:latin typeface="华文楷体" pitchFamily="2" charset="-122"/>
              <a:ea typeface="华文楷体" pitchFamily="2" charset="-122"/>
            </a:endParaRPr>
          </a:p>
          <a:p>
            <a:pPr>
              <a:buNone/>
            </a:pPr>
            <a:r>
              <a:rPr lang="en-US" altLang="zh-CN" sz="2800" b="1" dirty="0">
                <a:solidFill>
                  <a:srgbClr val="692AA2"/>
                </a:solidFill>
                <a:latin typeface="华文楷体" pitchFamily="2" charset="-122"/>
                <a:ea typeface="华文楷体" pitchFamily="2" charset="-122"/>
              </a:rPr>
              <a:t>        </a:t>
            </a:r>
            <a:r>
              <a:rPr lang="zh-CN" altLang="en-US" sz="2800" b="1" dirty="0">
                <a:solidFill>
                  <a:srgbClr val="692AA2"/>
                </a:solidFill>
                <a:latin typeface="华文楷体" pitchFamily="2" charset="-122"/>
                <a:ea typeface="华文楷体" pitchFamily="2" charset="-122"/>
              </a:rPr>
              <a:t>既往胸痛发作</a:t>
            </a:r>
            <a:r>
              <a:rPr lang="zh-CN" altLang="en-US" sz="2800" b="1" dirty="0" smtClean="0">
                <a:solidFill>
                  <a:srgbClr val="692AA2"/>
                </a:solidFill>
                <a:latin typeface="华文楷体" pitchFamily="2" charset="-122"/>
                <a:ea typeface="华文楷体" pitchFamily="2" charset="-122"/>
              </a:rPr>
              <a:t>情况</a:t>
            </a:r>
            <a:endParaRPr lang="zh-CN" altLang="en-US" sz="2800" dirty="0">
              <a:solidFill>
                <a:srgbClr val="692AA2"/>
              </a:solidFill>
              <a:latin typeface="华文楷体" pitchFamily="2" charset="-122"/>
              <a:ea typeface="华文楷体" pitchFamily="2" charset="-122"/>
            </a:endParaRPr>
          </a:p>
          <a:p>
            <a:pPr>
              <a:buNone/>
            </a:pPr>
            <a:r>
              <a:rPr lang="en-US" sz="2800" b="1" dirty="0">
                <a:solidFill>
                  <a:srgbClr val="0000FF"/>
                </a:solidFill>
                <a:latin typeface="华文楷体" pitchFamily="2" charset="-122"/>
                <a:ea typeface="华文楷体" pitchFamily="2" charset="-122"/>
              </a:rPr>
              <a:t>     </a:t>
            </a:r>
            <a:r>
              <a:rPr lang="en-US" altLang="zh-CN" sz="2800" b="1" dirty="0">
                <a:solidFill>
                  <a:srgbClr val="0000FF"/>
                </a:solidFill>
                <a:latin typeface="华文楷体" pitchFamily="2" charset="-122"/>
                <a:ea typeface="华文楷体" pitchFamily="2" charset="-122"/>
              </a:rPr>
              <a:t>3.</a:t>
            </a:r>
            <a:r>
              <a:rPr lang="zh-CN" altLang="en-US" sz="2800" b="1" dirty="0">
                <a:solidFill>
                  <a:srgbClr val="0000FF"/>
                </a:solidFill>
                <a:latin typeface="华文楷体" pitchFamily="2" charset="-122"/>
                <a:ea typeface="华文楷体" pitchFamily="2" charset="-122"/>
              </a:rPr>
              <a:t>诱发、加重及缓解的</a:t>
            </a:r>
            <a:r>
              <a:rPr lang="zh-CN" altLang="en-US" sz="2800" b="1" dirty="0" smtClean="0">
                <a:solidFill>
                  <a:srgbClr val="0000FF"/>
                </a:solidFill>
                <a:latin typeface="华文楷体" pitchFamily="2" charset="-122"/>
                <a:ea typeface="华文楷体" pitchFamily="2" charset="-122"/>
              </a:rPr>
              <a:t>因素</a:t>
            </a:r>
            <a:endParaRPr lang="zh-CN" altLang="en-US" sz="2800" b="1" dirty="0">
              <a:solidFill>
                <a:srgbClr val="0000FF"/>
              </a:solidFill>
              <a:latin typeface="华文楷体" pitchFamily="2" charset="-122"/>
              <a:ea typeface="华文楷体" pitchFamily="2" charset="-122"/>
            </a:endParaRPr>
          </a:p>
          <a:p>
            <a:pPr lvl="1">
              <a:buNone/>
            </a:pPr>
            <a:r>
              <a:rPr lang="en-US" altLang="zh-CN" dirty="0" smtClean="0">
                <a:latin typeface="华文楷体" pitchFamily="2" charset="-122"/>
                <a:ea typeface="华文楷体" pitchFamily="2" charset="-122"/>
              </a:rPr>
              <a:t>4.</a:t>
            </a:r>
            <a:r>
              <a:rPr lang="zh-CN" altLang="en-US" dirty="0" smtClean="0">
                <a:latin typeface="华文楷体" pitchFamily="2" charset="-122"/>
                <a:ea typeface="华文楷体" pitchFamily="2" charset="-122"/>
              </a:rPr>
              <a:t>胸痛引起的身心反应</a:t>
            </a:r>
          </a:p>
          <a:p>
            <a:pPr lvl="1">
              <a:buNone/>
            </a:pPr>
            <a:r>
              <a:rPr lang="en-US" altLang="zh-CN" dirty="0" smtClean="0">
                <a:latin typeface="华文楷体" pitchFamily="2" charset="-122"/>
                <a:ea typeface="华文楷体" pitchFamily="2" charset="-122"/>
              </a:rPr>
              <a:t>5.</a:t>
            </a:r>
            <a:r>
              <a:rPr lang="zh-CN" altLang="en-US" dirty="0" smtClean="0">
                <a:latin typeface="华文楷体" pitchFamily="2" charset="-122"/>
                <a:ea typeface="华文楷体" pitchFamily="2" charset="-122"/>
              </a:rPr>
              <a:t>诊疗、护理情况</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13118223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六、护理评估要点</a:t>
            </a:r>
            <a:endParaRPr lang="zh-CN" altLang="en-US" dirty="0"/>
          </a:p>
        </p:txBody>
      </p:sp>
      <p:sp>
        <p:nvSpPr>
          <p:cNvPr id="3" name="内容占位符 2"/>
          <p:cNvSpPr>
            <a:spLocks noGrp="1"/>
          </p:cNvSpPr>
          <p:nvPr>
            <p:ph idx="1"/>
          </p:nvPr>
        </p:nvSpPr>
        <p:spPr/>
        <p:txBody>
          <a:bodyPr/>
          <a:lstStyle/>
          <a:p>
            <a:pPr>
              <a:buNone/>
            </a:pPr>
            <a:r>
              <a:rPr lang="zh-CN" altLang="en-US" b="1" dirty="0" smtClean="0">
                <a:solidFill>
                  <a:srgbClr val="C00000"/>
                </a:solidFill>
                <a:latin typeface="华文楷体" pitchFamily="2" charset="-122"/>
                <a:ea typeface="华文楷体" pitchFamily="2" charset="-122"/>
              </a:rPr>
              <a:t>（</a:t>
            </a:r>
            <a:r>
              <a:rPr lang="en-US" altLang="zh-CN" b="1" dirty="0" smtClean="0">
                <a:solidFill>
                  <a:srgbClr val="C00000"/>
                </a:solidFill>
                <a:latin typeface="华文楷体" pitchFamily="2" charset="-122"/>
                <a:ea typeface="华文楷体" pitchFamily="2" charset="-122"/>
              </a:rPr>
              <a:t>二</a:t>
            </a:r>
            <a:r>
              <a:rPr lang="zh-CN" altLang="en-US" b="1" dirty="0" smtClean="0">
                <a:solidFill>
                  <a:srgbClr val="C00000"/>
                </a:solidFill>
                <a:latin typeface="华文楷体" pitchFamily="2" charset="-122"/>
                <a:ea typeface="华文楷体" pitchFamily="2" charset="-122"/>
              </a:rPr>
              <a:t>）客观</a:t>
            </a:r>
            <a:r>
              <a:rPr lang="zh-CN" altLang="en-US" b="1" dirty="0">
                <a:solidFill>
                  <a:srgbClr val="C00000"/>
                </a:solidFill>
                <a:latin typeface="华文楷体" pitchFamily="2" charset="-122"/>
                <a:ea typeface="华文楷体" pitchFamily="2" charset="-122"/>
              </a:rPr>
              <a:t>资料</a:t>
            </a:r>
          </a:p>
          <a:p>
            <a:pPr lvl="1">
              <a:buNone/>
            </a:pPr>
            <a:r>
              <a:rPr lang="en-US" altLang="zh-CN" dirty="0" smtClean="0"/>
              <a:t>1.</a:t>
            </a:r>
            <a:r>
              <a:rPr lang="zh-CN" altLang="en-US" dirty="0" smtClean="0"/>
              <a:t>身体评估</a:t>
            </a:r>
            <a:endParaRPr lang="en-US" altLang="zh-CN" dirty="0" smtClean="0"/>
          </a:p>
          <a:p>
            <a:pPr lvl="2"/>
            <a:r>
              <a:rPr lang="zh-CN" altLang="en-US" dirty="0" smtClean="0">
                <a:solidFill>
                  <a:srgbClr val="692AA2"/>
                </a:solidFill>
                <a:latin typeface="华文楷体" pitchFamily="2" charset="-122"/>
                <a:ea typeface="华文楷体" pitchFamily="2" charset="-122"/>
              </a:rPr>
              <a:t>生命体征、意识状态、体位、姿势</a:t>
            </a:r>
            <a:endParaRPr lang="en-US" altLang="zh-CN" dirty="0" smtClean="0">
              <a:solidFill>
                <a:srgbClr val="692AA2"/>
              </a:solidFill>
              <a:latin typeface="华文楷体" pitchFamily="2" charset="-122"/>
              <a:ea typeface="华文楷体" pitchFamily="2" charset="-122"/>
            </a:endParaRPr>
          </a:p>
          <a:p>
            <a:pPr lvl="2"/>
            <a:r>
              <a:rPr lang="zh-CN" altLang="en-US" dirty="0" smtClean="0">
                <a:solidFill>
                  <a:srgbClr val="692AA2"/>
                </a:solidFill>
                <a:latin typeface="华文楷体" pitchFamily="2" charset="-122"/>
                <a:ea typeface="华文楷体" pitchFamily="2" charset="-122"/>
              </a:rPr>
              <a:t>面部表情、呼吸困难、发绀</a:t>
            </a:r>
            <a:endParaRPr lang="en-US" altLang="zh-CN" dirty="0" smtClean="0">
              <a:solidFill>
                <a:srgbClr val="692AA2"/>
              </a:solidFill>
              <a:latin typeface="华文楷体" pitchFamily="2" charset="-122"/>
              <a:ea typeface="华文楷体" pitchFamily="2" charset="-122"/>
            </a:endParaRPr>
          </a:p>
          <a:p>
            <a:pPr lvl="2"/>
            <a:r>
              <a:rPr lang="zh-CN" altLang="en-US" dirty="0" smtClean="0">
                <a:solidFill>
                  <a:srgbClr val="692AA2"/>
                </a:solidFill>
                <a:latin typeface="华文楷体" pitchFamily="2" charset="-122"/>
                <a:ea typeface="华文楷体" pitchFamily="2" charset="-122"/>
              </a:rPr>
              <a:t>胸痛局部有无压痛、有无气胸、胸腔积液体征</a:t>
            </a:r>
          </a:p>
          <a:p>
            <a:pPr lvl="1">
              <a:buNone/>
            </a:pPr>
            <a:r>
              <a:rPr lang="en-US" altLang="zh-CN" dirty="0" smtClean="0"/>
              <a:t>2.</a:t>
            </a:r>
            <a:r>
              <a:rPr lang="zh-CN" altLang="en-US" dirty="0" smtClean="0"/>
              <a:t>实验室检查</a:t>
            </a:r>
            <a:endParaRPr lang="en-US" altLang="zh-CN" dirty="0" smtClean="0"/>
          </a:p>
          <a:p>
            <a:pPr lvl="2">
              <a:buNone/>
            </a:pPr>
            <a:r>
              <a:rPr lang="zh-CN" altLang="en-US" dirty="0" smtClean="0">
                <a:solidFill>
                  <a:srgbClr val="692AA2"/>
                </a:solidFill>
                <a:latin typeface="华文楷体" pitchFamily="2" charset="-122"/>
                <a:ea typeface="华文楷体" pitchFamily="2" charset="-122"/>
              </a:rPr>
              <a:t>血常规、心肌酶谱，胸水常规及生化检查等</a:t>
            </a:r>
          </a:p>
          <a:p>
            <a:pPr lvl="1">
              <a:buNone/>
            </a:pPr>
            <a:r>
              <a:rPr lang="en-US" altLang="zh-CN" dirty="0" smtClean="0"/>
              <a:t>3.</a:t>
            </a:r>
            <a:r>
              <a:rPr lang="zh-CN" altLang="en-US" dirty="0" smtClean="0"/>
              <a:t>其他检查</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6944001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七、相关护理诊断</a:t>
            </a:r>
            <a:endParaRPr lang="zh-CN" altLang="en-US" dirty="0"/>
          </a:p>
        </p:txBody>
      </p:sp>
      <p:sp>
        <p:nvSpPr>
          <p:cNvPr id="3" name="内容占位符 2"/>
          <p:cNvSpPr>
            <a:spLocks noGrp="1"/>
          </p:cNvSpPr>
          <p:nvPr>
            <p:ph idx="1"/>
          </p:nvPr>
        </p:nvSpPr>
        <p:spPr>
          <a:xfrm>
            <a:off x="406400" y="1761281"/>
            <a:ext cx="11480800" cy="4876800"/>
          </a:xfrm>
        </p:spPr>
        <p:txBody>
          <a:bodyPr/>
          <a:lstStyle/>
          <a:p>
            <a:pPr>
              <a:buNone/>
            </a:pPr>
            <a:r>
              <a:rPr lang="en-US" altLang="zh-CN" sz="3200" b="1" dirty="0" smtClean="0">
                <a:solidFill>
                  <a:srgbClr val="C00000"/>
                </a:solidFill>
                <a:latin typeface="隶书" panose="02010509060101010101" pitchFamily="49" charset="-122"/>
                <a:ea typeface="隶书" panose="02010509060101010101" pitchFamily="49" charset="-122"/>
              </a:rPr>
              <a:t> 1</a:t>
            </a:r>
            <a:r>
              <a:rPr lang="en-US" altLang="zh-CN" sz="3200" b="1" dirty="0">
                <a:solidFill>
                  <a:srgbClr val="C00000"/>
                </a:solidFill>
                <a:latin typeface="隶书" panose="02010509060101010101" pitchFamily="49" charset="-122"/>
                <a:ea typeface="隶书" panose="02010509060101010101" pitchFamily="49" charset="-122"/>
              </a:rPr>
              <a:t>.</a:t>
            </a:r>
            <a:r>
              <a:rPr lang="zh-CN" altLang="en-US" sz="3200" b="1" dirty="0">
                <a:solidFill>
                  <a:srgbClr val="C00000"/>
                </a:solidFill>
                <a:latin typeface="隶书" panose="02010509060101010101" pitchFamily="49" charset="-122"/>
                <a:ea typeface="隶书" panose="02010509060101010101" pitchFamily="49" charset="-122"/>
              </a:rPr>
              <a:t>疼痛、胸痛：</a:t>
            </a:r>
            <a:r>
              <a:rPr lang="zh-CN" altLang="en-US" sz="3200" b="1" dirty="0">
                <a:solidFill>
                  <a:srgbClr val="0033CC"/>
                </a:solidFill>
                <a:latin typeface="隶书" panose="02010509060101010101" pitchFamily="49" charset="-122"/>
                <a:ea typeface="隶书" panose="02010509060101010101" pitchFamily="49" charset="-122"/>
              </a:rPr>
              <a:t>与自发性气胸有关；与心肌梗死引起心肌缺血有关；与带状疱疹有关</a:t>
            </a:r>
            <a:r>
              <a:rPr lang="zh-CN" altLang="en-US" sz="3200" b="1" dirty="0" smtClean="0">
                <a:solidFill>
                  <a:srgbClr val="0033CC"/>
                </a:solidFill>
                <a:latin typeface="隶书" panose="02010509060101010101" pitchFamily="49" charset="-122"/>
                <a:ea typeface="隶书" panose="02010509060101010101" pitchFamily="49" charset="-122"/>
              </a:rPr>
              <a:t>等</a:t>
            </a:r>
            <a:endParaRPr lang="zh-CN" altLang="en-US" sz="3200" b="1" dirty="0">
              <a:latin typeface="隶书" panose="02010509060101010101" pitchFamily="49" charset="-122"/>
              <a:ea typeface="隶书" panose="02010509060101010101" pitchFamily="49" charset="-122"/>
            </a:endParaRPr>
          </a:p>
          <a:p>
            <a:pPr>
              <a:buNone/>
            </a:pPr>
            <a:r>
              <a:rPr lang="en-US" altLang="zh-CN" sz="3200" b="1" dirty="0">
                <a:latin typeface="隶书" panose="02010509060101010101" pitchFamily="49" charset="-122"/>
                <a:ea typeface="隶书" panose="02010509060101010101" pitchFamily="49" charset="-122"/>
              </a:rPr>
              <a:t> </a:t>
            </a:r>
            <a:r>
              <a:rPr lang="en-US" altLang="zh-CN" sz="3200" b="1" dirty="0">
                <a:solidFill>
                  <a:srgbClr val="C00000"/>
                </a:solidFill>
                <a:latin typeface="隶书" panose="02010509060101010101" pitchFamily="49" charset="-122"/>
                <a:ea typeface="隶书" panose="02010509060101010101" pitchFamily="49" charset="-122"/>
              </a:rPr>
              <a:t>2.</a:t>
            </a:r>
            <a:r>
              <a:rPr lang="zh-CN" altLang="en-US" sz="3200" b="1" dirty="0">
                <a:solidFill>
                  <a:srgbClr val="C00000"/>
                </a:solidFill>
                <a:latin typeface="隶书" panose="02010509060101010101" pitchFamily="49" charset="-122"/>
                <a:ea typeface="隶书" panose="02010509060101010101" pitchFamily="49" charset="-122"/>
              </a:rPr>
              <a:t>睡眠型态紊乱：</a:t>
            </a:r>
            <a:r>
              <a:rPr lang="zh-CN" altLang="en-US" sz="3200" b="1" dirty="0">
                <a:solidFill>
                  <a:srgbClr val="0033CC"/>
                </a:solidFill>
                <a:latin typeface="隶书" panose="02010509060101010101" pitchFamily="49" charset="-122"/>
                <a:ea typeface="隶书" panose="02010509060101010101" pitchFamily="49" charset="-122"/>
              </a:rPr>
              <a:t>与胸痛</a:t>
            </a:r>
            <a:r>
              <a:rPr lang="zh-CN" altLang="en-US" sz="3200" b="1" dirty="0" smtClean="0">
                <a:solidFill>
                  <a:srgbClr val="0033CC"/>
                </a:solidFill>
                <a:latin typeface="隶书" panose="02010509060101010101" pitchFamily="49" charset="-122"/>
                <a:ea typeface="隶书" panose="02010509060101010101" pitchFamily="49" charset="-122"/>
              </a:rPr>
              <a:t>有关</a:t>
            </a:r>
            <a:endParaRPr lang="zh-CN" altLang="en-US" sz="3200" b="1" dirty="0">
              <a:latin typeface="隶书" panose="02010509060101010101" pitchFamily="49" charset="-122"/>
              <a:ea typeface="隶书" panose="02010509060101010101" pitchFamily="49" charset="-122"/>
            </a:endParaRPr>
          </a:p>
          <a:p>
            <a:pPr>
              <a:buNone/>
            </a:pPr>
            <a:r>
              <a:rPr lang="en-US" altLang="zh-CN" sz="3200" b="1" dirty="0">
                <a:latin typeface="隶书" panose="02010509060101010101" pitchFamily="49" charset="-122"/>
                <a:ea typeface="隶书" panose="02010509060101010101" pitchFamily="49" charset="-122"/>
              </a:rPr>
              <a:t> </a:t>
            </a:r>
            <a:r>
              <a:rPr lang="en-US" altLang="zh-CN" sz="3200" b="1" dirty="0">
                <a:solidFill>
                  <a:srgbClr val="C00000"/>
                </a:solidFill>
                <a:latin typeface="隶书" panose="02010509060101010101" pitchFamily="49" charset="-122"/>
                <a:ea typeface="隶书" panose="02010509060101010101" pitchFamily="49" charset="-122"/>
              </a:rPr>
              <a:t>3.</a:t>
            </a:r>
            <a:r>
              <a:rPr lang="zh-CN" altLang="en-US" sz="3200" b="1" dirty="0">
                <a:solidFill>
                  <a:srgbClr val="C00000"/>
                </a:solidFill>
                <a:latin typeface="隶书" panose="02010509060101010101" pitchFamily="49" charset="-122"/>
                <a:ea typeface="隶书" panose="02010509060101010101" pitchFamily="49" charset="-122"/>
              </a:rPr>
              <a:t>潜在并发症：</a:t>
            </a:r>
            <a:r>
              <a:rPr lang="zh-CN" altLang="en-US" sz="3200" b="1" dirty="0">
                <a:solidFill>
                  <a:srgbClr val="0033CC"/>
                </a:solidFill>
                <a:latin typeface="隶书" panose="02010509060101010101" pitchFamily="49" charset="-122"/>
                <a:ea typeface="隶书" panose="02010509060101010101" pitchFamily="49" charset="-122"/>
              </a:rPr>
              <a:t>心律失常、</a:t>
            </a:r>
            <a:r>
              <a:rPr lang="zh-CN" altLang="en-US" sz="3200" b="1" dirty="0" smtClean="0">
                <a:solidFill>
                  <a:srgbClr val="0033CC"/>
                </a:solidFill>
                <a:latin typeface="隶书" panose="02010509060101010101" pitchFamily="49" charset="-122"/>
                <a:ea typeface="隶书" panose="02010509060101010101" pitchFamily="49" charset="-122"/>
              </a:rPr>
              <a:t>心源性休克</a:t>
            </a:r>
            <a:endParaRPr lang="zh-CN" altLang="en-US" sz="3200" b="1" dirty="0">
              <a:latin typeface="隶书" panose="02010509060101010101" pitchFamily="49" charset="-122"/>
              <a:ea typeface="隶书" panose="02010509060101010101" pitchFamily="49" charset="-122"/>
            </a:endParaRPr>
          </a:p>
          <a:p>
            <a:pPr>
              <a:buNone/>
            </a:pPr>
            <a:endParaRPr lang="zh-CN" altLang="en-US" sz="4000" dirty="0">
              <a:solidFill>
                <a:srgbClr val="C00000"/>
              </a:solidFill>
              <a:latin typeface="华文楷体" pitchFamily="2" charset="-122"/>
              <a:ea typeface="华文楷体" pitchFamily="2" charset="-122"/>
            </a:endParaRP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1046410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ctrTitle"/>
          </p:nvPr>
        </p:nvSpPr>
        <p:spPr>
          <a:xfrm>
            <a:off x="236764" y="2349046"/>
            <a:ext cx="4319588" cy="2286000"/>
          </a:xfrm>
        </p:spPr>
        <p:txBody>
          <a:bodyPr/>
          <a:lstStyle/>
          <a:p>
            <a:pPr eaLnBrk="1" hangingPunct="1"/>
            <a:r>
              <a:rPr lang="zh-CN" altLang="en-US" sz="3600" dirty="0"/>
              <a:t>第三</a:t>
            </a:r>
            <a:r>
              <a:rPr lang="zh-CN" altLang="en-US" sz="3600" dirty="0" smtClean="0"/>
              <a:t>章  腹  痛</a:t>
            </a:r>
            <a:endParaRPr lang="en-US" altLang="zh-CN" sz="3600" dirty="0" smtClean="0"/>
          </a:p>
        </p:txBody>
      </p:sp>
      <p:sp>
        <p:nvSpPr>
          <p:cNvPr id="32771" name="Rectangle 4"/>
          <p:cNvSpPr>
            <a:spLocks noGrp="1" noChangeArrowheads="1"/>
          </p:cNvSpPr>
          <p:nvPr>
            <p:ph type="subTitle" idx="1"/>
          </p:nvPr>
        </p:nvSpPr>
        <p:spPr/>
        <p:txBody>
          <a:bodyPr/>
          <a:lstStyle/>
          <a:p>
            <a:pPr eaLnBrk="1" hangingPunct="1"/>
            <a:endParaRPr lang="zh-CN" altLang="zh-CN" smtClean="0"/>
          </a:p>
        </p:txBody>
      </p:sp>
    </p:spTree>
    <p:extLst>
      <p:ext uri="{BB962C8B-B14F-4D97-AF65-F5344CB8AC3E}">
        <p14:creationId xmlns="" xmlns:p14="http://schemas.microsoft.com/office/powerpoint/2010/main" val="268884220"/>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一、病因</a:t>
            </a:r>
            <a:endParaRPr lang="zh-CN" altLang="en-US" dirty="0"/>
          </a:p>
        </p:txBody>
      </p:sp>
      <p:sp>
        <p:nvSpPr>
          <p:cNvPr id="3" name="内容占位符 2"/>
          <p:cNvSpPr>
            <a:spLocks noGrp="1"/>
          </p:cNvSpPr>
          <p:nvPr>
            <p:ph idx="1"/>
          </p:nvPr>
        </p:nvSpPr>
        <p:spPr>
          <a:xfrm>
            <a:off x="406400" y="1390692"/>
            <a:ext cx="11480800" cy="4876800"/>
          </a:xfrm>
        </p:spPr>
        <p:txBody>
          <a:bodyPr/>
          <a:lstStyle/>
          <a:p>
            <a:pPr>
              <a:buNone/>
            </a:pPr>
            <a:r>
              <a:rPr lang="zh-CN" altLang="en-US" sz="3200" dirty="0" smtClean="0">
                <a:solidFill>
                  <a:srgbClr val="C00000"/>
                </a:solidFill>
                <a:latin typeface="华文楷体" pitchFamily="2" charset="-122"/>
                <a:ea typeface="华文楷体" pitchFamily="2" charset="-122"/>
              </a:rPr>
              <a:t>（一）急性</a:t>
            </a:r>
            <a:r>
              <a:rPr lang="zh-CN" altLang="en-US" sz="3200" dirty="0">
                <a:solidFill>
                  <a:srgbClr val="C00000"/>
                </a:solidFill>
                <a:latin typeface="华文楷体" pitchFamily="2" charset="-122"/>
                <a:ea typeface="华文楷体" pitchFamily="2" charset="-122"/>
              </a:rPr>
              <a:t>腹痛</a:t>
            </a:r>
          </a:p>
          <a:p>
            <a:pPr lvl="1">
              <a:buNone/>
            </a:pPr>
            <a:r>
              <a:rPr lang="en-US" altLang="zh-CN" sz="3200" dirty="0">
                <a:latin typeface="华文楷体" pitchFamily="2" charset="-122"/>
                <a:ea typeface="华文楷体" pitchFamily="2" charset="-122"/>
              </a:rPr>
              <a:t>1.</a:t>
            </a:r>
            <a:r>
              <a:rPr lang="zh-CN" altLang="en-US" sz="3200" dirty="0">
                <a:latin typeface="华文楷体" pitchFamily="2" charset="-122"/>
                <a:ea typeface="华文楷体" pitchFamily="2" charset="-122"/>
              </a:rPr>
              <a:t>腹腔脏器急性炎症　</a:t>
            </a:r>
          </a:p>
          <a:p>
            <a:pPr lvl="1">
              <a:buNone/>
            </a:pPr>
            <a:r>
              <a:rPr lang="en-US" altLang="zh-CN" sz="3200" dirty="0">
                <a:latin typeface="华文楷体" pitchFamily="2" charset="-122"/>
                <a:ea typeface="华文楷体" pitchFamily="2" charset="-122"/>
              </a:rPr>
              <a:t>2.</a:t>
            </a:r>
            <a:r>
              <a:rPr lang="zh-CN" altLang="en-US" sz="3200" dirty="0">
                <a:latin typeface="华文楷体" pitchFamily="2" charset="-122"/>
                <a:ea typeface="华文楷体" pitchFamily="2" charset="-122"/>
              </a:rPr>
              <a:t>空腔脏器梗阻　</a:t>
            </a:r>
          </a:p>
          <a:p>
            <a:pPr lvl="1">
              <a:buNone/>
            </a:pPr>
            <a:r>
              <a:rPr lang="en-US" altLang="zh-CN" sz="3200" dirty="0">
                <a:latin typeface="华文楷体" pitchFamily="2" charset="-122"/>
                <a:ea typeface="华文楷体" pitchFamily="2" charset="-122"/>
              </a:rPr>
              <a:t>3.</a:t>
            </a:r>
            <a:r>
              <a:rPr lang="zh-CN" altLang="en-US" sz="3200" dirty="0">
                <a:latin typeface="华文楷体" pitchFamily="2" charset="-122"/>
                <a:ea typeface="华文楷体" pitchFamily="2" charset="-122"/>
              </a:rPr>
              <a:t>脏器破裂或扭转　</a:t>
            </a:r>
          </a:p>
          <a:p>
            <a:pPr lvl="1">
              <a:buNone/>
            </a:pPr>
            <a:r>
              <a:rPr lang="en-US" altLang="zh-CN" sz="3200" dirty="0">
                <a:latin typeface="华文楷体" pitchFamily="2" charset="-122"/>
                <a:ea typeface="华文楷体" pitchFamily="2" charset="-122"/>
              </a:rPr>
              <a:t>4.</a:t>
            </a:r>
            <a:r>
              <a:rPr lang="zh-CN" altLang="en-US" sz="3200" dirty="0">
                <a:latin typeface="华文楷体" pitchFamily="2" charset="-122"/>
                <a:ea typeface="华文楷体" pitchFamily="2" charset="-122"/>
              </a:rPr>
              <a:t>腹膜急性炎症　</a:t>
            </a:r>
          </a:p>
          <a:p>
            <a:pPr lvl="1">
              <a:buNone/>
            </a:pPr>
            <a:r>
              <a:rPr lang="en-US" altLang="zh-CN" sz="3200" dirty="0">
                <a:latin typeface="华文楷体" pitchFamily="2" charset="-122"/>
                <a:ea typeface="华文楷体" pitchFamily="2" charset="-122"/>
              </a:rPr>
              <a:t>5.</a:t>
            </a:r>
            <a:r>
              <a:rPr lang="zh-CN" altLang="en-US" sz="3200" dirty="0">
                <a:latin typeface="华文楷体" pitchFamily="2" charset="-122"/>
                <a:ea typeface="华文楷体" pitchFamily="2" charset="-122"/>
              </a:rPr>
              <a:t>心、肺疾病　</a:t>
            </a:r>
          </a:p>
          <a:p>
            <a:pPr lvl="1">
              <a:buNone/>
            </a:pPr>
            <a:r>
              <a:rPr lang="en-US" altLang="zh-CN" sz="3200" dirty="0">
                <a:latin typeface="华文楷体" pitchFamily="2" charset="-122"/>
                <a:ea typeface="华文楷体" pitchFamily="2" charset="-122"/>
              </a:rPr>
              <a:t>6.</a:t>
            </a:r>
            <a:r>
              <a:rPr lang="zh-CN" altLang="en-US" sz="3200" dirty="0">
                <a:latin typeface="华文楷体" pitchFamily="2" charset="-122"/>
                <a:ea typeface="华文楷体" pitchFamily="2" charset="-122"/>
              </a:rPr>
              <a:t>其他</a:t>
            </a:r>
            <a:r>
              <a:rPr lang="zh-CN" altLang="en-US" sz="3200" dirty="0"/>
              <a:t>　</a:t>
            </a:r>
          </a:p>
          <a:p>
            <a:endParaRPr lang="zh-CN" altLang="en-US" sz="32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1547273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一、概述</a:t>
            </a:r>
            <a:endParaRPr lang="zh-CN" altLang="en-US" dirty="0"/>
          </a:p>
        </p:txBody>
      </p:sp>
      <p:sp>
        <p:nvSpPr>
          <p:cNvPr id="3" name="内容占位符 2"/>
          <p:cNvSpPr>
            <a:spLocks noGrp="1"/>
          </p:cNvSpPr>
          <p:nvPr>
            <p:ph idx="1"/>
          </p:nvPr>
        </p:nvSpPr>
        <p:spPr>
          <a:xfrm>
            <a:off x="406400" y="1511877"/>
            <a:ext cx="11480800" cy="4876800"/>
          </a:xfrm>
        </p:spPr>
        <p:txBody>
          <a:bodyPr/>
          <a:lstStyle/>
          <a:p>
            <a:r>
              <a:rPr lang="zh-CN" altLang="en-US" sz="3200" b="1" dirty="0">
                <a:solidFill>
                  <a:srgbClr val="C00000"/>
                </a:solidFill>
              </a:rPr>
              <a:t>发热</a:t>
            </a:r>
            <a:endParaRPr lang="en-US" altLang="zh-CN" sz="3200" b="1" dirty="0">
              <a:solidFill>
                <a:srgbClr val="C00000"/>
              </a:solidFill>
            </a:endParaRPr>
          </a:p>
          <a:p>
            <a:pPr lvl="1"/>
            <a:r>
              <a:rPr lang="zh-CN" altLang="en-US" dirty="0" smtClean="0"/>
              <a:t>机体在致热原的直接作用下，或各种原因引起体温调节中枢功能紊乱，导致</a:t>
            </a:r>
            <a:r>
              <a:rPr lang="zh-CN" altLang="en-US" dirty="0" smtClean="0">
                <a:solidFill>
                  <a:srgbClr val="C00000"/>
                </a:solidFill>
              </a:rPr>
              <a:t>产热过多</a:t>
            </a:r>
            <a:r>
              <a:rPr lang="zh-CN" altLang="en-US" dirty="0" smtClean="0"/>
              <a:t>，</a:t>
            </a:r>
            <a:r>
              <a:rPr lang="zh-CN" altLang="en-US" dirty="0" smtClean="0">
                <a:solidFill>
                  <a:srgbClr val="C00000"/>
                </a:solidFill>
              </a:rPr>
              <a:t>散热减少</a:t>
            </a:r>
            <a:r>
              <a:rPr lang="zh-CN" altLang="en-US" dirty="0" smtClean="0"/>
              <a:t>，体温升高超过正常范围</a:t>
            </a:r>
            <a:endParaRPr lang="en-US" altLang="zh-CN" dirty="0" smtClean="0"/>
          </a:p>
          <a:p>
            <a:pPr lvl="1"/>
            <a:r>
              <a:rPr lang="zh-CN" altLang="en-US" dirty="0" smtClean="0"/>
              <a:t>是临床最常见症状之一</a:t>
            </a:r>
            <a:endParaRPr lang="en-US" altLang="zh-CN" dirty="0" smtClean="0"/>
          </a:p>
          <a:p>
            <a:pPr lvl="1"/>
            <a:r>
              <a:rPr lang="zh-CN" altLang="en-US" dirty="0" smtClean="0"/>
              <a:t>又是发热性疾病所共有的一种病理生理过程</a:t>
            </a:r>
          </a:p>
          <a:p>
            <a:endParaRPr lang="zh-CN" altLang="en-US" dirty="0"/>
          </a:p>
        </p:txBody>
      </p:sp>
      <p:sp>
        <p:nvSpPr>
          <p:cNvPr id="4" name="日期占位符 3"/>
          <p:cNvSpPr>
            <a:spLocks noGrp="1"/>
          </p:cNvSpPr>
          <p:nvPr>
            <p:ph type="dt" sz="half" idx="11"/>
          </p:nvPr>
        </p:nvSpPr>
        <p:spPr/>
        <p:txBody>
          <a:bodyPr/>
          <a:lstStyle/>
          <a:p>
            <a:pPr>
              <a:defRPr/>
            </a:pPr>
            <a:r>
              <a:rPr lang="en-US" smtClean="0">
                <a:solidFill>
                  <a:srgbClr val="FFFFFF"/>
                </a:solidFill>
              </a:rPr>
              <a:t>www.pumpress.com.cn</a:t>
            </a:r>
            <a:endParaRPr lang="en-US">
              <a:solidFill>
                <a:srgbClr val="FFFFFF"/>
              </a:solidFill>
            </a:endParaRPr>
          </a:p>
        </p:txBody>
      </p:sp>
    </p:spTree>
    <p:extLst>
      <p:ext uri="{BB962C8B-B14F-4D97-AF65-F5344CB8AC3E}">
        <p14:creationId xmlns="" xmlns:p14="http://schemas.microsoft.com/office/powerpoint/2010/main" val="39803292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一、病因</a:t>
            </a:r>
            <a:endParaRPr lang="zh-CN" altLang="en-US" dirty="0"/>
          </a:p>
        </p:txBody>
      </p:sp>
      <p:sp>
        <p:nvSpPr>
          <p:cNvPr id="3" name="内容占位符 2"/>
          <p:cNvSpPr>
            <a:spLocks noGrp="1"/>
          </p:cNvSpPr>
          <p:nvPr>
            <p:ph idx="1"/>
          </p:nvPr>
        </p:nvSpPr>
        <p:spPr/>
        <p:txBody>
          <a:bodyPr/>
          <a:lstStyle/>
          <a:p>
            <a:pPr>
              <a:buNone/>
            </a:pPr>
            <a:r>
              <a:rPr lang="zh-CN" altLang="en-US" sz="3600" dirty="0" smtClean="0">
                <a:solidFill>
                  <a:srgbClr val="C00000"/>
                </a:solidFill>
                <a:latin typeface="华文楷体" pitchFamily="2" charset="-122"/>
                <a:ea typeface="华文楷体" pitchFamily="2" charset="-122"/>
              </a:rPr>
              <a:t>（二）慢性</a:t>
            </a:r>
            <a:r>
              <a:rPr lang="zh-CN" altLang="en-US" sz="3600" dirty="0">
                <a:solidFill>
                  <a:srgbClr val="C00000"/>
                </a:solidFill>
                <a:latin typeface="华文楷体" pitchFamily="2" charset="-122"/>
                <a:ea typeface="华文楷体" pitchFamily="2" charset="-122"/>
              </a:rPr>
              <a:t>腹痛</a:t>
            </a:r>
          </a:p>
          <a:p>
            <a:pPr lvl="1">
              <a:buNone/>
            </a:pPr>
            <a:r>
              <a:rPr lang="en-US" altLang="zh-CN" sz="3600" dirty="0">
                <a:latin typeface="华文楷体" pitchFamily="2" charset="-122"/>
                <a:ea typeface="华文楷体" pitchFamily="2" charset="-122"/>
              </a:rPr>
              <a:t>1.</a:t>
            </a:r>
            <a:r>
              <a:rPr lang="zh-CN" altLang="en-US" sz="3600" dirty="0">
                <a:latin typeface="华文楷体" pitchFamily="2" charset="-122"/>
                <a:ea typeface="华文楷体" pitchFamily="2" charset="-122"/>
              </a:rPr>
              <a:t>腹膜及腹腔脏器慢性炎症　</a:t>
            </a:r>
          </a:p>
          <a:p>
            <a:pPr lvl="1">
              <a:buNone/>
            </a:pPr>
            <a:r>
              <a:rPr lang="en-US" altLang="zh-CN" sz="3600" dirty="0">
                <a:latin typeface="华文楷体" pitchFamily="2" charset="-122"/>
                <a:ea typeface="华文楷体" pitchFamily="2" charset="-122"/>
              </a:rPr>
              <a:t>2.</a:t>
            </a:r>
            <a:r>
              <a:rPr lang="zh-CN" altLang="en-US" sz="3600" dirty="0">
                <a:latin typeface="华文楷体" pitchFamily="2" charset="-122"/>
                <a:ea typeface="华文楷体" pitchFamily="2" charset="-122"/>
              </a:rPr>
              <a:t>腹腔脏器溃疡、肿瘤　</a:t>
            </a:r>
          </a:p>
          <a:p>
            <a:pPr lvl="1">
              <a:buNone/>
            </a:pPr>
            <a:r>
              <a:rPr lang="en-US" altLang="zh-CN" sz="3600" dirty="0">
                <a:latin typeface="华文楷体" pitchFamily="2" charset="-122"/>
                <a:ea typeface="华文楷体" pitchFamily="2" charset="-122"/>
              </a:rPr>
              <a:t>3.</a:t>
            </a:r>
            <a:r>
              <a:rPr lang="zh-CN" altLang="en-US" sz="3600" dirty="0">
                <a:latin typeface="华文楷体" pitchFamily="2" charset="-122"/>
                <a:ea typeface="华文楷体" pitchFamily="2" charset="-122"/>
              </a:rPr>
              <a:t>腹腔内</a:t>
            </a:r>
            <a:r>
              <a:rPr lang="zh-CN" altLang="en-US" sz="3600" dirty="0" smtClean="0">
                <a:latin typeface="华文楷体" pitchFamily="2" charset="-122"/>
                <a:ea typeface="华文楷体" pitchFamily="2" charset="-122"/>
              </a:rPr>
              <a:t>脏器包膜</a:t>
            </a:r>
            <a:r>
              <a:rPr lang="zh-CN" altLang="en-US" sz="3600" dirty="0">
                <a:latin typeface="华文楷体" pitchFamily="2" charset="-122"/>
                <a:ea typeface="华文楷体" pitchFamily="2" charset="-122"/>
              </a:rPr>
              <a:t>张力增加　</a:t>
            </a:r>
          </a:p>
          <a:p>
            <a:pPr lvl="1">
              <a:buNone/>
            </a:pPr>
            <a:r>
              <a:rPr lang="en-US" altLang="zh-CN" sz="3600" dirty="0">
                <a:latin typeface="华文楷体" pitchFamily="2" charset="-122"/>
                <a:ea typeface="华文楷体" pitchFamily="2" charset="-122"/>
              </a:rPr>
              <a:t>4.</a:t>
            </a:r>
            <a:r>
              <a:rPr lang="zh-CN" altLang="en-US" sz="3600" dirty="0">
                <a:latin typeface="华文楷体" pitchFamily="2" charset="-122"/>
                <a:ea typeface="华文楷体" pitchFamily="2" charset="-122"/>
              </a:rPr>
              <a:t>其他　</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15629064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二、发生机制</a:t>
            </a:r>
            <a:endParaRPr lang="zh-CN" altLang="en-US" dirty="0"/>
          </a:p>
        </p:txBody>
      </p:sp>
      <p:sp>
        <p:nvSpPr>
          <p:cNvPr id="3" name="内容占位符 2"/>
          <p:cNvSpPr>
            <a:spLocks noGrp="1"/>
          </p:cNvSpPr>
          <p:nvPr>
            <p:ph idx="1"/>
          </p:nvPr>
        </p:nvSpPr>
        <p:spPr/>
        <p:txBody>
          <a:bodyPr/>
          <a:lstStyle/>
          <a:p>
            <a:pPr>
              <a:buNone/>
            </a:pPr>
            <a:r>
              <a:rPr lang="en-US" altLang="zh-CN" sz="3600" dirty="0">
                <a:solidFill>
                  <a:srgbClr val="C00000"/>
                </a:solidFill>
                <a:latin typeface="华文楷体" pitchFamily="2" charset="-122"/>
                <a:ea typeface="华文楷体" pitchFamily="2" charset="-122"/>
              </a:rPr>
              <a:t> </a:t>
            </a:r>
            <a:r>
              <a:rPr lang="zh-CN" altLang="en-US" dirty="0" smtClean="0">
                <a:solidFill>
                  <a:srgbClr val="C00000"/>
                </a:solidFill>
                <a:latin typeface="+mn-ea"/>
              </a:rPr>
              <a:t>（一）内脏性腹痛</a:t>
            </a:r>
          </a:p>
          <a:p>
            <a:pPr>
              <a:buNone/>
            </a:pPr>
            <a:endParaRPr lang="en-US" altLang="zh-CN" dirty="0" smtClean="0"/>
          </a:p>
          <a:p>
            <a:pPr>
              <a:buNone/>
            </a:pPr>
            <a:endParaRPr lang="en-US" altLang="zh-CN" dirty="0" smtClean="0"/>
          </a:p>
          <a:p>
            <a:pPr lvl="1"/>
            <a:endParaRPr lang="en-US" altLang="zh-CN" sz="1600" dirty="0"/>
          </a:p>
          <a:p>
            <a:pPr lvl="1"/>
            <a:r>
              <a:rPr lang="zh-CN" altLang="en-US" sz="3200" dirty="0">
                <a:latin typeface="华文楷体" pitchFamily="2" charset="-122"/>
                <a:ea typeface="华文楷体" pitchFamily="2" charset="-122"/>
              </a:rPr>
              <a:t>疼痛特点</a:t>
            </a:r>
            <a:endParaRPr lang="en-US" altLang="zh-CN" sz="3200" dirty="0">
              <a:latin typeface="华文楷体" pitchFamily="2" charset="-122"/>
              <a:ea typeface="华文楷体" pitchFamily="2" charset="-122"/>
            </a:endParaRPr>
          </a:p>
          <a:p>
            <a:pPr lvl="2">
              <a:buNone/>
            </a:pPr>
            <a:r>
              <a:rPr lang="zh-CN" altLang="en-US" sz="3200" dirty="0">
                <a:latin typeface="华文楷体" pitchFamily="2" charset="-122"/>
                <a:ea typeface="华文楷体" pitchFamily="2" charset="-122"/>
              </a:rPr>
              <a:t>①部位不准确</a:t>
            </a:r>
            <a:endParaRPr lang="en-US" altLang="zh-CN" sz="3200" dirty="0">
              <a:latin typeface="华文楷体" pitchFamily="2" charset="-122"/>
              <a:ea typeface="华文楷体" pitchFamily="2" charset="-122"/>
            </a:endParaRPr>
          </a:p>
          <a:p>
            <a:pPr lvl="2">
              <a:buNone/>
            </a:pPr>
            <a:r>
              <a:rPr lang="zh-CN" altLang="en-US" sz="3200" dirty="0">
                <a:latin typeface="华文楷体" pitchFamily="2" charset="-122"/>
                <a:ea typeface="华文楷体" pitchFamily="2" charset="-122"/>
              </a:rPr>
              <a:t>②感觉模糊</a:t>
            </a:r>
            <a:r>
              <a:rPr altLang="en-US" sz="3200" dirty="0">
                <a:latin typeface="华文楷体" pitchFamily="2" charset="-122"/>
                <a:ea typeface="华文楷体" pitchFamily="2" charset="-122"/>
              </a:rPr>
              <a:t>，</a:t>
            </a:r>
            <a:r>
              <a:rPr lang="zh-CN" altLang="en-US" sz="3200" dirty="0">
                <a:latin typeface="华文楷体" pitchFamily="2" charset="-122"/>
                <a:ea typeface="华文楷体" pitchFamily="2" charset="-122"/>
              </a:rPr>
              <a:t>为钝痛、灼痛</a:t>
            </a:r>
            <a:endParaRPr lang="en-US" altLang="zh-CN" sz="3200" dirty="0">
              <a:latin typeface="华文楷体" pitchFamily="2" charset="-122"/>
              <a:ea typeface="华文楷体" pitchFamily="2" charset="-122"/>
            </a:endParaRPr>
          </a:p>
          <a:p>
            <a:pPr lvl="2">
              <a:buNone/>
            </a:pPr>
            <a:r>
              <a:rPr lang="zh-CN" altLang="en-US" sz="3200" dirty="0">
                <a:latin typeface="华文楷体" pitchFamily="2" charset="-122"/>
                <a:ea typeface="华文楷体" pitchFamily="2" charset="-122"/>
              </a:rPr>
              <a:t>③常伴有恶心、呕吐、出汗等自主神经兴奋症状</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圆角矩形 4"/>
          <p:cNvSpPr/>
          <p:nvPr/>
        </p:nvSpPr>
        <p:spPr>
          <a:xfrm>
            <a:off x="2809852" y="2071678"/>
            <a:ext cx="1428760" cy="857256"/>
          </a:xfrm>
          <a:prstGeom prst="roundRect">
            <a:avLst/>
          </a:prstGeom>
        </p:spPr>
        <p:style>
          <a:lnRef idx="0">
            <a:schemeClr val="accent2"/>
          </a:lnRef>
          <a:fillRef idx="3">
            <a:schemeClr val="accent2"/>
          </a:fillRef>
          <a:effectRef idx="3">
            <a:schemeClr val="accent2"/>
          </a:effectRef>
          <a:fontRef idx="minor">
            <a:schemeClr val="lt1"/>
          </a:fontRef>
        </p:style>
        <p:txBody>
          <a:bodyPr lIns="36000" tIns="36000" rIns="36000" bIns="36000" rtlCol="0" anchor="ctr"/>
          <a:lstStyle/>
          <a:p>
            <a:pPr algn="ctr"/>
            <a:r>
              <a:rPr lang="zh-CN" altLang="en-US" sz="2000" dirty="0">
                <a:latin typeface="+mn-ea"/>
              </a:rPr>
              <a:t>腹腔脏器</a:t>
            </a:r>
            <a:endParaRPr lang="en-US" altLang="zh-CN" sz="2000" dirty="0">
              <a:latin typeface="+mn-ea"/>
            </a:endParaRPr>
          </a:p>
          <a:p>
            <a:pPr algn="ctr"/>
            <a:r>
              <a:rPr lang="zh-CN" altLang="en-US" sz="2000" dirty="0">
                <a:latin typeface="+mn-ea"/>
              </a:rPr>
              <a:t>的痛觉刺激</a:t>
            </a:r>
          </a:p>
        </p:txBody>
      </p:sp>
      <p:sp>
        <p:nvSpPr>
          <p:cNvPr id="6" name="圆角矩形 5"/>
          <p:cNvSpPr/>
          <p:nvPr/>
        </p:nvSpPr>
        <p:spPr>
          <a:xfrm>
            <a:off x="5953124" y="2143116"/>
            <a:ext cx="857256" cy="714380"/>
          </a:xfrm>
          <a:prstGeom prst="roundRect">
            <a:avLst/>
          </a:prstGeom>
        </p:spPr>
        <p:style>
          <a:lnRef idx="0">
            <a:schemeClr val="accent4"/>
          </a:lnRef>
          <a:fillRef idx="3">
            <a:schemeClr val="accent4"/>
          </a:fillRef>
          <a:effectRef idx="3">
            <a:schemeClr val="accent4"/>
          </a:effectRef>
          <a:fontRef idx="minor">
            <a:schemeClr val="lt1"/>
          </a:fontRef>
        </p:style>
        <p:txBody>
          <a:bodyPr lIns="36000" tIns="36000" rIns="36000" bIns="36000" rtlCol="0" anchor="ctr"/>
          <a:lstStyle/>
          <a:p>
            <a:pPr algn="ctr"/>
            <a:r>
              <a:rPr lang="zh-CN" altLang="en-US" sz="2400" dirty="0">
                <a:latin typeface="+mn-ea"/>
              </a:rPr>
              <a:t>脊髓</a:t>
            </a:r>
          </a:p>
        </p:txBody>
      </p:sp>
      <p:sp>
        <p:nvSpPr>
          <p:cNvPr id="7" name="圆角矩形 6"/>
          <p:cNvSpPr/>
          <p:nvPr/>
        </p:nvSpPr>
        <p:spPr>
          <a:xfrm>
            <a:off x="7810512" y="2214554"/>
            <a:ext cx="1428760" cy="571504"/>
          </a:xfrm>
          <a:prstGeom prst="roundRect">
            <a:avLst/>
          </a:prstGeom>
        </p:spPr>
        <p:style>
          <a:lnRef idx="3">
            <a:schemeClr val="lt1"/>
          </a:lnRef>
          <a:fillRef idx="1">
            <a:schemeClr val="accent1"/>
          </a:fillRef>
          <a:effectRef idx="1">
            <a:schemeClr val="accent1"/>
          </a:effectRef>
          <a:fontRef idx="minor">
            <a:schemeClr val="lt1"/>
          </a:fontRef>
        </p:style>
        <p:txBody>
          <a:bodyPr lIns="36000" tIns="36000" rIns="36000" bIns="36000"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r>
              <a:rPr lang="zh-CN" altLang="en-US" sz="2000" dirty="0">
                <a:latin typeface="+mn-ea"/>
              </a:rPr>
              <a:t>内脏性腹痛</a:t>
            </a:r>
          </a:p>
        </p:txBody>
      </p:sp>
      <p:cxnSp>
        <p:nvCxnSpPr>
          <p:cNvPr id="9" name="直接箭头连接符 8"/>
          <p:cNvCxnSpPr>
            <a:stCxn id="5" idx="3"/>
            <a:endCxn id="6" idx="1"/>
          </p:cNvCxnSpPr>
          <p:nvPr/>
        </p:nvCxnSpPr>
        <p:spPr>
          <a:xfrm>
            <a:off x="4238612" y="2500306"/>
            <a:ext cx="1714512" cy="1588"/>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1" name="直接箭头连接符 10"/>
          <p:cNvCxnSpPr>
            <a:stCxn id="6" idx="3"/>
            <a:endCxn id="7" idx="1"/>
          </p:cNvCxnSpPr>
          <p:nvPr/>
        </p:nvCxnSpPr>
        <p:spPr>
          <a:xfrm>
            <a:off x="6810380" y="2500306"/>
            <a:ext cx="1000132" cy="1588"/>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
        <p:nvSpPr>
          <p:cNvPr id="12" name="TextBox 11"/>
          <p:cNvSpPr txBox="1"/>
          <p:nvPr/>
        </p:nvSpPr>
        <p:spPr>
          <a:xfrm>
            <a:off x="4452926" y="2071678"/>
            <a:ext cx="1210588" cy="400110"/>
          </a:xfrm>
          <a:prstGeom prst="rect">
            <a:avLst/>
          </a:prstGeom>
          <a:noFill/>
        </p:spPr>
        <p:txBody>
          <a:bodyPr wrap="none" rtlCol="0">
            <a:spAutoFit/>
          </a:bodyPr>
          <a:lstStyle/>
          <a:p>
            <a:r>
              <a:rPr lang="zh-CN" altLang="en-US" sz="2000" dirty="0">
                <a:solidFill>
                  <a:srgbClr val="C00000"/>
                </a:solidFill>
              </a:rPr>
              <a:t>交感神经</a:t>
            </a:r>
          </a:p>
        </p:txBody>
      </p:sp>
    </p:spTree>
    <p:extLst>
      <p:ext uri="{BB962C8B-B14F-4D97-AF65-F5344CB8AC3E}">
        <p14:creationId xmlns="" xmlns:p14="http://schemas.microsoft.com/office/powerpoint/2010/main" val="18653875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二、发生机制</a:t>
            </a:r>
            <a:endParaRPr lang="zh-CN" altLang="en-US" dirty="0"/>
          </a:p>
        </p:txBody>
      </p:sp>
      <p:sp>
        <p:nvSpPr>
          <p:cNvPr id="3" name="内容占位符 2"/>
          <p:cNvSpPr>
            <a:spLocks noGrp="1"/>
          </p:cNvSpPr>
          <p:nvPr>
            <p:ph idx="1"/>
          </p:nvPr>
        </p:nvSpPr>
        <p:spPr/>
        <p:txBody>
          <a:bodyPr/>
          <a:lstStyle/>
          <a:p>
            <a:pPr>
              <a:buNone/>
            </a:pPr>
            <a:r>
              <a:rPr lang="zh-CN" altLang="en-US" dirty="0" smtClean="0">
                <a:solidFill>
                  <a:srgbClr val="C00000"/>
                </a:solidFill>
                <a:latin typeface="+mn-ea"/>
              </a:rPr>
              <a:t>（二）</a:t>
            </a:r>
            <a:r>
              <a:rPr lang="zh-CN" altLang="en-US" dirty="0" smtClean="0">
                <a:solidFill>
                  <a:srgbClr val="C00000"/>
                </a:solidFill>
              </a:rPr>
              <a:t>躯体性腹痛</a:t>
            </a:r>
            <a:endParaRPr lang="en-US" altLang="zh-CN" dirty="0" smtClean="0">
              <a:solidFill>
                <a:srgbClr val="C00000"/>
              </a:solidFill>
            </a:endParaRPr>
          </a:p>
          <a:p>
            <a:pPr>
              <a:buNone/>
            </a:pPr>
            <a:endParaRPr lang="en-US" altLang="zh-CN" dirty="0" smtClean="0"/>
          </a:p>
          <a:p>
            <a:pPr>
              <a:buNone/>
            </a:pPr>
            <a:endParaRPr lang="en-US" altLang="zh-CN" dirty="0" smtClean="0"/>
          </a:p>
          <a:p>
            <a:pPr lvl="1"/>
            <a:r>
              <a:rPr lang="zh-CN" altLang="en-US" sz="3200" dirty="0">
                <a:latin typeface="华文楷体" pitchFamily="2" charset="-122"/>
                <a:ea typeface="华文楷体" pitchFamily="2" charset="-122"/>
              </a:rPr>
              <a:t>疼痛特点</a:t>
            </a:r>
            <a:endParaRPr lang="en-US" altLang="zh-CN" sz="3200" dirty="0">
              <a:latin typeface="华文楷体" pitchFamily="2" charset="-122"/>
              <a:ea typeface="华文楷体" pitchFamily="2" charset="-122"/>
            </a:endParaRPr>
          </a:p>
          <a:p>
            <a:pPr lvl="2">
              <a:buNone/>
            </a:pPr>
            <a:r>
              <a:rPr lang="zh-CN" altLang="en-US" sz="3200" dirty="0">
                <a:latin typeface="华文楷体" pitchFamily="2" charset="-122"/>
                <a:ea typeface="华文楷体" pitchFamily="2" charset="-122"/>
              </a:rPr>
              <a:t>①常呈剧烈、持续性痛</a:t>
            </a:r>
            <a:endParaRPr lang="en-US" altLang="zh-CN" sz="3200" dirty="0">
              <a:latin typeface="华文楷体" pitchFamily="2" charset="-122"/>
              <a:ea typeface="华文楷体" pitchFamily="2" charset="-122"/>
            </a:endParaRPr>
          </a:p>
          <a:p>
            <a:pPr lvl="2">
              <a:buNone/>
            </a:pPr>
            <a:r>
              <a:rPr lang="zh-CN" altLang="en-US" sz="3200" dirty="0">
                <a:latin typeface="华文楷体" pitchFamily="2" charset="-122"/>
                <a:ea typeface="华文楷体" pitchFamily="2" charset="-122"/>
              </a:rPr>
              <a:t>②定位准确</a:t>
            </a:r>
            <a:endParaRPr lang="en-US" altLang="zh-CN" sz="3200" dirty="0">
              <a:latin typeface="华文楷体" pitchFamily="2" charset="-122"/>
              <a:ea typeface="华文楷体" pitchFamily="2" charset="-122"/>
            </a:endParaRPr>
          </a:p>
          <a:p>
            <a:pPr lvl="2">
              <a:buNone/>
            </a:pPr>
            <a:r>
              <a:rPr lang="zh-CN" altLang="en-US" sz="3200" dirty="0">
                <a:latin typeface="华文楷体" pitchFamily="2" charset="-122"/>
                <a:ea typeface="华文楷体" pitchFamily="2" charset="-122"/>
              </a:rPr>
              <a:t>③与病变内脏所在部位相符合</a:t>
            </a:r>
            <a:endParaRPr lang="en-US" altLang="zh-CN" sz="3200" dirty="0">
              <a:latin typeface="华文楷体" pitchFamily="2" charset="-122"/>
              <a:ea typeface="华文楷体" pitchFamily="2" charset="-122"/>
            </a:endParaRPr>
          </a:p>
          <a:p>
            <a:pPr lvl="2">
              <a:buNone/>
            </a:pPr>
            <a:r>
              <a:rPr lang="zh-CN" altLang="en-US" sz="3200" dirty="0">
                <a:latin typeface="华文楷体" pitchFamily="2" charset="-122"/>
                <a:ea typeface="华文楷体" pitchFamily="2" charset="-122"/>
              </a:rPr>
              <a:t>④多伴明显压痛及腹肌紧张</a:t>
            </a:r>
            <a:endParaRPr lang="en-US" altLang="zh-CN" sz="3200" dirty="0">
              <a:latin typeface="华文楷体" pitchFamily="2" charset="-122"/>
              <a:ea typeface="华文楷体" pitchFamily="2" charset="-122"/>
            </a:endParaRPr>
          </a:p>
          <a:p>
            <a:pPr lvl="2">
              <a:buNone/>
            </a:pPr>
            <a:r>
              <a:rPr lang="zh-CN" altLang="en-US" sz="3200" dirty="0">
                <a:latin typeface="华文楷体" pitchFamily="2" charset="-122"/>
                <a:ea typeface="华文楷体" pitchFamily="2" charset="-122"/>
              </a:rPr>
              <a:t>⑤腹痛可因咳嗽、体位变化而加重</a:t>
            </a:r>
          </a:p>
          <a:p>
            <a:pPr>
              <a:buNone/>
            </a:pPr>
            <a:endParaRPr lang="en-US" altLang="zh-CN" dirty="0" smtClean="0"/>
          </a:p>
          <a:p>
            <a:pPr>
              <a:buNone/>
            </a:pPr>
            <a:endParaRPr lang="zh-CN" altLang="en-US" dirty="0">
              <a:solidFill>
                <a:srgbClr val="C00000"/>
              </a:solidFill>
            </a:endParaRP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圆角矩形 4"/>
          <p:cNvSpPr/>
          <p:nvPr/>
        </p:nvSpPr>
        <p:spPr>
          <a:xfrm>
            <a:off x="2238348" y="1928802"/>
            <a:ext cx="2000264" cy="857256"/>
          </a:xfrm>
          <a:prstGeom prst="roundRect">
            <a:avLst/>
          </a:prstGeom>
        </p:spPr>
        <p:style>
          <a:lnRef idx="0">
            <a:schemeClr val="accent2"/>
          </a:lnRef>
          <a:fillRef idx="3">
            <a:schemeClr val="accent2"/>
          </a:fillRef>
          <a:effectRef idx="3">
            <a:schemeClr val="accent2"/>
          </a:effectRef>
          <a:fontRef idx="minor">
            <a:schemeClr val="lt1"/>
          </a:fontRef>
        </p:style>
        <p:txBody>
          <a:bodyPr lIns="36000" tIns="36000" rIns="36000" bIns="36000" rtlCol="0" anchor="ctr"/>
          <a:lstStyle/>
          <a:p>
            <a:pPr algn="ctr"/>
            <a:r>
              <a:rPr lang="zh-CN" altLang="en-US" sz="2000" dirty="0">
                <a:latin typeface="+mn-ea"/>
              </a:rPr>
              <a:t>腹膜壁层、腹壁的痛觉刺激</a:t>
            </a:r>
          </a:p>
        </p:txBody>
      </p:sp>
      <p:sp>
        <p:nvSpPr>
          <p:cNvPr id="6" name="圆角矩形 5"/>
          <p:cNvSpPr/>
          <p:nvPr/>
        </p:nvSpPr>
        <p:spPr>
          <a:xfrm>
            <a:off x="5953124" y="2000240"/>
            <a:ext cx="857256" cy="714380"/>
          </a:xfrm>
          <a:prstGeom prst="roundRect">
            <a:avLst/>
          </a:prstGeom>
        </p:spPr>
        <p:style>
          <a:lnRef idx="0">
            <a:schemeClr val="accent4"/>
          </a:lnRef>
          <a:fillRef idx="3">
            <a:schemeClr val="accent4"/>
          </a:fillRef>
          <a:effectRef idx="3">
            <a:schemeClr val="accent4"/>
          </a:effectRef>
          <a:fontRef idx="minor">
            <a:schemeClr val="lt1"/>
          </a:fontRef>
        </p:style>
        <p:txBody>
          <a:bodyPr lIns="36000" tIns="36000" rIns="36000" bIns="36000" rtlCol="0" anchor="ctr"/>
          <a:lstStyle/>
          <a:p>
            <a:pPr algn="ctr"/>
            <a:r>
              <a:rPr lang="zh-CN" altLang="en-US" sz="2400" dirty="0">
                <a:latin typeface="+mn-ea"/>
              </a:rPr>
              <a:t>脊髓</a:t>
            </a:r>
          </a:p>
        </p:txBody>
      </p:sp>
      <p:sp>
        <p:nvSpPr>
          <p:cNvPr id="7" name="圆角矩形 6"/>
          <p:cNvSpPr/>
          <p:nvPr/>
        </p:nvSpPr>
        <p:spPr>
          <a:xfrm>
            <a:off x="7810512" y="2071678"/>
            <a:ext cx="1428760" cy="571504"/>
          </a:xfrm>
          <a:prstGeom prst="roundRect">
            <a:avLst/>
          </a:prstGeom>
        </p:spPr>
        <p:style>
          <a:lnRef idx="3">
            <a:schemeClr val="lt1"/>
          </a:lnRef>
          <a:fillRef idx="1">
            <a:schemeClr val="accent1"/>
          </a:fillRef>
          <a:effectRef idx="1">
            <a:schemeClr val="accent1"/>
          </a:effectRef>
          <a:fontRef idx="minor">
            <a:schemeClr val="lt1"/>
          </a:fontRef>
        </p:style>
        <p:txBody>
          <a:bodyPr lIns="36000" tIns="36000" rIns="36000" bIns="36000"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r>
              <a:rPr lang="zh-CN" altLang="en-US" sz="2000" dirty="0">
                <a:latin typeface="+mn-ea"/>
              </a:rPr>
              <a:t>躯体性腹痛</a:t>
            </a:r>
          </a:p>
        </p:txBody>
      </p:sp>
      <p:cxnSp>
        <p:nvCxnSpPr>
          <p:cNvPr id="8" name="直接箭头连接符 7"/>
          <p:cNvCxnSpPr>
            <a:stCxn id="5" idx="3"/>
            <a:endCxn id="6" idx="1"/>
          </p:cNvCxnSpPr>
          <p:nvPr/>
        </p:nvCxnSpPr>
        <p:spPr>
          <a:xfrm>
            <a:off x="4238612" y="2357430"/>
            <a:ext cx="1714512" cy="1588"/>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9" name="直接箭头连接符 8"/>
          <p:cNvCxnSpPr>
            <a:stCxn id="6" idx="3"/>
            <a:endCxn id="7" idx="1"/>
          </p:cNvCxnSpPr>
          <p:nvPr/>
        </p:nvCxnSpPr>
        <p:spPr>
          <a:xfrm>
            <a:off x="6810380" y="2357430"/>
            <a:ext cx="1000132" cy="1588"/>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
        <p:nvSpPr>
          <p:cNvPr id="10" name="TextBox 9"/>
          <p:cNvSpPr txBox="1"/>
          <p:nvPr/>
        </p:nvSpPr>
        <p:spPr>
          <a:xfrm>
            <a:off x="4452927" y="1928802"/>
            <a:ext cx="954107" cy="400110"/>
          </a:xfrm>
          <a:prstGeom prst="rect">
            <a:avLst/>
          </a:prstGeom>
          <a:noFill/>
        </p:spPr>
        <p:txBody>
          <a:bodyPr wrap="none" rtlCol="0">
            <a:spAutoFit/>
          </a:bodyPr>
          <a:lstStyle/>
          <a:p>
            <a:r>
              <a:rPr lang="zh-CN" altLang="en-US" sz="2000" dirty="0">
                <a:solidFill>
                  <a:srgbClr val="C00000"/>
                </a:solidFill>
              </a:rPr>
              <a:t>体神经</a:t>
            </a:r>
          </a:p>
        </p:txBody>
      </p:sp>
    </p:spTree>
    <p:extLst>
      <p:ext uri="{BB962C8B-B14F-4D97-AF65-F5344CB8AC3E}">
        <p14:creationId xmlns="" xmlns:p14="http://schemas.microsoft.com/office/powerpoint/2010/main" val="29679640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二、发生机制</a:t>
            </a:r>
            <a:endParaRPr lang="zh-CN" altLang="en-US" dirty="0"/>
          </a:p>
        </p:txBody>
      </p:sp>
      <p:sp>
        <p:nvSpPr>
          <p:cNvPr id="3" name="内容占位符 2"/>
          <p:cNvSpPr>
            <a:spLocks noGrp="1"/>
          </p:cNvSpPr>
          <p:nvPr>
            <p:ph idx="1"/>
          </p:nvPr>
        </p:nvSpPr>
        <p:spPr>
          <a:xfrm>
            <a:off x="406400" y="1412725"/>
            <a:ext cx="11480800" cy="4876800"/>
          </a:xfrm>
        </p:spPr>
        <p:txBody>
          <a:bodyPr/>
          <a:lstStyle/>
          <a:p>
            <a:pPr>
              <a:buNone/>
            </a:pPr>
            <a:r>
              <a:rPr lang="en-US" altLang="zh-CN" dirty="0" smtClean="0">
                <a:latin typeface="+mn-ea"/>
              </a:rPr>
              <a:t> </a:t>
            </a:r>
            <a:r>
              <a:rPr lang="zh-CN" altLang="en-US" dirty="0" smtClean="0">
                <a:solidFill>
                  <a:srgbClr val="C00000"/>
                </a:solidFill>
                <a:latin typeface="+mn-ea"/>
              </a:rPr>
              <a:t>（三）牵涉痛</a:t>
            </a:r>
          </a:p>
          <a:p>
            <a:pPr lvl="1"/>
            <a:r>
              <a:rPr lang="zh-CN" altLang="en-US" sz="3200" dirty="0">
                <a:latin typeface="华文楷体" pitchFamily="2" charset="-122"/>
                <a:ea typeface="华文楷体" pitchFamily="2" charset="-122"/>
              </a:rPr>
              <a:t>内脏痛觉信号传至相应脊髓节段，引起该节段支配的体表</a:t>
            </a:r>
            <a:r>
              <a:rPr lang="zh-CN" altLang="en-US" sz="3200" dirty="0" smtClean="0">
                <a:latin typeface="华文楷体" pitchFamily="2" charset="-122"/>
                <a:ea typeface="华文楷体" pitchFamily="2" charset="-122"/>
              </a:rPr>
              <a:t>部位疼痛</a:t>
            </a:r>
            <a:endParaRPr lang="en-US" altLang="zh-CN" sz="3200" dirty="0">
              <a:latin typeface="华文楷体" pitchFamily="2" charset="-122"/>
              <a:ea typeface="华文楷体" pitchFamily="2" charset="-122"/>
            </a:endParaRPr>
          </a:p>
          <a:p>
            <a:pPr lvl="1"/>
            <a:r>
              <a:rPr lang="zh-CN" altLang="en-US" sz="3200" dirty="0">
                <a:latin typeface="华文楷体" pitchFamily="2" charset="-122"/>
                <a:ea typeface="华文楷体" pitchFamily="2" charset="-122"/>
              </a:rPr>
              <a:t>疼痛特点</a:t>
            </a:r>
            <a:endParaRPr lang="en-US" altLang="zh-CN" sz="3200" dirty="0">
              <a:latin typeface="华文楷体" pitchFamily="2" charset="-122"/>
              <a:ea typeface="华文楷体" pitchFamily="2" charset="-122"/>
            </a:endParaRPr>
          </a:p>
          <a:p>
            <a:pPr lvl="2">
              <a:buNone/>
            </a:pPr>
            <a:r>
              <a:rPr lang="zh-CN" altLang="en-US" sz="3200" dirty="0">
                <a:latin typeface="华文楷体" pitchFamily="2" charset="-122"/>
                <a:ea typeface="华文楷体" pitchFamily="2" charset="-122"/>
              </a:rPr>
              <a:t>①定位较明确</a:t>
            </a:r>
            <a:endParaRPr lang="en-US" altLang="zh-CN" sz="3200" dirty="0">
              <a:latin typeface="华文楷体" pitchFamily="2" charset="-122"/>
              <a:ea typeface="华文楷体" pitchFamily="2" charset="-122"/>
            </a:endParaRPr>
          </a:p>
          <a:p>
            <a:pPr lvl="2">
              <a:buNone/>
            </a:pPr>
            <a:r>
              <a:rPr lang="zh-CN" altLang="en-US" sz="3200" dirty="0">
                <a:latin typeface="华文楷体" pitchFamily="2" charset="-122"/>
                <a:ea typeface="华文楷体" pitchFamily="2" charset="-122"/>
              </a:rPr>
              <a:t>②有压痛、肌紧张</a:t>
            </a:r>
            <a:endParaRPr lang="en-US" altLang="zh-CN" sz="3200" dirty="0">
              <a:latin typeface="华文楷体" pitchFamily="2" charset="-122"/>
              <a:ea typeface="华文楷体" pitchFamily="2" charset="-122"/>
            </a:endParaRPr>
          </a:p>
          <a:p>
            <a:pPr lvl="2">
              <a:buNone/>
            </a:pPr>
            <a:r>
              <a:rPr lang="zh-CN" altLang="en-US" sz="3200" dirty="0">
                <a:latin typeface="华文楷体" pitchFamily="2" charset="-122"/>
                <a:ea typeface="华文楷体" pitchFamily="2" charset="-122"/>
              </a:rPr>
              <a:t>③可能有皮肤区痛觉过敏等</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5645702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三、临床表现</a:t>
            </a:r>
            <a:endParaRPr lang="zh-CN" altLang="en-US" dirty="0"/>
          </a:p>
        </p:txBody>
      </p:sp>
      <p:sp>
        <p:nvSpPr>
          <p:cNvPr id="3" name="内容占位符 2"/>
          <p:cNvSpPr>
            <a:spLocks noGrp="1"/>
          </p:cNvSpPr>
          <p:nvPr>
            <p:ph idx="1"/>
          </p:nvPr>
        </p:nvSpPr>
        <p:spPr>
          <a:xfrm>
            <a:off x="756239" y="1533911"/>
            <a:ext cx="9919106" cy="5033978"/>
          </a:xfrm>
        </p:spPr>
        <p:txBody>
          <a:bodyPr/>
          <a:lstStyle/>
          <a:p>
            <a:pPr>
              <a:buNone/>
            </a:pPr>
            <a:r>
              <a:rPr lang="zh-CN" altLang="en-US" dirty="0" smtClean="0">
                <a:solidFill>
                  <a:srgbClr val="C00000"/>
                </a:solidFill>
                <a:latin typeface="+mn-ea"/>
              </a:rPr>
              <a:t>（一）急性腹痛</a:t>
            </a:r>
          </a:p>
          <a:p>
            <a:pPr lvl="1">
              <a:buNone/>
            </a:pPr>
            <a:r>
              <a:rPr lang="en-US" altLang="zh-CN" sz="3200" dirty="0">
                <a:latin typeface="华文楷体" pitchFamily="2" charset="-122"/>
                <a:ea typeface="华文楷体" pitchFamily="2" charset="-122"/>
              </a:rPr>
              <a:t>1.</a:t>
            </a:r>
            <a:r>
              <a:rPr lang="zh-CN" altLang="en-US" sz="3200" dirty="0">
                <a:latin typeface="华文楷体" pitchFamily="2" charset="-122"/>
                <a:ea typeface="华文楷体" pitchFamily="2" charset="-122"/>
              </a:rPr>
              <a:t>腹痛部位、性质</a:t>
            </a:r>
            <a:endParaRPr lang="en-US" altLang="zh-CN" sz="3200" dirty="0">
              <a:latin typeface="华文楷体" pitchFamily="2" charset="-122"/>
              <a:ea typeface="华文楷体" pitchFamily="2" charset="-122"/>
            </a:endParaRPr>
          </a:p>
          <a:p>
            <a:pPr lvl="2"/>
            <a:r>
              <a:rPr lang="zh-CN" altLang="en-US" sz="3200" dirty="0">
                <a:latin typeface="华文楷体" pitchFamily="2" charset="-122"/>
                <a:ea typeface="华文楷体" pitchFamily="2" charset="-122"/>
              </a:rPr>
              <a:t>一般来说，腹痛部位即为病变所在部位</a:t>
            </a:r>
            <a:endParaRPr lang="en-US" altLang="zh-CN" sz="3200" dirty="0">
              <a:latin typeface="华文楷体" pitchFamily="2" charset="-122"/>
              <a:ea typeface="华文楷体" pitchFamily="2" charset="-122"/>
            </a:endParaRPr>
          </a:p>
          <a:p>
            <a:pPr lvl="1">
              <a:buNone/>
            </a:pPr>
            <a:r>
              <a:rPr lang="en-US" altLang="zh-CN" sz="3200" dirty="0">
                <a:latin typeface="华文楷体" pitchFamily="2" charset="-122"/>
                <a:ea typeface="华文楷体" pitchFamily="2" charset="-122"/>
              </a:rPr>
              <a:t>2.</a:t>
            </a:r>
            <a:r>
              <a:rPr lang="zh-CN" altLang="en-US" sz="3200" dirty="0">
                <a:latin typeface="华文楷体" pitchFamily="2" charset="-122"/>
                <a:ea typeface="华文楷体" pitchFamily="2" charset="-122"/>
              </a:rPr>
              <a:t>诱发因素</a:t>
            </a:r>
            <a:endParaRPr lang="en-US" altLang="zh-CN" sz="3200" dirty="0">
              <a:latin typeface="华文楷体" pitchFamily="2" charset="-122"/>
              <a:ea typeface="华文楷体" pitchFamily="2" charset="-122"/>
            </a:endParaRPr>
          </a:p>
          <a:p>
            <a:pPr lvl="2"/>
            <a:r>
              <a:rPr lang="zh-CN" altLang="en-US" sz="3200" dirty="0">
                <a:latin typeface="华文楷体" pitchFamily="2" charset="-122"/>
                <a:ea typeface="华文楷体" pitchFamily="2" charset="-122"/>
              </a:rPr>
              <a:t>如因进餐、进食油腻食物、暴饮暴食或酗酒等</a:t>
            </a:r>
          </a:p>
          <a:p>
            <a:pPr lvl="1">
              <a:buNone/>
            </a:pPr>
            <a:r>
              <a:rPr lang="en-US" altLang="zh-CN" sz="3200" dirty="0">
                <a:latin typeface="华文楷体" pitchFamily="2" charset="-122"/>
                <a:ea typeface="华文楷体" pitchFamily="2" charset="-122"/>
              </a:rPr>
              <a:t>3.</a:t>
            </a:r>
            <a:r>
              <a:rPr lang="zh-CN" altLang="en-US" sz="3200" dirty="0">
                <a:latin typeface="华文楷体" pitchFamily="2" charset="-122"/>
                <a:ea typeface="华文楷体" pitchFamily="2" charset="-122"/>
              </a:rPr>
              <a:t>腹痛与体位的关系</a:t>
            </a:r>
            <a:endParaRPr lang="en-US" altLang="zh-CN" sz="3200" dirty="0">
              <a:latin typeface="华文楷体" pitchFamily="2" charset="-122"/>
              <a:ea typeface="华文楷体" pitchFamily="2" charset="-122"/>
            </a:endParaRPr>
          </a:p>
          <a:p>
            <a:pPr lvl="2"/>
            <a:r>
              <a:rPr lang="zh-CN" altLang="en-US" sz="3200" dirty="0">
                <a:latin typeface="华文楷体" pitchFamily="2" charset="-122"/>
                <a:ea typeface="华文楷体" pitchFamily="2" charset="-122"/>
              </a:rPr>
              <a:t>某些体位可以使腹痛加剧或减轻</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1128346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三、临床表现</a:t>
            </a:r>
            <a:endParaRPr lang="zh-CN" altLang="en-US" dirty="0"/>
          </a:p>
        </p:txBody>
      </p:sp>
      <p:sp>
        <p:nvSpPr>
          <p:cNvPr id="3" name="内容占位符 2"/>
          <p:cNvSpPr>
            <a:spLocks noGrp="1"/>
          </p:cNvSpPr>
          <p:nvPr>
            <p:ph idx="1"/>
          </p:nvPr>
        </p:nvSpPr>
        <p:spPr/>
        <p:txBody>
          <a:bodyPr/>
          <a:lstStyle/>
          <a:p>
            <a:pPr>
              <a:buNone/>
              <a:defRPr/>
            </a:pPr>
            <a:r>
              <a:rPr lang="zh-CN" altLang="en-US" dirty="0" smtClean="0">
                <a:solidFill>
                  <a:srgbClr val="C00000"/>
                </a:solidFill>
                <a:latin typeface="华文楷体" pitchFamily="2" charset="-122"/>
                <a:ea typeface="华文楷体" pitchFamily="2" charset="-122"/>
              </a:rPr>
              <a:t>（二）慢性腹痛</a:t>
            </a:r>
          </a:p>
          <a:p>
            <a:pPr lvl="1">
              <a:buNone/>
              <a:defRPr/>
            </a:pPr>
            <a:r>
              <a:rPr lang="en-US" altLang="zh-CN" dirty="0" smtClean="0">
                <a:latin typeface="华文楷体" pitchFamily="2" charset="-122"/>
                <a:ea typeface="华文楷体" pitchFamily="2" charset="-122"/>
              </a:rPr>
              <a:t>1.</a:t>
            </a:r>
            <a:r>
              <a:rPr lang="zh-CN" altLang="en-US" dirty="0" smtClean="0">
                <a:latin typeface="华文楷体" pitchFamily="2" charset="-122"/>
                <a:ea typeface="华文楷体" pitchFamily="2" charset="-122"/>
              </a:rPr>
              <a:t>起病方式</a:t>
            </a:r>
            <a:endParaRPr lang="en-US" altLang="zh-CN" dirty="0" smtClean="0">
              <a:latin typeface="华文楷体" pitchFamily="2" charset="-122"/>
              <a:ea typeface="华文楷体" pitchFamily="2" charset="-122"/>
            </a:endParaRPr>
          </a:p>
          <a:p>
            <a:pPr lvl="2">
              <a:defRPr/>
            </a:pPr>
            <a:r>
              <a:rPr lang="zh-CN" altLang="en-US" dirty="0" smtClean="0">
                <a:latin typeface="华文楷体" pitchFamily="2" charset="-122"/>
                <a:ea typeface="华文楷体" pitchFamily="2" charset="-122"/>
              </a:rPr>
              <a:t>多数起病缓慢、病程长</a:t>
            </a:r>
            <a:endParaRPr lang="en-US" altLang="zh-CN" dirty="0">
              <a:latin typeface="华文楷体" pitchFamily="2" charset="-122"/>
              <a:ea typeface="华文楷体" pitchFamily="2" charset="-122"/>
            </a:endParaRPr>
          </a:p>
          <a:p>
            <a:pPr lvl="2">
              <a:defRPr/>
            </a:pPr>
            <a:r>
              <a:rPr lang="zh-CN" altLang="en-US" dirty="0" smtClean="0">
                <a:latin typeface="华文楷体" pitchFamily="2" charset="-122"/>
                <a:ea typeface="华文楷体" pitchFamily="2" charset="-122"/>
              </a:rPr>
              <a:t>也有急性起病后转为慢性过程</a:t>
            </a:r>
          </a:p>
          <a:p>
            <a:pPr lvl="1">
              <a:buNone/>
              <a:defRPr/>
            </a:pPr>
            <a:r>
              <a:rPr lang="en-US" altLang="zh-CN" dirty="0" smtClean="0">
                <a:latin typeface="华文楷体" pitchFamily="2" charset="-122"/>
                <a:ea typeface="华文楷体" pitchFamily="2" charset="-122"/>
              </a:rPr>
              <a:t>2.</a:t>
            </a:r>
            <a:r>
              <a:rPr lang="zh-CN" altLang="en-US" dirty="0" smtClean="0">
                <a:latin typeface="华文楷体" pitchFamily="2" charset="-122"/>
                <a:ea typeface="华文楷体" pitchFamily="2" charset="-122"/>
              </a:rPr>
              <a:t>疼痛部位、性质及伴随症状</a:t>
            </a:r>
            <a:endParaRPr lang="en-US" altLang="zh-CN" dirty="0" smtClean="0">
              <a:latin typeface="华文楷体" pitchFamily="2" charset="-122"/>
              <a:ea typeface="华文楷体" pitchFamily="2" charset="-122"/>
            </a:endParaRPr>
          </a:p>
          <a:p>
            <a:pPr lvl="2">
              <a:defRPr/>
            </a:pPr>
            <a:r>
              <a:rPr lang="zh-CN" altLang="en-US" dirty="0" smtClean="0">
                <a:latin typeface="华文楷体" pitchFamily="2" charset="-122"/>
                <a:ea typeface="华文楷体" pitchFamily="2" charset="-122"/>
              </a:rPr>
              <a:t>部位多数与病变脏器部位一致</a:t>
            </a:r>
            <a:endParaRPr lang="en-US" altLang="zh-CN" dirty="0" smtClean="0">
              <a:latin typeface="华文楷体" pitchFamily="2" charset="-122"/>
              <a:ea typeface="华文楷体" pitchFamily="2" charset="-122"/>
            </a:endParaRPr>
          </a:p>
          <a:p>
            <a:pPr lvl="2">
              <a:defRPr/>
            </a:pPr>
            <a:r>
              <a:rPr lang="zh-CN" altLang="en-US" dirty="0" smtClean="0">
                <a:latin typeface="华文楷体" pitchFamily="2" charset="-122"/>
                <a:ea typeface="华文楷体" pitchFamily="2" charset="-122"/>
              </a:rPr>
              <a:t>性质及伴随症状不同</a:t>
            </a:r>
          </a:p>
          <a:p>
            <a:pPr lvl="1">
              <a:buNone/>
              <a:defRPr/>
            </a:pPr>
            <a:r>
              <a:rPr lang="en-US" altLang="zh-CN" dirty="0" smtClean="0">
                <a:latin typeface="华文楷体" pitchFamily="2" charset="-122"/>
                <a:ea typeface="华文楷体" pitchFamily="2" charset="-122"/>
              </a:rPr>
              <a:t>3.</a:t>
            </a:r>
            <a:r>
              <a:rPr lang="zh-CN" altLang="en-US" dirty="0" smtClean="0">
                <a:latin typeface="华文楷体" pitchFamily="2" charset="-122"/>
                <a:ea typeface="华文楷体" pitchFamily="2" charset="-122"/>
              </a:rPr>
              <a:t>诱发因素</a:t>
            </a:r>
            <a:endParaRPr lang="en-US" altLang="zh-CN" dirty="0" smtClean="0">
              <a:latin typeface="华文楷体" pitchFamily="2" charset="-122"/>
              <a:ea typeface="华文楷体" pitchFamily="2" charset="-122"/>
            </a:endParaRPr>
          </a:p>
          <a:p>
            <a:pPr lvl="2">
              <a:defRPr/>
            </a:pPr>
            <a:r>
              <a:rPr lang="zh-CN" altLang="en-US" dirty="0" smtClean="0">
                <a:latin typeface="华文楷体" pitchFamily="2" charset="-122"/>
                <a:ea typeface="华文楷体" pitchFamily="2" charset="-122"/>
              </a:rPr>
              <a:t>可为气候变化、情绪变化、过劳、饮食不调等</a:t>
            </a:r>
            <a:endParaRPr lang="zh-CN" altLang="en-US" dirty="0">
              <a:latin typeface="华文楷体" pitchFamily="2" charset="-122"/>
              <a:ea typeface="华文楷体" pitchFamily="2" charset="-122"/>
            </a:endParaRP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7407685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四、身心反应</a:t>
            </a:r>
            <a:endParaRPr lang="zh-CN" altLang="en-US" dirty="0"/>
          </a:p>
        </p:txBody>
      </p:sp>
      <p:sp>
        <p:nvSpPr>
          <p:cNvPr id="3" name="内容占位符 2"/>
          <p:cNvSpPr>
            <a:spLocks noGrp="1"/>
          </p:cNvSpPr>
          <p:nvPr>
            <p:ph idx="1"/>
          </p:nvPr>
        </p:nvSpPr>
        <p:spPr>
          <a:xfrm>
            <a:off x="406400" y="1981200"/>
            <a:ext cx="11480800" cy="4089094"/>
          </a:xfrm>
        </p:spPr>
        <p:txBody>
          <a:bodyPr/>
          <a:lstStyle/>
          <a:p>
            <a:pPr lvl="1">
              <a:buNone/>
            </a:pPr>
            <a:r>
              <a:rPr lang="en-US" altLang="zh-CN" dirty="0">
                <a:latin typeface="华文楷体" pitchFamily="2" charset="-122"/>
                <a:ea typeface="华文楷体" pitchFamily="2" charset="-122"/>
              </a:rPr>
              <a:t>1.</a:t>
            </a:r>
            <a:r>
              <a:rPr lang="zh-CN" altLang="en-US" dirty="0">
                <a:latin typeface="华文楷体" pitchFamily="2" charset="-122"/>
                <a:ea typeface="华文楷体" pitchFamily="2" charset="-122"/>
              </a:rPr>
              <a:t>水、电解质及酸碱平衡紊乱　</a:t>
            </a:r>
          </a:p>
          <a:p>
            <a:pPr lvl="1">
              <a:buNone/>
            </a:pPr>
            <a:r>
              <a:rPr lang="en-US" altLang="zh-CN" dirty="0">
                <a:latin typeface="华文楷体" pitchFamily="2" charset="-122"/>
                <a:ea typeface="华文楷体" pitchFamily="2" charset="-122"/>
              </a:rPr>
              <a:t>2.</a:t>
            </a:r>
            <a:r>
              <a:rPr lang="zh-CN" altLang="en-US" dirty="0">
                <a:latin typeface="华文楷体" pitchFamily="2" charset="-122"/>
                <a:ea typeface="华文楷体" pitchFamily="2" charset="-122"/>
              </a:rPr>
              <a:t>周围循环衰竭　</a:t>
            </a:r>
          </a:p>
          <a:p>
            <a:pPr lvl="1">
              <a:buNone/>
            </a:pPr>
            <a:r>
              <a:rPr lang="en-US" altLang="zh-CN" dirty="0">
                <a:latin typeface="华文楷体" pitchFamily="2" charset="-122"/>
                <a:ea typeface="华文楷体" pitchFamily="2" charset="-122"/>
              </a:rPr>
              <a:t>3.</a:t>
            </a:r>
            <a:r>
              <a:rPr lang="zh-CN" altLang="en-US" dirty="0">
                <a:latin typeface="华文楷体" pitchFamily="2" charset="-122"/>
                <a:ea typeface="华文楷体" pitchFamily="2" charset="-122"/>
              </a:rPr>
              <a:t>营养不良　</a:t>
            </a:r>
          </a:p>
          <a:p>
            <a:pPr lvl="1">
              <a:buNone/>
            </a:pPr>
            <a:r>
              <a:rPr lang="en-US" altLang="zh-CN" dirty="0">
                <a:latin typeface="华文楷体" pitchFamily="2" charset="-122"/>
                <a:ea typeface="华文楷体" pitchFamily="2" charset="-122"/>
              </a:rPr>
              <a:t>4.</a:t>
            </a:r>
            <a:r>
              <a:rPr lang="zh-CN" altLang="en-US" dirty="0">
                <a:latin typeface="华文楷体" pitchFamily="2" charset="-122"/>
                <a:ea typeface="华文楷体" pitchFamily="2" charset="-122"/>
              </a:rPr>
              <a:t>心理反应</a:t>
            </a:r>
            <a:r>
              <a:rPr lang="zh-CN" altLang="en-US" dirty="0" smtClean="0">
                <a:solidFill>
                  <a:srgbClr val="7030A0"/>
                </a:solidFill>
                <a:latin typeface="华文楷体" pitchFamily="2" charset="-122"/>
                <a:ea typeface="华文楷体" pitchFamily="2" charset="-122"/>
              </a:rPr>
              <a:t>　</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4823522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五、护理评估要点</a:t>
            </a:r>
            <a:endParaRPr lang="zh-CN" altLang="en-US" dirty="0"/>
          </a:p>
        </p:txBody>
      </p:sp>
      <p:sp>
        <p:nvSpPr>
          <p:cNvPr id="3" name="内容占位符 2"/>
          <p:cNvSpPr>
            <a:spLocks noGrp="1"/>
          </p:cNvSpPr>
          <p:nvPr>
            <p:ph idx="1"/>
          </p:nvPr>
        </p:nvSpPr>
        <p:spPr>
          <a:xfrm>
            <a:off x="190500" y="1071546"/>
            <a:ext cx="10477500" cy="5786454"/>
          </a:xfrm>
        </p:spPr>
        <p:txBody>
          <a:bodyPr/>
          <a:lstStyle/>
          <a:p>
            <a:pPr>
              <a:spcBef>
                <a:spcPts val="300"/>
              </a:spcBef>
              <a:buNone/>
            </a:pPr>
            <a:r>
              <a:rPr lang="zh-CN" altLang="en-US" sz="2800" dirty="0" smtClean="0">
                <a:solidFill>
                  <a:srgbClr val="C00000"/>
                </a:solidFill>
                <a:latin typeface="华文楷体" pitchFamily="2" charset="-122"/>
                <a:ea typeface="华文楷体" pitchFamily="2" charset="-122"/>
              </a:rPr>
              <a:t>（一）急性</a:t>
            </a:r>
            <a:r>
              <a:rPr lang="zh-CN" altLang="en-US" sz="2800" dirty="0">
                <a:solidFill>
                  <a:srgbClr val="C00000"/>
                </a:solidFill>
                <a:latin typeface="华文楷体" pitchFamily="2" charset="-122"/>
                <a:ea typeface="华文楷体" pitchFamily="2" charset="-122"/>
              </a:rPr>
              <a:t>腹痛</a:t>
            </a:r>
          </a:p>
          <a:p>
            <a:pPr lvl="1">
              <a:spcBef>
                <a:spcPts val="300"/>
              </a:spcBef>
              <a:buNone/>
            </a:pPr>
            <a:r>
              <a:rPr lang="en-US" altLang="zh-CN" dirty="0">
                <a:latin typeface="华文楷体" pitchFamily="2" charset="-122"/>
                <a:ea typeface="华文楷体" pitchFamily="2" charset="-122"/>
              </a:rPr>
              <a:t>1.</a:t>
            </a:r>
            <a:r>
              <a:rPr lang="zh-CN" altLang="en-US" dirty="0">
                <a:latin typeface="华文楷体" pitchFamily="2" charset="-122"/>
                <a:ea typeface="华文楷体" pitchFamily="2" charset="-122"/>
              </a:rPr>
              <a:t>主观资料</a:t>
            </a:r>
            <a:endParaRPr lang="en-US" altLang="zh-CN" dirty="0">
              <a:latin typeface="华文楷体" pitchFamily="2" charset="-122"/>
              <a:ea typeface="华文楷体" pitchFamily="2" charset="-122"/>
            </a:endParaRPr>
          </a:p>
          <a:p>
            <a:pPr lvl="1">
              <a:spcBef>
                <a:spcPts val="300"/>
              </a:spcBef>
              <a:buNone/>
            </a:pPr>
            <a:r>
              <a:rPr lang="en-US" altLang="zh-CN" dirty="0" smtClean="0">
                <a:latin typeface="华文楷体" pitchFamily="2" charset="-122"/>
                <a:ea typeface="华文楷体" pitchFamily="2" charset="-122"/>
              </a:rPr>
              <a:t>    </a:t>
            </a:r>
            <a:r>
              <a:rPr lang="zh-CN" altLang="en-US" dirty="0" smtClean="0">
                <a:latin typeface="华文楷体" pitchFamily="2" charset="-122"/>
                <a:ea typeface="华文楷体" pitchFamily="2" charset="-122"/>
              </a:rPr>
              <a:t>（</a:t>
            </a:r>
            <a:r>
              <a:rPr lang="en-US" altLang="zh-CN" dirty="0" smtClean="0">
                <a:latin typeface="华文楷体" pitchFamily="2" charset="-122"/>
                <a:ea typeface="华文楷体" pitchFamily="2" charset="-122"/>
              </a:rPr>
              <a:t>1</a:t>
            </a:r>
            <a:r>
              <a:rPr lang="zh-CN" altLang="en-US" dirty="0" smtClean="0">
                <a:latin typeface="华文楷体" pitchFamily="2" charset="-122"/>
                <a:ea typeface="华文楷体" pitchFamily="2" charset="-122"/>
              </a:rPr>
              <a:t>）腹痛表现</a:t>
            </a:r>
            <a:endParaRPr lang="en-US" altLang="zh-CN" dirty="0" smtClean="0">
              <a:latin typeface="华文楷体" pitchFamily="2" charset="-122"/>
              <a:ea typeface="华文楷体" pitchFamily="2" charset="-122"/>
            </a:endParaRPr>
          </a:p>
          <a:p>
            <a:pPr lvl="3">
              <a:spcBef>
                <a:spcPts val="300"/>
              </a:spcBef>
              <a:buSzPct val="100000"/>
              <a:buFont typeface="Arial" panose="020B0604020202020204" pitchFamily="34" charset="0"/>
              <a:buChar char="•"/>
            </a:pPr>
            <a:r>
              <a:rPr lang="zh-CN" altLang="en-US" sz="2800" dirty="0">
                <a:latin typeface="华文楷体" pitchFamily="2" charset="-122"/>
                <a:ea typeface="华文楷体" pitchFamily="2" charset="-122"/>
              </a:rPr>
              <a:t>起病情况、疼痛部位、性质、程度、持续时间、持续性或阵发性痛</a:t>
            </a:r>
            <a:endParaRPr lang="en-US" altLang="zh-CN" sz="2800" dirty="0">
              <a:latin typeface="华文楷体" pitchFamily="2" charset="-122"/>
              <a:ea typeface="华文楷体" pitchFamily="2" charset="-122"/>
            </a:endParaRPr>
          </a:p>
          <a:p>
            <a:pPr lvl="3">
              <a:spcBef>
                <a:spcPts val="300"/>
              </a:spcBef>
              <a:buFont typeface="Arial" panose="020B0604020202020204" pitchFamily="34" charset="0"/>
              <a:buChar char="•"/>
            </a:pPr>
            <a:r>
              <a:rPr lang="zh-CN" altLang="en-US" sz="2800" dirty="0">
                <a:latin typeface="华文楷体" pitchFamily="2" charset="-122"/>
                <a:ea typeface="华文楷体" pitchFamily="2" charset="-122"/>
              </a:rPr>
              <a:t>伴随症状</a:t>
            </a:r>
          </a:p>
          <a:p>
            <a:pPr lvl="2">
              <a:spcBef>
                <a:spcPts val="300"/>
              </a:spcBef>
              <a:buNone/>
            </a:pPr>
            <a:r>
              <a:rPr lang="zh-CN" altLang="en-US" dirty="0" smtClean="0">
                <a:latin typeface="华文楷体" pitchFamily="2" charset="-122"/>
                <a:ea typeface="华文楷体" pitchFamily="2" charset="-122"/>
              </a:rPr>
              <a:t>（</a:t>
            </a:r>
            <a:r>
              <a:rPr lang="en-US" altLang="zh-CN" dirty="0" smtClean="0">
                <a:latin typeface="华文楷体" pitchFamily="2" charset="-122"/>
                <a:ea typeface="华文楷体" pitchFamily="2" charset="-122"/>
              </a:rPr>
              <a:t>2</a:t>
            </a:r>
            <a:r>
              <a:rPr lang="zh-CN" altLang="en-US" dirty="0" smtClean="0">
                <a:latin typeface="华文楷体" pitchFamily="2" charset="-122"/>
                <a:ea typeface="华文楷体" pitchFamily="2" charset="-122"/>
              </a:rPr>
              <a:t>）病因</a:t>
            </a:r>
            <a:endParaRPr lang="en-US" altLang="zh-CN" dirty="0" smtClean="0">
              <a:latin typeface="华文楷体" pitchFamily="2" charset="-122"/>
              <a:ea typeface="华文楷体" pitchFamily="2" charset="-122"/>
            </a:endParaRPr>
          </a:p>
          <a:p>
            <a:pPr lvl="3">
              <a:spcBef>
                <a:spcPts val="300"/>
              </a:spcBef>
              <a:buSzPct val="100000"/>
              <a:buFont typeface="Arial" panose="020B0604020202020204" pitchFamily="34" charset="0"/>
              <a:buChar char="•"/>
            </a:pPr>
            <a:r>
              <a:rPr lang="zh-CN" altLang="en-US" sz="2800" dirty="0">
                <a:latin typeface="华文楷体" pitchFamily="2" charset="-122"/>
                <a:ea typeface="华文楷体" pitchFamily="2" charset="-122"/>
              </a:rPr>
              <a:t>引起此次急性腹痛发作的疾病及类似发作情况</a:t>
            </a:r>
          </a:p>
          <a:p>
            <a:pPr lvl="2">
              <a:spcBef>
                <a:spcPts val="300"/>
              </a:spcBef>
              <a:buNone/>
            </a:pPr>
            <a:r>
              <a:rPr lang="zh-CN" altLang="en-US" dirty="0" smtClean="0">
                <a:latin typeface="华文楷体" pitchFamily="2" charset="-122"/>
                <a:ea typeface="华文楷体" pitchFamily="2" charset="-122"/>
              </a:rPr>
              <a:t>（</a:t>
            </a:r>
            <a:r>
              <a:rPr lang="en-US" altLang="zh-CN" dirty="0" smtClean="0">
                <a:latin typeface="华文楷体" pitchFamily="2" charset="-122"/>
                <a:ea typeface="华文楷体" pitchFamily="2" charset="-122"/>
              </a:rPr>
              <a:t>3</a:t>
            </a:r>
            <a:r>
              <a:rPr lang="zh-CN" altLang="en-US" dirty="0" smtClean="0">
                <a:latin typeface="华文楷体" pitchFamily="2" charset="-122"/>
                <a:ea typeface="华文楷体" pitchFamily="2" charset="-122"/>
              </a:rPr>
              <a:t>）诱因</a:t>
            </a:r>
            <a:endParaRPr lang="en-US" altLang="zh-CN" dirty="0" smtClean="0">
              <a:latin typeface="华文楷体" pitchFamily="2" charset="-122"/>
              <a:ea typeface="华文楷体" pitchFamily="2" charset="-122"/>
            </a:endParaRPr>
          </a:p>
          <a:p>
            <a:pPr lvl="3">
              <a:spcBef>
                <a:spcPts val="300"/>
              </a:spcBef>
              <a:buSzPct val="50000"/>
              <a:buFont typeface="Wingdings" panose="05000000000000000000" pitchFamily="2" charset="2"/>
              <a:buChar char="l"/>
            </a:pPr>
            <a:r>
              <a:rPr lang="zh-CN" altLang="en-US" sz="2800" dirty="0">
                <a:latin typeface="华文楷体" pitchFamily="2" charset="-122"/>
                <a:ea typeface="华文楷体" pitchFamily="2" charset="-122"/>
              </a:rPr>
              <a:t>有无进食油腻食物、暴饮暴食、酗酒等</a:t>
            </a:r>
          </a:p>
          <a:p>
            <a:pPr lvl="2">
              <a:spcBef>
                <a:spcPts val="300"/>
              </a:spcBef>
              <a:buNone/>
            </a:pPr>
            <a:r>
              <a:rPr lang="zh-CN" altLang="en-US" dirty="0" smtClean="0">
                <a:latin typeface="华文楷体" pitchFamily="2" charset="-122"/>
                <a:ea typeface="华文楷体" pitchFamily="2" charset="-122"/>
              </a:rPr>
              <a:t>（</a:t>
            </a:r>
            <a:r>
              <a:rPr lang="en-US" altLang="zh-CN" dirty="0" smtClean="0">
                <a:latin typeface="华文楷体" pitchFamily="2" charset="-122"/>
                <a:ea typeface="华文楷体" pitchFamily="2" charset="-122"/>
              </a:rPr>
              <a:t>4</a:t>
            </a:r>
            <a:r>
              <a:rPr lang="zh-CN" altLang="en-US" dirty="0" smtClean="0">
                <a:latin typeface="华文楷体" pitchFamily="2" charset="-122"/>
                <a:ea typeface="华文楷体" pitchFamily="2" charset="-122"/>
              </a:rPr>
              <a:t>）急性腹痛引起的身心反应</a:t>
            </a:r>
          </a:p>
          <a:p>
            <a:pPr lvl="2">
              <a:spcBef>
                <a:spcPts val="300"/>
              </a:spcBef>
              <a:buNone/>
            </a:pPr>
            <a:r>
              <a:rPr lang="zh-CN" altLang="en-US" dirty="0" smtClean="0">
                <a:latin typeface="华文楷体" pitchFamily="2" charset="-122"/>
                <a:ea typeface="华文楷体" pitchFamily="2" charset="-122"/>
              </a:rPr>
              <a:t>（</a:t>
            </a:r>
            <a:r>
              <a:rPr lang="en-US" altLang="zh-CN" dirty="0" smtClean="0">
                <a:latin typeface="华文楷体" pitchFamily="2" charset="-122"/>
                <a:ea typeface="华文楷体" pitchFamily="2" charset="-122"/>
              </a:rPr>
              <a:t>5</a:t>
            </a:r>
            <a:r>
              <a:rPr lang="zh-CN" altLang="en-US" dirty="0" smtClean="0">
                <a:latin typeface="华文楷体" pitchFamily="2" charset="-122"/>
                <a:ea typeface="华文楷体" pitchFamily="2" charset="-122"/>
              </a:rPr>
              <a:t>）诊疗、护理情况</a:t>
            </a:r>
          </a:p>
          <a:p>
            <a:pPr lvl="1">
              <a:spcBef>
                <a:spcPts val="300"/>
              </a:spcBef>
            </a:pPr>
            <a:endParaRPr lang="zh-CN" altLang="en-US"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1853187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五、护理评估要点</a:t>
            </a:r>
            <a:endParaRPr lang="zh-CN" altLang="en-US" dirty="0"/>
          </a:p>
        </p:txBody>
      </p:sp>
      <p:sp>
        <p:nvSpPr>
          <p:cNvPr id="3" name="内容占位符 2"/>
          <p:cNvSpPr>
            <a:spLocks noGrp="1"/>
          </p:cNvSpPr>
          <p:nvPr>
            <p:ph idx="1"/>
          </p:nvPr>
        </p:nvSpPr>
        <p:spPr/>
        <p:txBody>
          <a:bodyPr/>
          <a:lstStyle/>
          <a:p>
            <a:pPr lvl="1">
              <a:buNone/>
            </a:pPr>
            <a:r>
              <a:rPr lang="en-US" altLang="zh-CN" sz="3200" dirty="0">
                <a:solidFill>
                  <a:srgbClr val="C00000"/>
                </a:solidFill>
                <a:latin typeface="华文楷体" pitchFamily="2" charset="-122"/>
                <a:ea typeface="华文楷体" pitchFamily="2" charset="-122"/>
              </a:rPr>
              <a:t>2.</a:t>
            </a:r>
            <a:r>
              <a:rPr lang="zh-CN" altLang="en-US" sz="3200" dirty="0">
                <a:solidFill>
                  <a:srgbClr val="C00000"/>
                </a:solidFill>
                <a:latin typeface="华文楷体" pitchFamily="2" charset="-122"/>
                <a:ea typeface="华文楷体" pitchFamily="2" charset="-122"/>
              </a:rPr>
              <a:t>客观资料</a:t>
            </a:r>
          </a:p>
          <a:p>
            <a:pPr lvl="2">
              <a:buNone/>
            </a:pPr>
            <a:r>
              <a:rPr lang="zh-CN" altLang="en-US" sz="3200" dirty="0" smtClean="0">
                <a:latin typeface="华文楷体" pitchFamily="2" charset="-122"/>
                <a:ea typeface="华文楷体" pitchFamily="2" charset="-122"/>
              </a:rPr>
              <a:t>（</a:t>
            </a:r>
            <a:r>
              <a:rPr lang="en-US" altLang="zh-CN" sz="3200" dirty="0" smtClean="0">
                <a:latin typeface="华文楷体" pitchFamily="2" charset="-122"/>
                <a:ea typeface="华文楷体" pitchFamily="2" charset="-122"/>
              </a:rPr>
              <a:t>1</a:t>
            </a:r>
            <a:r>
              <a:rPr lang="zh-CN" altLang="en-US" sz="3200" dirty="0" smtClean="0">
                <a:latin typeface="华文楷体" pitchFamily="2" charset="-122"/>
                <a:ea typeface="华文楷体" pitchFamily="2" charset="-122"/>
              </a:rPr>
              <a:t>）身体</a:t>
            </a:r>
            <a:r>
              <a:rPr lang="zh-CN" altLang="en-US" sz="3200" dirty="0">
                <a:latin typeface="华文楷体" pitchFamily="2" charset="-122"/>
                <a:ea typeface="华文楷体" pitchFamily="2" charset="-122"/>
              </a:rPr>
              <a:t>评估</a:t>
            </a:r>
            <a:endParaRPr lang="en-US" altLang="zh-CN" sz="3200" dirty="0">
              <a:latin typeface="华文楷体" pitchFamily="2" charset="-122"/>
              <a:ea typeface="华文楷体" pitchFamily="2" charset="-122"/>
            </a:endParaRPr>
          </a:p>
          <a:p>
            <a:pPr lvl="3">
              <a:buSzPct val="50000"/>
              <a:buFont typeface="Wingdings" panose="05000000000000000000" pitchFamily="2" charset="2"/>
              <a:buChar char="l"/>
            </a:pPr>
            <a:r>
              <a:rPr lang="zh-CN" altLang="en-US" sz="3200" dirty="0">
                <a:latin typeface="华文楷体" pitchFamily="2" charset="-122"/>
                <a:ea typeface="华文楷体" pitchFamily="2" charset="-122"/>
              </a:rPr>
              <a:t>生命体征、面部表情、有无坐卧不安等</a:t>
            </a:r>
            <a:endParaRPr lang="en-US" altLang="zh-CN" sz="3200" dirty="0">
              <a:latin typeface="华文楷体" pitchFamily="2" charset="-122"/>
              <a:ea typeface="华文楷体" pitchFamily="2" charset="-122"/>
            </a:endParaRPr>
          </a:p>
          <a:p>
            <a:pPr lvl="3">
              <a:buSzPct val="50000"/>
              <a:buFont typeface="Wingdings" panose="05000000000000000000" pitchFamily="2" charset="2"/>
              <a:buChar char="l"/>
            </a:pPr>
            <a:r>
              <a:rPr lang="zh-CN" altLang="en-US" sz="3200" dirty="0">
                <a:latin typeface="华文楷体" pitchFamily="2" charset="-122"/>
                <a:ea typeface="华文楷体" pitchFamily="2" charset="-122"/>
              </a:rPr>
              <a:t>重点评估腹部</a:t>
            </a:r>
          </a:p>
          <a:p>
            <a:pPr lvl="2">
              <a:buNone/>
            </a:pPr>
            <a:r>
              <a:rPr lang="zh-CN" altLang="en-US" sz="3200" dirty="0" smtClean="0">
                <a:latin typeface="华文楷体" pitchFamily="2" charset="-122"/>
                <a:ea typeface="华文楷体" pitchFamily="2" charset="-122"/>
              </a:rPr>
              <a:t>（</a:t>
            </a:r>
            <a:r>
              <a:rPr lang="en-US" altLang="zh-CN" sz="3200" dirty="0" smtClean="0">
                <a:latin typeface="华文楷体" pitchFamily="2" charset="-122"/>
                <a:ea typeface="华文楷体" pitchFamily="2" charset="-122"/>
              </a:rPr>
              <a:t>2</a:t>
            </a:r>
            <a:r>
              <a:rPr lang="zh-CN" altLang="en-US" sz="3200" dirty="0" smtClean="0">
                <a:latin typeface="华文楷体" pitchFamily="2" charset="-122"/>
                <a:ea typeface="华文楷体" pitchFamily="2" charset="-122"/>
              </a:rPr>
              <a:t>）实验室</a:t>
            </a:r>
            <a:r>
              <a:rPr lang="zh-CN" altLang="en-US" sz="3200" dirty="0">
                <a:latin typeface="华文楷体" pitchFamily="2" charset="-122"/>
                <a:ea typeface="华文楷体" pitchFamily="2" charset="-122"/>
              </a:rPr>
              <a:t>检查</a:t>
            </a:r>
            <a:endParaRPr lang="en-US" altLang="zh-CN" sz="3200" dirty="0">
              <a:latin typeface="华文楷体" pitchFamily="2" charset="-122"/>
              <a:ea typeface="华文楷体" pitchFamily="2" charset="-122"/>
            </a:endParaRPr>
          </a:p>
          <a:p>
            <a:pPr lvl="3">
              <a:buSzPct val="50000"/>
              <a:buFont typeface="Wingdings" panose="05000000000000000000" pitchFamily="2" charset="2"/>
              <a:buChar char="l"/>
            </a:pPr>
            <a:r>
              <a:rPr lang="zh-CN" altLang="en-US" sz="3200" dirty="0">
                <a:latin typeface="华文楷体" pitchFamily="2" charset="-122"/>
                <a:ea typeface="华文楷体" pitchFamily="2" charset="-122"/>
              </a:rPr>
              <a:t>血、尿、便常规、血淀粉酶等</a:t>
            </a:r>
          </a:p>
          <a:p>
            <a:pPr lvl="2">
              <a:buNone/>
            </a:pPr>
            <a:r>
              <a:rPr lang="zh-CN" altLang="en-US" sz="3200" dirty="0" smtClean="0">
                <a:latin typeface="华文楷体" pitchFamily="2" charset="-122"/>
                <a:ea typeface="华文楷体" pitchFamily="2" charset="-122"/>
              </a:rPr>
              <a:t>（</a:t>
            </a:r>
            <a:r>
              <a:rPr lang="en-US" altLang="zh-CN" sz="3200" dirty="0" smtClean="0">
                <a:latin typeface="华文楷体" pitchFamily="2" charset="-122"/>
                <a:ea typeface="华文楷体" pitchFamily="2" charset="-122"/>
              </a:rPr>
              <a:t>3</a:t>
            </a:r>
            <a:r>
              <a:rPr lang="zh-CN" altLang="en-US" sz="3200" dirty="0" smtClean="0">
                <a:latin typeface="华文楷体" pitchFamily="2" charset="-122"/>
                <a:ea typeface="华文楷体" pitchFamily="2" charset="-122"/>
              </a:rPr>
              <a:t>）其他</a:t>
            </a:r>
            <a:r>
              <a:rPr lang="zh-CN" altLang="en-US" sz="3200" dirty="0">
                <a:latin typeface="华文楷体" pitchFamily="2" charset="-122"/>
                <a:ea typeface="华文楷体" pitchFamily="2" charset="-122"/>
              </a:rPr>
              <a:t>检查</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40324067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五、护理评估要点</a:t>
            </a:r>
            <a:endParaRPr lang="zh-CN" altLang="en-US" dirty="0"/>
          </a:p>
        </p:txBody>
      </p:sp>
      <p:sp>
        <p:nvSpPr>
          <p:cNvPr id="3" name="内容占位符 2"/>
          <p:cNvSpPr>
            <a:spLocks noGrp="1"/>
          </p:cNvSpPr>
          <p:nvPr>
            <p:ph idx="1"/>
          </p:nvPr>
        </p:nvSpPr>
        <p:spPr>
          <a:xfrm>
            <a:off x="661012" y="1049338"/>
            <a:ext cx="9995971" cy="5643602"/>
          </a:xfrm>
        </p:spPr>
        <p:txBody>
          <a:bodyPr/>
          <a:lstStyle/>
          <a:p>
            <a:pPr>
              <a:buNone/>
            </a:pPr>
            <a:r>
              <a:rPr lang="zh-CN" altLang="en-US" dirty="0" smtClean="0">
                <a:solidFill>
                  <a:srgbClr val="C00000"/>
                </a:solidFill>
                <a:latin typeface="华文楷体" pitchFamily="2" charset="-122"/>
                <a:ea typeface="华文楷体" pitchFamily="2" charset="-122"/>
              </a:rPr>
              <a:t>（二）慢性腹痛</a:t>
            </a:r>
          </a:p>
          <a:p>
            <a:pPr lvl="1">
              <a:buNone/>
            </a:pPr>
            <a:r>
              <a:rPr lang="en-US" altLang="zh-CN" dirty="0">
                <a:latin typeface="华文楷体" pitchFamily="2" charset="-122"/>
                <a:ea typeface="华文楷体" pitchFamily="2" charset="-122"/>
              </a:rPr>
              <a:t>1.</a:t>
            </a:r>
            <a:r>
              <a:rPr lang="zh-CN" altLang="en-US" dirty="0">
                <a:latin typeface="华文楷体" pitchFamily="2" charset="-122"/>
                <a:ea typeface="华文楷体" pitchFamily="2" charset="-122"/>
              </a:rPr>
              <a:t>主观资料</a:t>
            </a:r>
          </a:p>
          <a:p>
            <a:pPr lvl="1">
              <a:buNone/>
            </a:pPr>
            <a:r>
              <a:rPr lang="zh-CN" altLang="en-US" dirty="0" smtClean="0">
                <a:latin typeface="华文楷体" pitchFamily="2" charset="-122"/>
                <a:ea typeface="华文楷体" pitchFamily="2" charset="-122"/>
              </a:rPr>
              <a:t>（</a:t>
            </a:r>
            <a:r>
              <a:rPr lang="en-US" altLang="zh-CN" dirty="0" smtClean="0">
                <a:latin typeface="华文楷体" pitchFamily="2" charset="-122"/>
                <a:ea typeface="华文楷体" pitchFamily="2" charset="-122"/>
              </a:rPr>
              <a:t>1</a:t>
            </a:r>
            <a:r>
              <a:rPr lang="zh-CN" altLang="en-US" dirty="0" smtClean="0">
                <a:latin typeface="华文楷体" pitchFamily="2" charset="-122"/>
                <a:ea typeface="华文楷体" pitchFamily="2" charset="-122"/>
              </a:rPr>
              <a:t>）腹痛</a:t>
            </a:r>
            <a:r>
              <a:rPr lang="zh-CN" altLang="en-US" dirty="0">
                <a:latin typeface="华文楷体" pitchFamily="2" charset="-122"/>
                <a:ea typeface="华文楷体" pitchFamily="2" charset="-122"/>
              </a:rPr>
              <a:t>表现</a:t>
            </a:r>
            <a:endParaRPr lang="en-US" altLang="zh-CN" dirty="0">
              <a:latin typeface="华文楷体" pitchFamily="2" charset="-122"/>
              <a:ea typeface="华文楷体" pitchFamily="2" charset="-122"/>
            </a:endParaRPr>
          </a:p>
          <a:p>
            <a:pPr lvl="2"/>
            <a:r>
              <a:rPr lang="zh-CN" altLang="en-US" dirty="0" smtClean="0">
                <a:latin typeface="华文楷体" pitchFamily="2" charset="-122"/>
                <a:ea typeface="华文楷体" pitchFamily="2" charset="-122"/>
              </a:rPr>
              <a:t>腹痛起病方式、病程、部位、性质、持续时间等</a:t>
            </a:r>
            <a:endParaRPr lang="en-US" altLang="zh-CN" dirty="0" smtClean="0">
              <a:latin typeface="华文楷体" pitchFamily="2" charset="-122"/>
              <a:ea typeface="华文楷体" pitchFamily="2" charset="-122"/>
            </a:endParaRPr>
          </a:p>
          <a:p>
            <a:pPr lvl="2"/>
            <a:r>
              <a:rPr lang="zh-CN" altLang="en-US" dirty="0" smtClean="0">
                <a:latin typeface="华文楷体" pitchFamily="2" charset="-122"/>
                <a:ea typeface="华文楷体" pitchFamily="2" charset="-122"/>
              </a:rPr>
              <a:t>伴随症状</a:t>
            </a:r>
          </a:p>
          <a:p>
            <a:pPr lvl="1">
              <a:buNone/>
            </a:pPr>
            <a:r>
              <a:rPr lang="zh-CN" altLang="en-US" dirty="0" smtClean="0">
                <a:latin typeface="华文楷体" pitchFamily="2" charset="-122"/>
                <a:ea typeface="华文楷体" pitchFamily="2" charset="-122"/>
              </a:rPr>
              <a:t>（</a:t>
            </a:r>
            <a:r>
              <a:rPr lang="en-US" altLang="zh-CN" dirty="0" smtClean="0">
                <a:latin typeface="华文楷体" pitchFamily="2" charset="-122"/>
                <a:ea typeface="华文楷体" pitchFamily="2" charset="-122"/>
              </a:rPr>
              <a:t>2</a:t>
            </a:r>
            <a:r>
              <a:rPr lang="zh-CN" altLang="en-US" dirty="0" smtClean="0">
                <a:latin typeface="华文楷体" pitchFamily="2" charset="-122"/>
                <a:ea typeface="华文楷体" pitchFamily="2" charset="-122"/>
              </a:rPr>
              <a:t>）病因</a:t>
            </a:r>
            <a:endParaRPr lang="en-US" altLang="zh-CN" dirty="0">
              <a:latin typeface="华文楷体" pitchFamily="2" charset="-122"/>
              <a:ea typeface="华文楷体" pitchFamily="2" charset="-122"/>
            </a:endParaRPr>
          </a:p>
          <a:p>
            <a:pPr lvl="2"/>
            <a:r>
              <a:rPr lang="zh-CN" altLang="en-US" dirty="0" smtClean="0">
                <a:latin typeface="华文楷体" pitchFamily="2" charset="-122"/>
                <a:ea typeface="华文楷体" pitchFamily="2" charset="-122"/>
              </a:rPr>
              <a:t>腹痛病因 </a:t>
            </a:r>
            <a:endParaRPr lang="en-US" altLang="zh-CN" dirty="0" smtClean="0">
              <a:latin typeface="华文楷体" pitchFamily="2" charset="-122"/>
              <a:ea typeface="华文楷体" pitchFamily="2" charset="-122"/>
            </a:endParaRPr>
          </a:p>
          <a:p>
            <a:pPr lvl="2"/>
            <a:r>
              <a:rPr lang="en-US" altLang="zh-CN" dirty="0" err="1" smtClean="0">
                <a:latin typeface="华文楷体" pitchFamily="2" charset="-122"/>
                <a:ea typeface="华文楷体" pitchFamily="2" charset="-122"/>
              </a:rPr>
              <a:t>既往</a:t>
            </a:r>
            <a:r>
              <a:rPr lang="zh-CN" altLang="en-US" dirty="0" smtClean="0">
                <a:latin typeface="华文楷体" pitchFamily="2" charset="-122"/>
                <a:ea typeface="华文楷体" pitchFamily="2" charset="-122"/>
              </a:rPr>
              <a:t>有无类似腹痛发作及发作表现</a:t>
            </a:r>
          </a:p>
          <a:p>
            <a:pPr lvl="1">
              <a:buNone/>
            </a:pPr>
            <a:r>
              <a:rPr lang="zh-CN" altLang="en-US" dirty="0" smtClean="0">
                <a:latin typeface="华文楷体" pitchFamily="2" charset="-122"/>
                <a:ea typeface="华文楷体" pitchFamily="2" charset="-122"/>
              </a:rPr>
              <a:t>（</a:t>
            </a:r>
            <a:r>
              <a:rPr lang="en-US" altLang="zh-CN" dirty="0" smtClean="0">
                <a:latin typeface="华文楷体" pitchFamily="2" charset="-122"/>
                <a:ea typeface="华文楷体" pitchFamily="2" charset="-122"/>
              </a:rPr>
              <a:t>3</a:t>
            </a:r>
            <a:r>
              <a:rPr lang="zh-CN" altLang="en-US" dirty="0" smtClean="0">
                <a:latin typeface="华文楷体" pitchFamily="2" charset="-122"/>
                <a:ea typeface="华文楷体" pitchFamily="2" charset="-122"/>
              </a:rPr>
              <a:t>）诱因</a:t>
            </a:r>
            <a:endParaRPr lang="zh-CN" altLang="en-US" dirty="0">
              <a:latin typeface="华文楷体" pitchFamily="2" charset="-122"/>
              <a:ea typeface="华文楷体" pitchFamily="2" charset="-122"/>
            </a:endParaRPr>
          </a:p>
          <a:p>
            <a:pPr lvl="1">
              <a:buNone/>
            </a:pPr>
            <a:r>
              <a:rPr lang="zh-CN" altLang="en-US" dirty="0" smtClean="0">
                <a:latin typeface="华文楷体" pitchFamily="2" charset="-122"/>
                <a:ea typeface="华文楷体" pitchFamily="2" charset="-122"/>
              </a:rPr>
              <a:t>（</a:t>
            </a:r>
            <a:r>
              <a:rPr lang="en-US" altLang="zh-CN" dirty="0" smtClean="0">
                <a:latin typeface="华文楷体" pitchFamily="2" charset="-122"/>
                <a:ea typeface="华文楷体" pitchFamily="2" charset="-122"/>
              </a:rPr>
              <a:t>4</a:t>
            </a:r>
            <a:r>
              <a:rPr lang="zh-CN" altLang="en-US" dirty="0" smtClean="0">
                <a:latin typeface="华文楷体" pitchFamily="2" charset="-122"/>
                <a:ea typeface="华文楷体" pitchFamily="2" charset="-122"/>
              </a:rPr>
              <a:t>）慢性</a:t>
            </a:r>
            <a:r>
              <a:rPr lang="zh-CN" altLang="en-US" dirty="0">
                <a:latin typeface="华文楷体" pitchFamily="2" charset="-122"/>
                <a:ea typeface="华文楷体" pitchFamily="2" charset="-122"/>
              </a:rPr>
              <a:t>腹痛引起的身心反应</a:t>
            </a:r>
          </a:p>
          <a:p>
            <a:pPr lvl="1">
              <a:buNone/>
            </a:pPr>
            <a:r>
              <a:rPr lang="zh-CN" altLang="en-US" dirty="0" smtClean="0">
                <a:latin typeface="华文楷体" pitchFamily="2" charset="-122"/>
                <a:ea typeface="华文楷体" pitchFamily="2" charset="-122"/>
              </a:rPr>
              <a:t>（</a:t>
            </a:r>
            <a:r>
              <a:rPr lang="en-US" altLang="zh-CN" dirty="0" smtClean="0">
                <a:latin typeface="华文楷体" pitchFamily="2" charset="-122"/>
                <a:ea typeface="华文楷体" pitchFamily="2" charset="-122"/>
              </a:rPr>
              <a:t>5</a:t>
            </a:r>
            <a:r>
              <a:rPr lang="zh-CN" altLang="en-US" dirty="0" smtClean="0">
                <a:latin typeface="华文楷体" pitchFamily="2" charset="-122"/>
                <a:ea typeface="华文楷体" pitchFamily="2" charset="-122"/>
              </a:rPr>
              <a:t>）诊疗</a:t>
            </a:r>
            <a:r>
              <a:rPr lang="zh-CN" altLang="en-US" dirty="0">
                <a:latin typeface="华文楷体" pitchFamily="2" charset="-122"/>
                <a:ea typeface="华文楷体" pitchFamily="2" charset="-122"/>
              </a:rPr>
              <a:t>、护理情况</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927740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ea typeface="宋体" charset="-122"/>
              </a:rPr>
              <a:t>二、</a:t>
            </a:r>
            <a:r>
              <a:rPr lang="zh-CN" altLang="en-US" dirty="0" smtClean="0">
                <a:ea typeface="宋体" charset="-122"/>
              </a:rPr>
              <a:t>体温的调节及正常范围</a:t>
            </a:r>
            <a:endParaRPr lang="zh-CN" altLang="en-US" dirty="0"/>
          </a:p>
        </p:txBody>
      </p:sp>
      <p:sp>
        <p:nvSpPr>
          <p:cNvPr id="3" name="内容占位符 2"/>
          <p:cNvSpPr>
            <a:spLocks noGrp="1"/>
          </p:cNvSpPr>
          <p:nvPr>
            <p:ph idx="1"/>
          </p:nvPr>
        </p:nvSpPr>
        <p:spPr/>
        <p:txBody>
          <a:bodyPr/>
          <a:lstStyle/>
          <a:p>
            <a:r>
              <a:rPr lang="zh-CN" altLang="en-US" sz="2800" dirty="0">
                <a:solidFill>
                  <a:srgbClr val="C00000"/>
                </a:solidFill>
              </a:rPr>
              <a:t>产热</a:t>
            </a:r>
            <a:endParaRPr lang="en-US" altLang="zh-CN" sz="2800" dirty="0">
              <a:solidFill>
                <a:srgbClr val="C00000"/>
              </a:solidFill>
            </a:endParaRPr>
          </a:p>
          <a:p>
            <a:pPr lvl="1"/>
            <a:r>
              <a:rPr lang="zh-CN" altLang="en-US" sz="2400" dirty="0"/>
              <a:t>主要在</a:t>
            </a:r>
            <a:r>
              <a:rPr lang="zh-CN" altLang="en-US" sz="2400" dirty="0" smtClean="0"/>
              <a:t>肝及</a:t>
            </a:r>
            <a:r>
              <a:rPr lang="zh-CN" altLang="en-US" sz="2400" dirty="0"/>
              <a:t>肌肉</a:t>
            </a:r>
            <a:endParaRPr lang="en-US" altLang="zh-CN" sz="2400" dirty="0"/>
          </a:p>
          <a:p>
            <a:r>
              <a:rPr lang="zh-CN" altLang="en-US" sz="2800" dirty="0">
                <a:solidFill>
                  <a:srgbClr val="C00000"/>
                </a:solidFill>
              </a:rPr>
              <a:t>散热</a:t>
            </a:r>
            <a:endParaRPr lang="en-US" altLang="zh-CN" sz="2800" dirty="0">
              <a:solidFill>
                <a:srgbClr val="C00000"/>
              </a:solidFill>
            </a:endParaRPr>
          </a:p>
          <a:p>
            <a:pPr lvl="1"/>
            <a:r>
              <a:rPr lang="zh-CN" altLang="en-US" sz="2400" dirty="0"/>
              <a:t>从人体表面，通过辐射、对流和蒸发出汗散出</a:t>
            </a:r>
            <a:endParaRPr lang="en-US" altLang="zh-CN" sz="2400" dirty="0"/>
          </a:p>
          <a:p>
            <a:r>
              <a:rPr lang="zh-CN" altLang="en-US" sz="2800" dirty="0">
                <a:solidFill>
                  <a:srgbClr val="C00000"/>
                </a:solidFill>
              </a:rPr>
              <a:t>体温保持其动态平衡</a:t>
            </a:r>
            <a:endParaRPr lang="en-US" altLang="zh-CN" sz="2800" dirty="0">
              <a:solidFill>
                <a:srgbClr val="C00000"/>
              </a:solidFill>
            </a:endParaRPr>
          </a:p>
          <a:p>
            <a:pPr lvl="1"/>
            <a:r>
              <a:rPr lang="zh-CN" altLang="en-US" sz="2400" dirty="0"/>
              <a:t>受大脑皮质及丘脑下部体温调节中枢所控制，受神经、体液因素调节</a:t>
            </a:r>
            <a:endParaRPr lang="en-US" altLang="zh-CN" sz="2400" dirty="0"/>
          </a:p>
          <a:p>
            <a:r>
              <a:rPr lang="zh-CN" altLang="en-US" sz="2800" dirty="0">
                <a:solidFill>
                  <a:srgbClr val="C00000"/>
                </a:solidFill>
              </a:rPr>
              <a:t>人体体温正常范围</a:t>
            </a:r>
          </a:p>
          <a:p>
            <a:pPr lvl="1"/>
            <a:r>
              <a:rPr lang="zh-CN" altLang="en-US" sz="2400" dirty="0"/>
              <a:t>口腔温度不超过</a:t>
            </a:r>
            <a:r>
              <a:rPr lang="en-US" altLang="zh-CN" sz="2400" dirty="0"/>
              <a:t>37.2</a:t>
            </a:r>
            <a:r>
              <a:rPr lang="zh-CN" altLang="en-US" sz="2400" dirty="0"/>
              <a:t>℃</a:t>
            </a:r>
            <a:endParaRPr lang="en-US" altLang="zh-CN" sz="2400" dirty="0"/>
          </a:p>
          <a:p>
            <a:pPr lvl="1"/>
            <a:r>
              <a:rPr lang="zh-CN" altLang="en-US" sz="2400" dirty="0"/>
              <a:t>直肠温度不超过</a:t>
            </a:r>
            <a:r>
              <a:rPr lang="en-US" altLang="zh-CN" sz="2400" dirty="0"/>
              <a:t>37.6</a:t>
            </a:r>
            <a:r>
              <a:rPr lang="zh-CN" altLang="en-US" sz="2400" dirty="0"/>
              <a:t>℃</a:t>
            </a:r>
            <a:endParaRPr lang="en-US" altLang="zh-CN" sz="2400" dirty="0"/>
          </a:p>
          <a:p>
            <a:pPr lvl="1"/>
            <a:r>
              <a:rPr lang="zh-CN" altLang="en-US" sz="2400" dirty="0"/>
              <a:t>腋窝温度不超过</a:t>
            </a:r>
            <a:r>
              <a:rPr lang="en-US" altLang="zh-CN" sz="2400" dirty="0"/>
              <a:t>37</a:t>
            </a:r>
            <a:r>
              <a:rPr lang="zh-CN" altLang="en-US" sz="2400" dirty="0"/>
              <a:t>℃</a:t>
            </a:r>
            <a:endParaRPr lang="zh-CN" altLang="en-US" dirty="0"/>
          </a:p>
        </p:txBody>
      </p:sp>
      <p:sp>
        <p:nvSpPr>
          <p:cNvPr id="4" name="日期占位符 3"/>
          <p:cNvSpPr>
            <a:spLocks noGrp="1"/>
          </p:cNvSpPr>
          <p:nvPr>
            <p:ph type="dt" sz="half" idx="11"/>
          </p:nvPr>
        </p:nvSpPr>
        <p:spPr/>
        <p:txBody>
          <a:bodyPr/>
          <a:lstStyle/>
          <a:p>
            <a:pPr>
              <a:defRPr/>
            </a:pPr>
            <a:r>
              <a:rPr lang="en-US" smtClean="0">
                <a:solidFill>
                  <a:srgbClr val="FFFFFF"/>
                </a:solidFill>
              </a:rPr>
              <a:t>www.pumpress.com.cn</a:t>
            </a:r>
            <a:endParaRPr lang="en-US">
              <a:solidFill>
                <a:srgbClr val="FFFFFF"/>
              </a:solidFill>
            </a:endParaRPr>
          </a:p>
        </p:txBody>
      </p:sp>
    </p:spTree>
    <p:extLst>
      <p:ext uri="{BB962C8B-B14F-4D97-AF65-F5344CB8AC3E}">
        <p14:creationId xmlns="" xmlns:p14="http://schemas.microsoft.com/office/powerpoint/2010/main" val="25411425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五、护理评估要点</a:t>
            </a:r>
            <a:endParaRPr lang="zh-CN" altLang="en-US" dirty="0"/>
          </a:p>
        </p:txBody>
      </p:sp>
      <p:sp>
        <p:nvSpPr>
          <p:cNvPr id="3" name="内容占位符 2"/>
          <p:cNvSpPr>
            <a:spLocks noGrp="1"/>
          </p:cNvSpPr>
          <p:nvPr>
            <p:ph idx="1"/>
          </p:nvPr>
        </p:nvSpPr>
        <p:spPr>
          <a:xfrm>
            <a:off x="496707" y="1492215"/>
            <a:ext cx="11480800" cy="4876800"/>
          </a:xfrm>
        </p:spPr>
        <p:txBody>
          <a:bodyPr/>
          <a:lstStyle/>
          <a:p>
            <a:pPr lvl="1">
              <a:buNone/>
            </a:pPr>
            <a:r>
              <a:rPr lang="en-US" altLang="zh-CN" sz="3200" dirty="0">
                <a:solidFill>
                  <a:srgbClr val="C00000"/>
                </a:solidFill>
                <a:latin typeface="华文楷体" pitchFamily="2" charset="-122"/>
                <a:ea typeface="华文楷体" pitchFamily="2" charset="-122"/>
              </a:rPr>
              <a:t>2.</a:t>
            </a:r>
            <a:r>
              <a:rPr lang="zh-CN" altLang="en-US" sz="3200" dirty="0">
                <a:solidFill>
                  <a:srgbClr val="C00000"/>
                </a:solidFill>
                <a:latin typeface="华文楷体" pitchFamily="2" charset="-122"/>
                <a:ea typeface="华文楷体" pitchFamily="2" charset="-122"/>
              </a:rPr>
              <a:t>客观</a:t>
            </a:r>
            <a:r>
              <a:rPr lang="zh-CN" altLang="en-US" sz="3200" dirty="0" smtClean="0">
                <a:solidFill>
                  <a:srgbClr val="C00000"/>
                </a:solidFill>
                <a:latin typeface="华文楷体" pitchFamily="2" charset="-122"/>
                <a:ea typeface="华文楷体" pitchFamily="2" charset="-122"/>
              </a:rPr>
              <a:t>资料</a:t>
            </a:r>
            <a:endParaRPr lang="en-US" altLang="zh-CN" sz="3200" dirty="0" smtClean="0">
              <a:solidFill>
                <a:srgbClr val="C00000"/>
              </a:solidFill>
              <a:latin typeface="华文楷体" pitchFamily="2" charset="-122"/>
              <a:ea typeface="华文楷体" pitchFamily="2" charset="-122"/>
            </a:endParaRPr>
          </a:p>
          <a:p>
            <a:pPr lvl="1">
              <a:buNone/>
            </a:pPr>
            <a:r>
              <a:rPr lang="zh-CN" altLang="en-US" sz="2800" dirty="0" smtClean="0">
                <a:solidFill>
                  <a:srgbClr val="1D1496"/>
                </a:solidFill>
                <a:latin typeface="华文楷体" pitchFamily="2" charset="-122"/>
                <a:ea typeface="华文楷体" pitchFamily="2" charset="-122"/>
              </a:rPr>
              <a:t>（</a:t>
            </a:r>
            <a:r>
              <a:rPr lang="en-US" altLang="zh-CN" sz="2800" dirty="0" smtClean="0">
                <a:solidFill>
                  <a:srgbClr val="1D1496"/>
                </a:solidFill>
                <a:latin typeface="华文楷体" pitchFamily="2" charset="-122"/>
                <a:ea typeface="华文楷体" pitchFamily="2" charset="-122"/>
              </a:rPr>
              <a:t>1</a:t>
            </a:r>
            <a:r>
              <a:rPr lang="zh-CN" altLang="en-US" sz="2800" dirty="0" smtClean="0">
                <a:solidFill>
                  <a:srgbClr val="1D1496"/>
                </a:solidFill>
                <a:latin typeface="华文楷体" pitchFamily="2" charset="-122"/>
                <a:ea typeface="华文楷体" pitchFamily="2" charset="-122"/>
              </a:rPr>
              <a:t>）身体</a:t>
            </a:r>
            <a:r>
              <a:rPr lang="zh-CN" altLang="en-US" sz="2800" dirty="0">
                <a:solidFill>
                  <a:srgbClr val="1D1496"/>
                </a:solidFill>
                <a:latin typeface="华文楷体" pitchFamily="2" charset="-122"/>
                <a:ea typeface="华文楷体" pitchFamily="2" charset="-122"/>
              </a:rPr>
              <a:t>评估　</a:t>
            </a:r>
            <a:endParaRPr lang="en-US" altLang="zh-CN" sz="2800" dirty="0">
              <a:solidFill>
                <a:srgbClr val="1D1496"/>
              </a:solidFill>
              <a:latin typeface="华文楷体" pitchFamily="2" charset="-122"/>
              <a:ea typeface="华文楷体" pitchFamily="2" charset="-122"/>
            </a:endParaRPr>
          </a:p>
          <a:p>
            <a:pPr lvl="2"/>
            <a:r>
              <a:rPr lang="zh-CN" altLang="en-US" sz="2800" dirty="0">
                <a:latin typeface="华文楷体" pitchFamily="2" charset="-122"/>
                <a:ea typeface="华文楷体" pitchFamily="2" charset="-122"/>
              </a:rPr>
              <a:t>生命体征、体重、营养状态、</a:t>
            </a:r>
            <a:r>
              <a:rPr lang="zh-CN" altLang="en-US" sz="2800" dirty="0" smtClean="0">
                <a:latin typeface="华文楷体" pitchFamily="2" charset="-122"/>
                <a:ea typeface="华文楷体" pitchFamily="2" charset="-122"/>
              </a:rPr>
              <a:t>面容</a:t>
            </a:r>
            <a:endParaRPr lang="en-US" altLang="zh-CN" sz="2800" dirty="0">
              <a:latin typeface="华文楷体" pitchFamily="2" charset="-122"/>
              <a:ea typeface="华文楷体" pitchFamily="2" charset="-122"/>
            </a:endParaRPr>
          </a:p>
          <a:p>
            <a:pPr lvl="2"/>
            <a:r>
              <a:rPr lang="zh-CN" altLang="en-US" sz="2800" dirty="0">
                <a:latin typeface="华文楷体" pitchFamily="2" charset="-122"/>
                <a:ea typeface="华文楷体" pitchFamily="2" charset="-122"/>
              </a:rPr>
              <a:t>腹部</a:t>
            </a:r>
            <a:r>
              <a:rPr lang="zh-CN" altLang="en-US" sz="2800" dirty="0" smtClean="0">
                <a:latin typeface="华文楷体" pitchFamily="2" charset="-122"/>
                <a:ea typeface="华文楷体" pitchFamily="2" charset="-122"/>
              </a:rPr>
              <a:t>评估</a:t>
            </a:r>
            <a:endParaRPr lang="en-US" altLang="zh-CN" sz="2800" dirty="0" smtClean="0">
              <a:latin typeface="华文楷体" pitchFamily="2" charset="-122"/>
              <a:ea typeface="华文楷体" pitchFamily="2" charset="-122"/>
            </a:endParaRPr>
          </a:p>
          <a:p>
            <a:pPr marL="914400" lvl="2" indent="-463550">
              <a:buNone/>
            </a:pPr>
            <a:r>
              <a:rPr lang="zh-CN" altLang="en-US" sz="2800" dirty="0" smtClean="0">
                <a:solidFill>
                  <a:srgbClr val="1D1496"/>
                </a:solidFill>
                <a:latin typeface="华文楷体" pitchFamily="2" charset="-122"/>
                <a:ea typeface="华文楷体" pitchFamily="2" charset="-122"/>
              </a:rPr>
              <a:t>（</a:t>
            </a:r>
            <a:r>
              <a:rPr lang="en-US" altLang="zh-CN" sz="2800" dirty="0" smtClean="0">
                <a:solidFill>
                  <a:srgbClr val="1D1496"/>
                </a:solidFill>
                <a:latin typeface="华文楷体" pitchFamily="2" charset="-122"/>
                <a:ea typeface="华文楷体" pitchFamily="2" charset="-122"/>
              </a:rPr>
              <a:t>2</a:t>
            </a:r>
            <a:r>
              <a:rPr lang="zh-CN" altLang="en-US" sz="2800" dirty="0" smtClean="0">
                <a:solidFill>
                  <a:srgbClr val="1D1496"/>
                </a:solidFill>
                <a:latin typeface="华文楷体" pitchFamily="2" charset="-122"/>
                <a:ea typeface="华文楷体" pitchFamily="2" charset="-122"/>
              </a:rPr>
              <a:t>）实验室</a:t>
            </a:r>
            <a:r>
              <a:rPr lang="zh-CN" altLang="en-US" sz="2800" dirty="0">
                <a:solidFill>
                  <a:srgbClr val="1D1496"/>
                </a:solidFill>
                <a:latin typeface="华文楷体" pitchFamily="2" charset="-122"/>
                <a:ea typeface="华文楷体" pitchFamily="2" charset="-122"/>
              </a:rPr>
              <a:t>检查　</a:t>
            </a:r>
            <a:endParaRPr lang="en-US" altLang="zh-CN" sz="2800" dirty="0">
              <a:solidFill>
                <a:srgbClr val="1D1496"/>
              </a:solidFill>
              <a:latin typeface="华文楷体" pitchFamily="2" charset="-122"/>
              <a:ea typeface="华文楷体" pitchFamily="2" charset="-122"/>
            </a:endParaRPr>
          </a:p>
          <a:p>
            <a:pPr lvl="2"/>
            <a:r>
              <a:rPr lang="zh-CN" altLang="en-US" sz="2800" dirty="0" smtClean="0">
                <a:latin typeface="华文楷体" pitchFamily="2" charset="-122"/>
                <a:ea typeface="华文楷体" pitchFamily="2" charset="-122"/>
              </a:rPr>
              <a:t>血常规</a:t>
            </a:r>
            <a:r>
              <a:rPr lang="zh-CN" altLang="en-US" sz="2800" dirty="0">
                <a:latin typeface="华文楷体" pitchFamily="2" charset="-122"/>
                <a:ea typeface="华文楷体" pitchFamily="2" charset="-122"/>
              </a:rPr>
              <a:t>、便常规、大便</a:t>
            </a:r>
            <a:r>
              <a:rPr lang="zh-CN" altLang="en-US" sz="2800" dirty="0" smtClean="0">
                <a:latin typeface="华文楷体" pitchFamily="2" charset="-122"/>
                <a:ea typeface="华文楷体" pitchFamily="2" charset="-122"/>
              </a:rPr>
              <a:t>隐血，肝功能等</a:t>
            </a:r>
            <a:endParaRPr lang="zh-CN" altLang="en-US" sz="2800" dirty="0">
              <a:latin typeface="华文楷体" pitchFamily="2" charset="-122"/>
              <a:ea typeface="华文楷体" pitchFamily="2" charset="-122"/>
            </a:endParaRPr>
          </a:p>
          <a:p>
            <a:pPr lvl="2" indent="-692150">
              <a:buNone/>
            </a:pPr>
            <a:r>
              <a:rPr lang="zh-CN" altLang="en-US" sz="2800" dirty="0" smtClean="0">
                <a:solidFill>
                  <a:srgbClr val="1D1496"/>
                </a:solidFill>
                <a:latin typeface="华文楷体" pitchFamily="2" charset="-122"/>
                <a:ea typeface="华文楷体" pitchFamily="2" charset="-122"/>
              </a:rPr>
              <a:t>（</a:t>
            </a:r>
            <a:r>
              <a:rPr lang="en-US" altLang="zh-CN" sz="2800" dirty="0" smtClean="0">
                <a:solidFill>
                  <a:srgbClr val="1D1496"/>
                </a:solidFill>
                <a:latin typeface="华文楷体" pitchFamily="2" charset="-122"/>
                <a:ea typeface="华文楷体" pitchFamily="2" charset="-122"/>
              </a:rPr>
              <a:t>3</a:t>
            </a:r>
            <a:r>
              <a:rPr lang="zh-CN" altLang="en-US" sz="2800" dirty="0" smtClean="0">
                <a:solidFill>
                  <a:srgbClr val="1D1496"/>
                </a:solidFill>
                <a:latin typeface="华文楷体" pitchFamily="2" charset="-122"/>
                <a:ea typeface="华文楷体" pitchFamily="2" charset="-122"/>
              </a:rPr>
              <a:t>）其他</a:t>
            </a:r>
            <a:r>
              <a:rPr lang="zh-CN" altLang="en-US" sz="2800" dirty="0">
                <a:solidFill>
                  <a:srgbClr val="1D1496"/>
                </a:solidFill>
                <a:latin typeface="华文楷体" pitchFamily="2" charset="-122"/>
                <a:ea typeface="华文楷体" pitchFamily="2" charset="-122"/>
              </a:rPr>
              <a:t>检查</a:t>
            </a:r>
            <a:endParaRPr lang="en-US" altLang="zh-CN" sz="2800" dirty="0">
              <a:solidFill>
                <a:srgbClr val="1D1496"/>
              </a:solidFill>
              <a:latin typeface="华文楷体" pitchFamily="2" charset="-122"/>
              <a:ea typeface="华文楷体" pitchFamily="2" charset="-122"/>
            </a:endParaRP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196535734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六、相关护理诊断</a:t>
            </a:r>
            <a:endParaRPr lang="zh-CN" altLang="en-US" dirty="0"/>
          </a:p>
        </p:txBody>
      </p:sp>
      <p:sp>
        <p:nvSpPr>
          <p:cNvPr id="3" name="内容占位符 2"/>
          <p:cNvSpPr>
            <a:spLocks noGrp="1"/>
          </p:cNvSpPr>
          <p:nvPr>
            <p:ph idx="1"/>
          </p:nvPr>
        </p:nvSpPr>
        <p:spPr/>
        <p:txBody>
          <a:bodyPr/>
          <a:lstStyle/>
          <a:p>
            <a:pPr>
              <a:buNone/>
            </a:pPr>
            <a:r>
              <a:rPr lang="zh-CN" altLang="en-US" sz="2800" dirty="0" smtClean="0">
                <a:solidFill>
                  <a:srgbClr val="C00000"/>
                </a:solidFill>
                <a:latin typeface="华文楷体" pitchFamily="2" charset="-122"/>
                <a:ea typeface="华文楷体" pitchFamily="2" charset="-122"/>
              </a:rPr>
              <a:t>（一）急性</a:t>
            </a:r>
            <a:r>
              <a:rPr lang="zh-CN" altLang="en-US" sz="2800" dirty="0">
                <a:solidFill>
                  <a:srgbClr val="C00000"/>
                </a:solidFill>
                <a:latin typeface="华文楷体" pitchFamily="2" charset="-122"/>
                <a:ea typeface="华文楷体" pitchFamily="2" charset="-122"/>
              </a:rPr>
              <a:t>腹痛</a:t>
            </a:r>
          </a:p>
          <a:p>
            <a:pPr lvl="1">
              <a:buNone/>
            </a:pPr>
            <a:r>
              <a:rPr lang="en-US" altLang="zh-CN" dirty="0">
                <a:solidFill>
                  <a:srgbClr val="C00000"/>
                </a:solidFill>
                <a:latin typeface="隶书" panose="02010509060101010101" pitchFamily="49" charset="-122"/>
                <a:ea typeface="隶书" panose="02010509060101010101" pitchFamily="49" charset="-122"/>
              </a:rPr>
              <a:t>1.</a:t>
            </a:r>
            <a:r>
              <a:rPr lang="zh-CN" altLang="en-US" dirty="0">
                <a:solidFill>
                  <a:srgbClr val="C00000"/>
                </a:solidFill>
                <a:latin typeface="隶书" panose="02010509060101010101" pitchFamily="49" charset="-122"/>
                <a:ea typeface="隶书" panose="02010509060101010101" pitchFamily="49" charset="-122"/>
              </a:rPr>
              <a:t>疼痛：腹痛：</a:t>
            </a:r>
            <a:r>
              <a:rPr lang="zh-CN" altLang="en-US" dirty="0">
                <a:latin typeface="隶书" panose="02010509060101010101" pitchFamily="49" charset="-122"/>
                <a:ea typeface="隶书" panose="02010509060101010101" pitchFamily="49" charset="-122"/>
              </a:rPr>
              <a:t>与胃穿孔有关；与急性胰腺炎有关；与急性胆囊炎、胆石症有关等</a:t>
            </a:r>
          </a:p>
          <a:p>
            <a:pPr lvl="1">
              <a:buNone/>
            </a:pPr>
            <a:r>
              <a:rPr lang="en-US" altLang="zh-CN" dirty="0">
                <a:solidFill>
                  <a:srgbClr val="C00000"/>
                </a:solidFill>
                <a:latin typeface="隶书" panose="02010509060101010101" pitchFamily="49" charset="-122"/>
                <a:ea typeface="隶书" panose="02010509060101010101" pitchFamily="49" charset="-122"/>
              </a:rPr>
              <a:t>2.</a:t>
            </a:r>
            <a:r>
              <a:rPr lang="zh-CN" altLang="en-US" dirty="0">
                <a:solidFill>
                  <a:srgbClr val="C00000"/>
                </a:solidFill>
                <a:latin typeface="隶书" panose="02010509060101010101" pitchFamily="49" charset="-122"/>
                <a:ea typeface="隶书" panose="02010509060101010101" pitchFamily="49" charset="-122"/>
              </a:rPr>
              <a:t>恐惧：</a:t>
            </a:r>
            <a:r>
              <a:rPr lang="zh-CN" altLang="en-US" dirty="0">
                <a:latin typeface="隶书" panose="02010509060101010101" pitchFamily="49" charset="-122"/>
                <a:ea typeface="隶书" panose="02010509060101010101" pitchFamily="49" charset="-122"/>
              </a:rPr>
              <a:t>与急性腹痛有关</a:t>
            </a:r>
          </a:p>
          <a:p>
            <a:pPr lvl="1">
              <a:buNone/>
            </a:pPr>
            <a:r>
              <a:rPr lang="en-US" altLang="zh-CN" dirty="0">
                <a:solidFill>
                  <a:srgbClr val="C00000"/>
                </a:solidFill>
                <a:latin typeface="隶书" panose="02010509060101010101" pitchFamily="49" charset="-122"/>
                <a:ea typeface="隶书" panose="02010509060101010101" pitchFamily="49" charset="-122"/>
              </a:rPr>
              <a:t>3.</a:t>
            </a:r>
            <a:r>
              <a:rPr lang="zh-CN" altLang="en-US" dirty="0">
                <a:solidFill>
                  <a:srgbClr val="C00000"/>
                </a:solidFill>
                <a:latin typeface="隶书" panose="02010509060101010101" pitchFamily="49" charset="-122"/>
                <a:ea typeface="隶书" panose="02010509060101010101" pitchFamily="49" charset="-122"/>
              </a:rPr>
              <a:t>潜在并发症：</a:t>
            </a:r>
            <a:r>
              <a:rPr lang="zh-CN" altLang="en-US" dirty="0">
                <a:latin typeface="隶书" panose="02010509060101010101" pitchFamily="49" charset="-122"/>
                <a:ea typeface="隶书" panose="02010509060101010101" pitchFamily="49" charset="-122"/>
              </a:rPr>
              <a:t>脱水</a:t>
            </a:r>
            <a:r>
              <a:rPr lang="en-US" altLang="zh-CN" dirty="0">
                <a:latin typeface="隶书" panose="02010509060101010101" pitchFamily="49" charset="-122"/>
                <a:ea typeface="隶书" panose="02010509060101010101" pitchFamily="49" charset="-122"/>
              </a:rPr>
              <a:t>;</a:t>
            </a:r>
            <a:r>
              <a:rPr lang="zh-CN" altLang="en-US" dirty="0">
                <a:latin typeface="隶书" panose="02010509060101010101" pitchFamily="49" charset="-122"/>
                <a:ea typeface="隶书" panose="02010509060101010101" pitchFamily="49" charset="-122"/>
              </a:rPr>
              <a:t>电解质及酸碱平衡紊乱</a:t>
            </a:r>
            <a:r>
              <a:rPr lang="en-US" altLang="zh-CN" dirty="0">
                <a:latin typeface="隶书" panose="02010509060101010101" pitchFamily="49" charset="-122"/>
                <a:ea typeface="隶书" panose="02010509060101010101" pitchFamily="49" charset="-122"/>
              </a:rPr>
              <a:t>;</a:t>
            </a:r>
            <a:r>
              <a:rPr lang="zh-CN" altLang="en-US" dirty="0">
                <a:latin typeface="隶书" panose="02010509060101010101" pitchFamily="49" charset="-122"/>
                <a:ea typeface="隶书" panose="02010509060101010101" pitchFamily="49" charset="-122"/>
              </a:rPr>
              <a:t>休克</a:t>
            </a:r>
          </a:p>
          <a:p>
            <a:pPr>
              <a:buNone/>
            </a:pPr>
            <a:r>
              <a:rPr lang="zh-CN" altLang="en-US" sz="2800" dirty="0" smtClean="0">
                <a:solidFill>
                  <a:srgbClr val="C00000"/>
                </a:solidFill>
                <a:latin typeface="华文楷体" pitchFamily="2" charset="-122"/>
                <a:ea typeface="华文楷体" pitchFamily="2" charset="-122"/>
              </a:rPr>
              <a:t>（二）慢性</a:t>
            </a:r>
            <a:r>
              <a:rPr lang="zh-CN" altLang="en-US" sz="2800" dirty="0">
                <a:solidFill>
                  <a:srgbClr val="C00000"/>
                </a:solidFill>
                <a:latin typeface="华文楷体" pitchFamily="2" charset="-122"/>
                <a:ea typeface="华文楷体" pitchFamily="2" charset="-122"/>
              </a:rPr>
              <a:t>腹痛</a:t>
            </a:r>
          </a:p>
          <a:p>
            <a:pPr lvl="1">
              <a:buNone/>
            </a:pPr>
            <a:r>
              <a:rPr lang="en-US" altLang="zh-CN" dirty="0">
                <a:solidFill>
                  <a:srgbClr val="0000FF"/>
                </a:solidFill>
                <a:latin typeface="隶书" panose="02010509060101010101" pitchFamily="49" charset="-122"/>
                <a:ea typeface="隶书" panose="02010509060101010101" pitchFamily="49" charset="-122"/>
              </a:rPr>
              <a:t>1.</a:t>
            </a:r>
            <a:r>
              <a:rPr lang="zh-CN" altLang="en-US" dirty="0">
                <a:solidFill>
                  <a:srgbClr val="C00000"/>
                </a:solidFill>
                <a:latin typeface="隶书" panose="02010509060101010101" pitchFamily="49" charset="-122"/>
                <a:ea typeface="隶书" panose="02010509060101010101" pitchFamily="49" charset="-122"/>
              </a:rPr>
              <a:t>疼痛：慢性腹痛</a:t>
            </a:r>
            <a:r>
              <a:rPr lang="zh-CN" altLang="en-US" dirty="0">
                <a:solidFill>
                  <a:srgbClr val="0000FF"/>
                </a:solidFill>
                <a:latin typeface="隶书" panose="02010509060101010101" pitchFamily="49" charset="-122"/>
                <a:ea typeface="隶书" panose="02010509060101010101" pitchFamily="49" charset="-122"/>
              </a:rPr>
              <a:t>：</a:t>
            </a:r>
            <a:r>
              <a:rPr lang="zh-CN" altLang="en-US" dirty="0">
                <a:latin typeface="隶书" panose="02010509060101010101" pitchFamily="49" charset="-122"/>
                <a:ea typeface="隶书" panose="02010509060101010101" pitchFamily="49" charset="-122"/>
              </a:rPr>
              <a:t>与消化性溃疡病有关；与慢性胆囊炎有关；与</a:t>
            </a:r>
            <a:r>
              <a:rPr lang="zh-CN" altLang="en-US" dirty="0" smtClean="0">
                <a:latin typeface="隶书" panose="02010509060101010101" pitchFamily="49" charset="-122"/>
                <a:ea typeface="隶书" panose="02010509060101010101" pitchFamily="49" charset="-122"/>
              </a:rPr>
              <a:t>肝疾病</a:t>
            </a:r>
            <a:r>
              <a:rPr lang="zh-CN" altLang="en-US" dirty="0">
                <a:latin typeface="隶书" panose="02010509060101010101" pitchFamily="49" charset="-122"/>
                <a:ea typeface="隶书" panose="02010509060101010101" pitchFamily="49" charset="-122"/>
              </a:rPr>
              <a:t>有关等</a:t>
            </a:r>
          </a:p>
          <a:p>
            <a:pPr lvl="1">
              <a:buNone/>
            </a:pPr>
            <a:r>
              <a:rPr lang="en-US" altLang="zh-CN" dirty="0">
                <a:solidFill>
                  <a:srgbClr val="C00000"/>
                </a:solidFill>
                <a:latin typeface="隶书" panose="02010509060101010101" pitchFamily="49" charset="-122"/>
                <a:ea typeface="隶书" panose="02010509060101010101" pitchFamily="49" charset="-122"/>
              </a:rPr>
              <a:t>2.</a:t>
            </a:r>
            <a:r>
              <a:rPr lang="zh-CN" altLang="en-US" dirty="0">
                <a:solidFill>
                  <a:srgbClr val="C00000"/>
                </a:solidFill>
                <a:latin typeface="隶书" panose="02010509060101010101" pitchFamily="49" charset="-122"/>
                <a:ea typeface="隶书" panose="02010509060101010101" pitchFamily="49" charset="-122"/>
              </a:rPr>
              <a:t>营养失调</a:t>
            </a:r>
            <a:r>
              <a:rPr lang="en-US" altLang="zh-CN" dirty="0">
                <a:solidFill>
                  <a:srgbClr val="C00000"/>
                </a:solidFill>
                <a:latin typeface="隶书" panose="02010509060101010101" pitchFamily="49" charset="-122"/>
                <a:ea typeface="隶书" panose="02010509060101010101" pitchFamily="49" charset="-122"/>
              </a:rPr>
              <a:t>:</a:t>
            </a:r>
            <a:r>
              <a:rPr lang="zh-CN" altLang="en-US" dirty="0">
                <a:solidFill>
                  <a:srgbClr val="C00000"/>
                </a:solidFill>
                <a:latin typeface="隶书" panose="02010509060101010101" pitchFamily="49" charset="-122"/>
                <a:ea typeface="隶书" panose="02010509060101010101" pitchFamily="49" charset="-122"/>
              </a:rPr>
              <a:t>低于机体需要量</a:t>
            </a:r>
            <a:r>
              <a:rPr lang="en-US" altLang="zh-CN" dirty="0">
                <a:solidFill>
                  <a:srgbClr val="C00000"/>
                </a:solidFill>
                <a:latin typeface="隶书" panose="02010509060101010101" pitchFamily="49" charset="-122"/>
                <a:ea typeface="隶书" panose="02010509060101010101" pitchFamily="49" charset="-122"/>
              </a:rPr>
              <a:t>:</a:t>
            </a:r>
            <a:r>
              <a:rPr lang="zh-CN" altLang="en-US" dirty="0">
                <a:latin typeface="隶书" panose="02010509060101010101" pitchFamily="49" charset="-122"/>
                <a:ea typeface="隶书" panose="02010509060101010101" pitchFamily="49" charset="-122"/>
              </a:rPr>
              <a:t>与长期进食减少有</a:t>
            </a:r>
            <a:r>
              <a:rPr altLang="en-US" dirty="0">
                <a:latin typeface="隶书" panose="02010509060101010101" pitchFamily="49" charset="-122"/>
                <a:ea typeface="隶书" panose="02010509060101010101" pitchFamily="49" charset="-122"/>
              </a:rPr>
              <a:t>关</a:t>
            </a:r>
            <a:endParaRPr lang="en-US" altLang="zh-CN" dirty="0">
              <a:latin typeface="隶书" panose="02010509060101010101" pitchFamily="49" charset="-122"/>
              <a:ea typeface="隶书" panose="02010509060101010101" pitchFamily="49" charset="-122"/>
            </a:endParaRPr>
          </a:p>
          <a:p>
            <a:pPr lvl="1">
              <a:buNone/>
            </a:pPr>
            <a:r>
              <a:rPr lang="en-US" altLang="zh-CN" dirty="0">
                <a:solidFill>
                  <a:srgbClr val="C00000"/>
                </a:solidFill>
                <a:latin typeface="隶书" panose="02010509060101010101" pitchFamily="49" charset="-122"/>
                <a:ea typeface="隶书" panose="02010509060101010101" pitchFamily="49" charset="-122"/>
              </a:rPr>
              <a:t>3.</a:t>
            </a:r>
            <a:r>
              <a:rPr dirty="0">
                <a:solidFill>
                  <a:srgbClr val="C00000"/>
                </a:solidFill>
                <a:latin typeface="隶书" panose="02010509060101010101" pitchFamily="49" charset="-122"/>
                <a:ea typeface="隶书" panose="02010509060101010101" pitchFamily="49" charset="-122"/>
              </a:rPr>
              <a:t>焦虑</a:t>
            </a:r>
            <a:r>
              <a:rPr lang="en-US" altLang="zh-CN" dirty="0">
                <a:solidFill>
                  <a:srgbClr val="C00000"/>
                </a:solidFill>
                <a:latin typeface="隶书" panose="02010509060101010101" pitchFamily="49" charset="-122"/>
                <a:ea typeface="隶书" panose="02010509060101010101" pitchFamily="49" charset="-122"/>
              </a:rPr>
              <a:t>:</a:t>
            </a:r>
            <a:r>
              <a:rPr dirty="0">
                <a:latin typeface="隶书" panose="02010509060101010101" pitchFamily="49" charset="-122"/>
                <a:ea typeface="隶书" panose="02010509060101010101" pitchFamily="49" charset="-122"/>
              </a:rPr>
              <a:t>与慢性腹痛反复发作有关</a:t>
            </a:r>
          </a:p>
          <a:p>
            <a:pPr>
              <a:buNone/>
            </a:pPr>
            <a:endParaRPr lang="zh-CN" altLang="en-US" dirty="0" smtClean="0"/>
          </a:p>
          <a:p>
            <a:endParaRPr lang="zh-CN" altLang="en-US" sz="2800" dirty="0"/>
          </a:p>
          <a:p>
            <a:endParaRPr lang="en-US" altLang="zh-CN" sz="28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99709273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ctrTitle"/>
          </p:nvPr>
        </p:nvSpPr>
        <p:spPr>
          <a:xfrm>
            <a:off x="609359" y="2357497"/>
            <a:ext cx="4853892" cy="2286000"/>
          </a:xfrm>
        </p:spPr>
        <p:txBody>
          <a:bodyPr/>
          <a:lstStyle/>
          <a:p>
            <a:pPr eaLnBrk="1" hangingPunct="1"/>
            <a:r>
              <a:rPr lang="zh-CN" altLang="en-US" sz="3600" dirty="0" smtClean="0"/>
              <a:t>第四章  水  肿</a:t>
            </a:r>
            <a:endParaRPr lang="en-US" altLang="zh-CN" sz="3600" dirty="0"/>
          </a:p>
        </p:txBody>
      </p:sp>
      <p:sp>
        <p:nvSpPr>
          <p:cNvPr id="32771" name="Rectangle 4"/>
          <p:cNvSpPr>
            <a:spLocks noGrp="1" noChangeArrowheads="1"/>
          </p:cNvSpPr>
          <p:nvPr>
            <p:ph type="subTitle" idx="1"/>
          </p:nvPr>
        </p:nvSpPr>
        <p:spPr/>
        <p:txBody>
          <a:bodyPr/>
          <a:lstStyle/>
          <a:p>
            <a:pPr eaLnBrk="1" hangingPunct="1"/>
            <a:endParaRPr lang="zh-CN" altLang="zh-CN" smtClean="0"/>
          </a:p>
        </p:txBody>
      </p:sp>
    </p:spTree>
    <p:extLst>
      <p:ext uri="{BB962C8B-B14F-4D97-AF65-F5344CB8AC3E}">
        <p14:creationId xmlns="" xmlns:p14="http://schemas.microsoft.com/office/powerpoint/2010/main" val="1240385334"/>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Rectangle 2"/>
          <p:cNvSpPr>
            <a:spLocks noGrp="1" noRot="1" noChangeArrowheads="1"/>
          </p:cNvSpPr>
          <p:nvPr>
            <p:ph type="title"/>
          </p:nvPr>
        </p:nvSpPr>
        <p:spPr/>
        <p:txBody>
          <a:bodyPr/>
          <a:lstStyle/>
          <a:p>
            <a:pPr eaLnBrk="1" hangingPunct="1">
              <a:defRPr/>
            </a:pPr>
            <a:r>
              <a:rPr lang="zh-CN" altLang="en-US" dirty="0" smtClean="0"/>
              <a:t>一、概述</a:t>
            </a:r>
            <a:endParaRPr lang="zh-CN" altLang="en-US" dirty="0" smtClean="0">
              <a:latin typeface="Times New Roman" pitchFamily="18" charset="0"/>
            </a:endParaRPr>
          </a:p>
        </p:txBody>
      </p:sp>
      <p:sp>
        <p:nvSpPr>
          <p:cNvPr id="83971" name="Rectangle 3"/>
          <p:cNvSpPr>
            <a:spLocks noGrp="1" noRot="1" noChangeArrowheads="1"/>
          </p:cNvSpPr>
          <p:nvPr>
            <p:ph type="body" idx="1"/>
          </p:nvPr>
        </p:nvSpPr>
        <p:spPr/>
        <p:txBody>
          <a:bodyPr/>
          <a:lstStyle/>
          <a:p>
            <a:pPr eaLnBrk="1" hangingPunct="1"/>
            <a:r>
              <a:rPr lang="zh-CN" altLang="en-US" sz="3200" dirty="0">
                <a:solidFill>
                  <a:srgbClr val="C00000"/>
                </a:solidFill>
              </a:rPr>
              <a:t>水肿</a:t>
            </a:r>
          </a:p>
          <a:p>
            <a:pPr lvl="1" eaLnBrk="1" hangingPunct="1"/>
            <a:r>
              <a:rPr lang="zh-CN" altLang="en-US" sz="3200" dirty="0" smtClean="0"/>
              <a:t>组织间隙</a:t>
            </a:r>
            <a:r>
              <a:rPr lang="zh-CN" altLang="en-US" sz="3200" dirty="0"/>
              <a:t>内液体聚积</a:t>
            </a:r>
            <a:r>
              <a:rPr lang="zh-CN" altLang="en-US" sz="3200" dirty="0" smtClean="0"/>
              <a:t>过多，使组织肿胀</a:t>
            </a:r>
            <a:endParaRPr lang="zh-CN" altLang="en-US" sz="3200" dirty="0"/>
          </a:p>
          <a:p>
            <a:pPr eaLnBrk="1" hangingPunct="1"/>
            <a:r>
              <a:rPr lang="zh-CN" altLang="en-US" sz="3200" b="1" dirty="0" smtClean="0">
                <a:solidFill>
                  <a:srgbClr val="C00000"/>
                </a:solidFill>
                <a:latin typeface="华文宋体" pitchFamily="2" charset="-122"/>
                <a:ea typeface="华文宋体" pitchFamily="2" charset="-122"/>
              </a:rPr>
              <a:t>积</a:t>
            </a:r>
            <a:r>
              <a:rPr lang="en-US" altLang="zh-CN" sz="3200" b="1" dirty="0" smtClean="0">
                <a:solidFill>
                  <a:srgbClr val="C00000"/>
                </a:solidFill>
                <a:latin typeface="华文宋体" pitchFamily="2" charset="-122"/>
                <a:ea typeface="华文宋体" pitchFamily="2" charset="-122"/>
              </a:rPr>
              <a:t>水</a:t>
            </a:r>
            <a:r>
              <a:rPr lang="zh-CN" altLang="en-US" sz="3200" b="1" dirty="0" smtClean="0">
                <a:solidFill>
                  <a:srgbClr val="C00000"/>
                </a:solidFill>
                <a:latin typeface="华文宋体" pitchFamily="2" charset="-122"/>
                <a:ea typeface="华文宋体" pitchFamily="2" charset="-122"/>
              </a:rPr>
              <a:t>（</a:t>
            </a:r>
            <a:r>
              <a:rPr lang="en-US" altLang="zh-CN" sz="3200" b="1" dirty="0" smtClean="0">
                <a:solidFill>
                  <a:srgbClr val="C00000"/>
                </a:solidFill>
                <a:latin typeface="华文宋体" pitchFamily="2" charset="-122"/>
                <a:ea typeface="华文宋体" pitchFamily="2" charset="-122"/>
              </a:rPr>
              <a:t>积</a:t>
            </a:r>
            <a:r>
              <a:rPr lang="zh-CN" altLang="en-US" sz="3200" b="1" dirty="0" smtClean="0">
                <a:solidFill>
                  <a:srgbClr val="C00000"/>
                </a:solidFill>
                <a:latin typeface="华文宋体" pitchFamily="2" charset="-122"/>
                <a:ea typeface="华文宋体" pitchFamily="2" charset="-122"/>
              </a:rPr>
              <a:t>液）</a:t>
            </a:r>
            <a:endParaRPr lang="zh-CN" altLang="en-US" sz="3200" b="1" dirty="0">
              <a:solidFill>
                <a:srgbClr val="C00000"/>
              </a:solidFill>
              <a:latin typeface="华文宋体" pitchFamily="2" charset="-122"/>
              <a:ea typeface="华文宋体" pitchFamily="2" charset="-122"/>
            </a:endParaRPr>
          </a:p>
          <a:p>
            <a:pPr lvl="1" eaLnBrk="1" hangingPunct="1"/>
            <a:r>
              <a:rPr lang="zh-CN" altLang="en-US" sz="3200" dirty="0">
                <a:latin typeface="Segoe UI Symbol" pitchFamily="34" charset="0"/>
              </a:rPr>
              <a:t>体腔内液体聚积 </a:t>
            </a:r>
          </a:p>
        </p:txBody>
      </p:sp>
    </p:spTree>
    <p:extLst>
      <p:ext uri="{BB962C8B-B14F-4D97-AF65-F5344CB8AC3E}">
        <p14:creationId xmlns="" xmlns:p14="http://schemas.microsoft.com/office/powerpoint/2010/main" val="396861166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3971">
                                            <p:txEl>
                                              <p:pRg st="0" end="0"/>
                                            </p:txEl>
                                          </p:spTgt>
                                        </p:tgtEl>
                                        <p:attrNameLst>
                                          <p:attrName>style.visibility</p:attrName>
                                        </p:attrNameLst>
                                      </p:cBhvr>
                                      <p:to>
                                        <p:strVal val="visible"/>
                                      </p:to>
                                    </p:set>
                                    <p:anim calcmode="lin" valueType="num">
                                      <p:cBhvr additive="base">
                                        <p:cTn id="7" dur="500" fill="hold"/>
                                        <p:tgtEl>
                                          <p:spTgt spid="839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3971">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3971">
                                            <p:txEl>
                                              <p:pRg st="1" end="1"/>
                                            </p:txEl>
                                          </p:spTgt>
                                        </p:tgtEl>
                                        <p:attrNameLst>
                                          <p:attrName>style.visibility</p:attrName>
                                        </p:attrNameLst>
                                      </p:cBhvr>
                                      <p:to>
                                        <p:strVal val="visible"/>
                                      </p:to>
                                    </p:set>
                                    <p:anim calcmode="lin" valueType="num">
                                      <p:cBhvr additive="base">
                                        <p:cTn id="12" dur="500" fill="hold"/>
                                        <p:tgtEl>
                                          <p:spTgt spid="83971">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839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83971">
                                            <p:txEl>
                                              <p:pRg st="2" end="2"/>
                                            </p:txEl>
                                          </p:spTgt>
                                        </p:tgtEl>
                                        <p:attrNameLst>
                                          <p:attrName>style.visibility</p:attrName>
                                        </p:attrNameLst>
                                      </p:cBhvr>
                                      <p:to>
                                        <p:strVal val="visible"/>
                                      </p:to>
                                    </p:set>
                                    <p:anim calcmode="lin" valueType="num">
                                      <p:cBhvr additive="base">
                                        <p:cTn id="18" dur="500" fill="hold"/>
                                        <p:tgtEl>
                                          <p:spTgt spid="83971">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83971">
                                            <p:txEl>
                                              <p:pRg st="2" end="2"/>
                                            </p:txEl>
                                          </p:spTgt>
                                        </p:tgtEl>
                                        <p:attrNameLst>
                                          <p:attrName>ppt_y</p:attrName>
                                        </p:attrNameLst>
                                      </p:cBhvr>
                                      <p:tavLst>
                                        <p:tav tm="0">
                                          <p:val>
                                            <p:strVal val="#ppt_y"/>
                                          </p:val>
                                        </p:tav>
                                        <p:tav tm="100000">
                                          <p:val>
                                            <p:strVal val="#ppt_y"/>
                                          </p:val>
                                        </p:tav>
                                      </p:tavLst>
                                    </p:anim>
                                  </p:childTnLst>
                                </p:cTn>
                              </p:par>
                            </p:childTnLst>
                          </p:cTn>
                        </p:par>
                        <p:par>
                          <p:cTn id="20" fill="hold">
                            <p:stCondLst>
                              <p:cond delay="500"/>
                            </p:stCondLst>
                            <p:childTnLst>
                              <p:par>
                                <p:cTn id="21" presetID="2" presetClass="entr" presetSubtype="8" fill="hold" grpId="0" nodeType="afterEffect">
                                  <p:stCondLst>
                                    <p:cond delay="0"/>
                                  </p:stCondLst>
                                  <p:childTnLst>
                                    <p:set>
                                      <p:cBhvr>
                                        <p:cTn id="22" dur="1" fill="hold">
                                          <p:stCondLst>
                                            <p:cond delay="0"/>
                                          </p:stCondLst>
                                        </p:cTn>
                                        <p:tgtEl>
                                          <p:spTgt spid="83971">
                                            <p:txEl>
                                              <p:pRg st="3" end="3"/>
                                            </p:txEl>
                                          </p:spTgt>
                                        </p:tgtEl>
                                        <p:attrNameLst>
                                          <p:attrName>style.visibility</p:attrName>
                                        </p:attrNameLst>
                                      </p:cBhvr>
                                      <p:to>
                                        <p:strVal val="visible"/>
                                      </p:to>
                                    </p:set>
                                    <p:anim calcmode="lin" valueType="num">
                                      <p:cBhvr additive="base">
                                        <p:cTn id="23" dur="500" fill="hold"/>
                                        <p:tgtEl>
                                          <p:spTgt spid="83971">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8397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1" grpId="0" build="p" bldLvl="2"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smtClean="0"/>
              <a:t>一、概述</a:t>
            </a:r>
            <a:endParaRPr lang="zh-CN" altLang="en-US" dirty="0"/>
          </a:p>
        </p:txBody>
      </p:sp>
      <p:sp>
        <p:nvSpPr>
          <p:cNvPr id="7171" name="内容占位符 2"/>
          <p:cNvSpPr>
            <a:spLocks noGrp="1"/>
          </p:cNvSpPr>
          <p:nvPr>
            <p:ph idx="1"/>
          </p:nvPr>
        </p:nvSpPr>
        <p:spPr/>
        <p:txBody>
          <a:bodyPr/>
          <a:lstStyle/>
          <a:p>
            <a:pPr eaLnBrk="1" hangingPunct="1"/>
            <a:r>
              <a:rPr lang="zh-CN" altLang="en-US" b="1" dirty="0" smtClean="0">
                <a:solidFill>
                  <a:srgbClr val="C00000"/>
                </a:solidFill>
              </a:rPr>
              <a:t>水肿的分类</a:t>
            </a:r>
          </a:p>
          <a:p>
            <a:pPr lvl="1" eaLnBrk="1" hangingPunct="1"/>
            <a:r>
              <a:rPr lang="zh-CN" altLang="en-US" dirty="0" smtClean="0"/>
              <a:t>根据水肿的部位</a:t>
            </a:r>
          </a:p>
          <a:p>
            <a:pPr lvl="2" eaLnBrk="1" hangingPunct="1"/>
            <a:r>
              <a:rPr lang="zh-CN" altLang="en-US" dirty="0" smtClean="0"/>
              <a:t>全身性水肿、局限性水肿</a:t>
            </a:r>
          </a:p>
          <a:p>
            <a:pPr lvl="1" eaLnBrk="1" hangingPunct="1"/>
            <a:r>
              <a:rPr lang="zh-CN" altLang="en-US" dirty="0" smtClean="0"/>
              <a:t>根据水肿的可见程度</a:t>
            </a:r>
          </a:p>
          <a:p>
            <a:pPr lvl="2" eaLnBrk="1" hangingPunct="1"/>
            <a:r>
              <a:rPr lang="zh-CN" altLang="en-US" dirty="0" smtClean="0"/>
              <a:t>显性水肿、隐性水肿</a:t>
            </a:r>
          </a:p>
          <a:p>
            <a:pPr lvl="1" eaLnBrk="1" hangingPunct="1"/>
            <a:r>
              <a:rPr lang="zh-CN" altLang="en-US" dirty="0" smtClean="0"/>
              <a:t>根据病因</a:t>
            </a:r>
          </a:p>
          <a:p>
            <a:pPr lvl="2" eaLnBrk="1" hangingPunct="1"/>
            <a:r>
              <a:rPr lang="zh-CN" altLang="en-US" dirty="0" smtClean="0"/>
              <a:t>心源性、肾源性、肝源性等</a:t>
            </a:r>
          </a:p>
        </p:txBody>
      </p:sp>
    </p:spTree>
    <p:extLst>
      <p:ext uri="{BB962C8B-B14F-4D97-AF65-F5344CB8AC3E}">
        <p14:creationId xmlns="" xmlns:p14="http://schemas.microsoft.com/office/powerpoint/2010/main" val="1999556172"/>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Rectangle 2"/>
          <p:cNvSpPr>
            <a:spLocks noGrp="1" noRot="1" noChangeArrowheads="1"/>
          </p:cNvSpPr>
          <p:nvPr>
            <p:ph type="title"/>
          </p:nvPr>
        </p:nvSpPr>
        <p:spPr/>
        <p:txBody>
          <a:bodyPr/>
          <a:lstStyle/>
          <a:p>
            <a:pPr eaLnBrk="1" hangingPunct="1">
              <a:defRPr/>
            </a:pPr>
            <a:r>
              <a:rPr lang="zh-CN" altLang="en-US" dirty="0" smtClean="0"/>
              <a:t>二、发生机制 </a:t>
            </a:r>
          </a:p>
        </p:txBody>
      </p:sp>
      <p:sp>
        <p:nvSpPr>
          <p:cNvPr id="86019" name="Rectangle 3"/>
          <p:cNvSpPr>
            <a:spLocks noGrp="1" noRot="1" noChangeArrowheads="1"/>
          </p:cNvSpPr>
          <p:nvPr>
            <p:ph type="body" idx="1"/>
          </p:nvPr>
        </p:nvSpPr>
        <p:spPr>
          <a:xfrm>
            <a:off x="508282" y="1457490"/>
            <a:ext cx="11480800" cy="4876800"/>
          </a:xfrm>
        </p:spPr>
        <p:txBody>
          <a:bodyPr/>
          <a:lstStyle/>
          <a:p>
            <a:pPr eaLnBrk="1" hangingPunct="1">
              <a:buFont typeface="Wingdings 2" pitchFamily="18" charset="2"/>
              <a:buNone/>
            </a:pPr>
            <a:r>
              <a:rPr lang="zh-CN" altLang="en-US" b="1" dirty="0" smtClean="0">
                <a:solidFill>
                  <a:srgbClr val="FF0000"/>
                </a:solidFill>
              </a:rPr>
              <a:t>（一）体液的分类</a:t>
            </a:r>
          </a:p>
          <a:p>
            <a:pPr lvl="1" eaLnBrk="1" hangingPunct="1"/>
            <a:r>
              <a:rPr lang="zh-CN" altLang="en-US" dirty="0" smtClean="0"/>
              <a:t>细胞内液</a:t>
            </a:r>
          </a:p>
          <a:p>
            <a:pPr lvl="1" eaLnBrk="1" hangingPunct="1"/>
            <a:r>
              <a:rPr lang="zh-CN" altLang="en-US" dirty="0" smtClean="0"/>
              <a:t>细胞外液</a:t>
            </a:r>
          </a:p>
          <a:p>
            <a:pPr lvl="2" eaLnBrk="1" hangingPunct="1"/>
            <a:r>
              <a:rPr lang="zh-CN" altLang="en-US" dirty="0" smtClean="0"/>
              <a:t>血液</a:t>
            </a:r>
          </a:p>
          <a:p>
            <a:pPr lvl="2" eaLnBrk="1" hangingPunct="1"/>
            <a:r>
              <a:rPr lang="zh-CN" altLang="en-US" dirty="0" smtClean="0"/>
              <a:t>组织液</a:t>
            </a:r>
          </a:p>
        </p:txBody>
      </p:sp>
      <p:pic>
        <p:nvPicPr>
          <p:cNvPr id="8196" name="Picture 4" descr="组织液"/>
          <p:cNvPicPr>
            <a:picLocks noChangeAspect="1" noChangeArrowheads="1"/>
          </p:cNvPicPr>
          <p:nvPr/>
        </p:nvPicPr>
        <p:blipFill>
          <a:blip r:embed="rId2" cstate="print"/>
          <a:srcRect/>
          <a:stretch>
            <a:fillRect/>
          </a:stretch>
        </p:blipFill>
        <p:spPr bwMode="auto">
          <a:xfrm>
            <a:off x="5213605" y="2797129"/>
            <a:ext cx="3997313" cy="2197522"/>
          </a:xfrm>
          <a:prstGeom prst="rect">
            <a:avLst/>
          </a:prstGeom>
          <a:noFill/>
          <a:ln w="9525">
            <a:noFill/>
            <a:miter lim="800000"/>
            <a:headEnd/>
            <a:tailEnd/>
          </a:ln>
        </p:spPr>
      </p:pic>
    </p:spTree>
    <p:extLst>
      <p:ext uri="{BB962C8B-B14F-4D97-AF65-F5344CB8AC3E}">
        <p14:creationId xmlns="" xmlns:p14="http://schemas.microsoft.com/office/powerpoint/2010/main" val="328876686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6019">
                                            <p:txEl>
                                              <p:pRg st="0" end="0"/>
                                            </p:txEl>
                                          </p:spTgt>
                                        </p:tgtEl>
                                        <p:attrNameLst>
                                          <p:attrName>style.visibility</p:attrName>
                                        </p:attrNameLst>
                                      </p:cBhvr>
                                      <p:to>
                                        <p:strVal val="visible"/>
                                      </p:to>
                                    </p:set>
                                    <p:anim calcmode="lin" valueType="num">
                                      <p:cBhvr additive="base">
                                        <p:cTn id="7" dur="500" fill="hold"/>
                                        <p:tgtEl>
                                          <p:spTgt spid="860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60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6019">
                                            <p:txEl>
                                              <p:pRg st="1" end="1"/>
                                            </p:txEl>
                                          </p:spTgt>
                                        </p:tgtEl>
                                        <p:attrNameLst>
                                          <p:attrName>style.visibility</p:attrName>
                                        </p:attrNameLst>
                                      </p:cBhvr>
                                      <p:to>
                                        <p:strVal val="visible"/>
                                      </p:to>
                                    </p:set>
                                    <p:anim calcmode="lin" valueType="num">
                                      <p:cBhvr additive="base">
                                        <p:cTn id="13" dur="500" fill="hold"/>
                                        <p:tgtEl>
                                          <p:spTgt spid="860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601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6019">
                                            <p:txEl>
                                              <p:pRg st="2" end="2"/>
                                            </p:txEl>
                                          </p:spTgt>
                                        </p:tgtEl>
                                        <p:attrNameLst>
                                          <p:attrName>style.visibility</p:attrName>
                                        </p:attrNameLst>
                                      </p:cBhvr>
                                      <p:to>
                                        <p:strVal val="visible"/>
                                      </p:to>
                                    </p:set>
                                    <p:anim calcmode="lin" valueType="num">
                                      <p:cBhvr additive="base">
                                        <p:cTn id="19" dur="500" fill="hold"/>
                                        <p:tgtEl>
                                          <p:spTgt spid="8601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601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6019">
                                            <p:txEl>
                                              <p:pRg st="3" end="3"/>
                                            </p:txEl>
                                          </p:spTgt>
                                        </p:tgtEl>
                                        <p:attrNameLst>
                                          <p:attrName>style.visibility</p:attrName>
                                        </p:attrNameLst>
                                      </p:cBhvr>
                                      <p:to>
                                        <p:strVal val="visible"/>
                                      </p:to>
                                    </p:set>
                                    <p:anim calcmode="lin" valueType="num">
                                      <p:cBhvr additive="base">
                                        <p:cTn id="25" dur="500" fill="hold"/>
                                        <p:tgtEl>
                                          <p:spTgt spid="8601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601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86019">
                                            <p:txEl>
                                              <p:pRg st="4" end="4"/>
                                            </p:txEl>
                                          </p:spTgt>
                                        </p:tgtEl>
                                        <p:attrNameLst>
                                          <p:attrName>style.visibility</p:attrName>
                                        </p:attrNameLst>
                                      </p:cBhvr>
                                      <p:to>
                                        <p:strVal val="visible"/>
                                      </p:to>
                                    </p:set>
                                    <p:anim calcmode="lin" valueType="num">
                                      <p:cBhvr additive="base">
                                        <p:cTn id="31" dur="500" fill="hold"/>
                                        <p:tgtEl>
                                          <p:spTgt spid="8601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8601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9" grpId="0" build="p" bldLvl="3"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rrowheads="1"/>
          </p:cNvSpPr>
          <p:nvPr>
            <p:ph type="title"/>
          </p:nvPr>
        </p:nvSpPr>
        <p:spPr/>
        <p:txBody>
          <a:bodyPr/>
          <a:lstStyle/>
          <a:p>
            <a:pPr eaLnBrk="1" hangingPunct="1">
              <a:defRPr/>
            </a:pPr>
            <a:r>
              <a:rPr lang="zh-CN" altLang="en-US" dirty="0" smtClean="0"/>
              <a:t>二、发生机制 </a:t>
            </a:r>
          </a:p>
        </p:txBody>
      </p:sp>
      <p:sp>
        <p:nvSpPr>
          <p:cNvPr id="9219" name="Rectangle 3"/>
          <p:cNvSpPr>
            <a:spLocks noGrp="1" noRot="1" noChangeArrowheads="1"/>
          </p:cNvSpPr>
          <p:nvPr>
            <p:ph type="body" idx="1"/>
          </p:nvPr>
        </p:nvSpPr>
        <p:spPr/>
        <p:txBody>
          <a:bodyPr/>
          <a:lstStyle/>
          <a:p>
            <a:pPr eaLnBrk="1" hangingPunct="1">
              <a:buNone/>
            </a:pPr>
            <a:r>
              <a:rPr lang="zh-CN" altLang="en-US" b="1" dirty="0" smtClean="0">
                <a:solidFill>
                  <a:srgbClr val="FF0000"/>
                </a:solidFill>
              </a:rPr>
              <a:t>（二）组织液的生成与重吸收</a:t>
            </a:r>
          </a:p>
          <a:p>
            <a:pPr eaLnBrk="1" hangingPunct="1">
              <a:buFont typeface="Wingdings 2" pitchFamily="18" charset="2"/>
              <a:buNone/>
            </a:pPr>
            <a:endParaRPr lang="zh-CN" altLang="en-US" b="1" dirty="0" smtClean="0">
              <a:solidFill>
                <a:srgbClr val="FF0000"/>
              </a:solidFill>
            </a:endParaRPr>
          </a:p>
        </p:txBody>
      </p:sp>
      <p:grpSp>
        <p:nvGrpSpPr>
          <p:cNvPr id="2" name="Group 26"/>
          <p:cNvGrpSpPr>
            <a:grpSpLocks/>
          </p:cNvGrpSpPr>
          <p:nvPr/>
        </p:nvGrpSpPr>
        <p:grpSpPr bwMode="auto">
          <a:xfrm>
            <a:off x="2524100" y="2214554"/>
            <a:ext cx="8143900" cy="4059246"/>
            <a:chOff x="0" y="622"/>
            <a:chExt cx="5760" cy="3330"/>
          </a:xfrm>
        </p:grpSpPr>
        <p:pic>
          <p:nvPicPr>
            <p:cNvPr id="9234" name="Picture 4" descr="水肿"/>
            <p:cNvPicPr>
              <a:picLocks noChangeAspect="1" noChangeArrowheads="1"/>
            </p:cNvPicPr>
            <p:nvPr/>
          </p:nvPicPr>
          <p:blipFill>
            <a:blip r:embed="rId2" cstate="print"/>
            <a:srcRect/>
            <a:stretch>
              <a:fillRect/>
            </a:stretch>
          </p:blipFill>
          <p:spPr bwMode="auto">
            <a:xfrm>
              <a:off x="0" y="622"/>
              <a:ext cx="5760" cy="3330"/>
            </a:xfrm>
            <a:prstGeom prst="rect">
              <a:avLst/>
            </a:prstGeom>
            <a:noFill/>
            <a:ln w="9525">
              <a:noFill/>
              <a:prstDash val="sysDot"/>
              <a:miter lim="800000"/>
              <a:headEnd/>
              <a:tailEnd/>
            </a:ln>
          </p:spPr>
        </p:pic>
        <p:sp>
          <p:nvSpPr>
            <p:cNvPr id="9235" name="Text Box 5"/>
            <p:cNvSpPr txBox="1">
              <a:spLocks noChangeArrowheads="1"/>
            </p:cNvSpPr>
            <p:nvPr/>
          </p:nvSpPr>
          <p:spPr bwMode="auto">
            <a:xfrm>
              <a:off x="839" y="2024"/>
              <a:ext cx="260" cy="328"/>
            </a:xfrm>
            <a:prstGeom prst="rect">
              <a:avLst/>
            </a:prstGeom>
            <a:noFill/>
            <a:ln w="12700" cap="sq">
              <a:noFill/>
              <a:miter lim="800000"/>
              <a:headEnd type="none" w="sm" len="sm"/>
              <a:tailEnd type="none" w="sm" len="sm"/>
            </a:ln>
          </p:spPr>
          <p:txBody>
            <a:bodyPr>
              <a:spAutoFit/>
            </a:bodyPr>
            <a:lstStyle/>
            <a:p>
              <a:r>
                <a:rPr lang="zh-CN" altLang="en-US" sz="2000">
                  <a:solidFill>
                    <a:srgbClr val="000066"/>
                  </a:solidFill>
                  <a:ea typeface="黑体" pitchFamily="2" charset="-122"/>
                </a:rPr>
                <a:t>毛</a:t>
              </a:r>
            </a:p>
          </p:txBody>
        </p:sp>
        <p:sp>
          <p:nvSpPr>
            <p:cNvPr id="9236" name="Text Box 6"/>
            <p:cNvSpPr txBox="1">
              <a:spLocks noChangeArrowheads="1"/>
            </p:cNvSpPr>
            <p:nvPr/>
          </p:nvSpPr>
          <p:spPr bwMode="auto">
            <a:xfrm>
              <a:off x="1519" y="2840"/>
              <a:ext cx="260" cy="328"/>
            </a:xfrm>
            <a:prstGeom prst="rect">
              <a:avLst/>
            </a:prstGeom>
            <a:noFill/>
            <a:ln w="12700" cap="sq">
              <a:noFill/>
              <a:miter lim="800000"/>
              <a:headEnd type="none" w="sm" len="sm"/>
              <a:tailEnd type="none" w="sm" len="sm"/>
            </a:ln>
          </p:spPr>
          <p:txBody>
            <a:bodyPr>
              <a:spAutoFit/>
            </a:bodyPr>
            <a:lstStyle/>
            <a:p>
              <a:r>
                <a:rPr lang="zh-CN" altLang="en-US" sz="2000">
                  <a:solidFill>
                    <a:srgbClr val="000066"/>
                  </a:solidFill>
                  <a:ea typeface="黑体" pitchFamily="2" charset="-122"/>
                </a:rPr>
                <a:t>细</a:t>
              </a:r>
            </a:p>
          </p:txBody>
        </p:sp>
        <p:sp>
          <p:nvSpPr>
            <p:cNvPr id="9237" name="Text Box 7"/>
            <p:cNvSpPr txBox="1">
              <a:spLocks noChangeArrowheads="1"/>
            </p:cNvSpPr>
            <p:nvPr/>
          </p:nvSpPr>
          <p:spPr bwMode="auto">
            <a:xfrm>
              <a:off x="2608" y="2817"/>
              <a:ext cx="260" cy="328"/>
            </a:xfrm>
            <a:prstGeom prst="rect">
              <a:avLst/>
            </a:prstGeom>
            <a:noFill/>
            <a:ln w="12700" cap="sq">
              <a:noFill/>
              <a:miter lim="800000"/>
              <a:headEnd type="none" w="sm" len="sm"/>
              <a:tailEnd type="none" w="sm" len="sm"/>
            </a:ln>
          </p:spPr>
          <p:txBody>
            <a:bodyPr>
              <a:spAutoFit/>
            </a:bodyPr>
            <a:lstStyle/>
            <a:p>
              <a:r>
                <a:rPr lang="zh-CN" altLang="en-US" sz="2000">
                  <a:solidFill>
                    <a:srgbClr val="000066"/>
                  </a:solidFill>
                  <a:ea typeface="黑体" pitchFamily="2" charset="-122"/>
                </a:rPr>
                <a:t>血</a:t>
              </a:r>
            </a:p>
          </p:txBody>
        </p:sp>
        <p:sp>
          <p:nvSpPr>
            <p:cNvPr id="9238" name="Text Box 8"/>
            <p:cNvSpPr txBox="1">
              <a:spLocks noChangeArrowheads="1"/>
            </p:cNvSpPr>
            <p:nvPr/>
          </p:nvSpPr>
          <p:spPr bwMode="auto">
            <a:xfrm>
              <a:off x="3243" y="2046"/>
              <a:ext cx="260" cy="328"/>
            </a:xfrm>
            <a:prstGeom prst="rect">
              <a:avLst/>
            </a:prstGeom>
            <a:noFill/>
            <a:ln w="12700" cap="sq">
              <a:noFill/>
              <a:miter lim="800000"/>
              <a:headEnd type="none" w="sm" len="sm"/>
              <a:tailEnd type="none" w="sm" len="sm"/>
            </a:ln>
          </p:spPr>
          <p:txBody>
            <a:bodyPr>
              <a:spAutoFit/>
            </a:bodyPr>
            <a:lstStyle/>
            <a:p>
              <a:r>
                <a:rPr lang="zh-CN" altLang="en-US" sz="2000">
                  <a:solidFill>
                    <a:srgbClr val="000066"/>
                  </a:solidFill>
                  <a:ea typeface="黑体" pitchFamily="2" charset="-122"/>
                </a:rPr>
                <a:t>管</a:t>
              </a:r>
            </a:p>
          </p:txBody>
        </p:sp>
      </p:grpSp>
      <p:sp>
        <p:nvSpPr>
          <p:cNvPr id="9221" name="Text Box 9"/>
          <p:cNvSpPr txBox="1">
            <a:spLocks noChangeArrowheads="1"/>
          </p:cNvSpPr>
          <p:nvPr/>
        </p:nvSpPr>
        <p:spPr bwMode="auto">
          <a:xfrm>
            <a:off x="9048751" y="4005264"/>
            <a:ext cx="1368425" cy="427037"/>
          </a:xfrm>
          <a:prstGeom prst="rect">
            <a:avLst/>
          </a:prstGeom>
          <a:noFill/>
          <a:ln w="12700" cap="sq">
            <a:noFill/>
            <a:miter lim="800000"/>
            <a:headEnd type="none" w="sm" len="sm"/>
            <a:tailEnd type="none" w="sm" len="sm"/>
          </a:ln>
        </p:spPr>
        <p:txBody>
          <a:bodyPr>
            <a:spAutoFit/>
          </a:bodyPr>
          <a:lstStyle/>
          <a:p>
            <a:r>
              <a:rPr lang="zh-CN" altLang="en-US" sz="2200" b="1">
                <a:solidFill>
                  <a:srgbClr val="009900"/>
                </a:solidFill>
                <a:ea typeface="黑体" pitchFamily="2" charset="-122"/>
              </a:rPr>
              <a:t>淋巴管</a:t>
            </a:r>
          </a:p>
        </p:txBody>
      </p:sp>
      <p:sp>
        <p:nvSpPr>
          <p:cNvPr id="87050" name="Text Box 10"/>
          <p:cNvSpPr txBox="1">
            <a:spLocks noChangeArrowheads="1"/>
          </p:cNvSpPr>
          <p:nvPr/>
        </p:nvSpPr>
        <p:spPr bwMode="auto">
          <a:xfrm>
            <a:off x="4288745" y="2118199"/>
            <a:ext cx="2646878" cy="1938992"/>
          </a:xfrm>
          <a:prstGeom prst="rect">
            <a:avLst/>
          </a:prstGeom>
          <a:noFill/>
          <a:ln w="12700" cap="sq">
            <a:noFill/>
            <a:miter lim="800000"/>
            <a:headEnd type="none" w="sm" len="sm"/>
            <a:tailEnd type="none" w="sm" len="sm"/>
          </a:ln>
        </p:spPr>
        <p:txBody>
          <a:bodyPr wrap="none" anchor="ctr">
            <a:spAutoFit/>
          </a:bodyPr>
          <a:lstStyle/>
          <a:p>
            <a:pPr algn="ctr"/>
            <a:r>
              <a:rPr lang="zh-CN" altLang="en-US" sz="2400" b="1" dirty="0">
                <a:solidFill>
                  <a:srgbClr val="0000CC"/>
                </a:solidFill>
                <a:ea typeface="华文细黑" pitchFamily="2" charset="-122"/>
              </a:rPr>
              <a:t>毛细血管内压</a:t>
            </a:r>
          </a:p>
          <a:p>
            <a:pPr algn="ctr"/>
            <a:r>
              <a:rPr lang="zh-CN" altLang="en-US" sz="2400" b="1" dirty="0">
                <a:solidFill>
                  <a:srgbClr val="0000CC"/>
                </a:solidFill>
                <a:ea typeface="华文细黑" pitchFamily="2" charset="-122"/>
              </a:rPr>
              <a:t>组织液胶体渗透压</a:t>
            </a:r>
          </a:p>
          <a:p>
            <a:pPr algn="ctr"/>
            <a:r>
              <a:rPr lang="zh-CN" altLang="en-US" sz="2400" b="1" dirty="0">
                <a:solidFill>
                  <a:srgbClr val="0000CC"/>
                </a:solidFill>
                <a:ea typeface="华文细黑" pitchFamily="2" charset="-122"/>
              </a:rPr>
              <a:t>血浆胶体渗透压</a:t>
            </a:r>
          </a:p>
          <a:p>
            <a:pPr algn="ctr"/>
            <a:r>
              <a:rPr lang="zh-CN" altLang="en-US" sz="2400" b="1" dirty="0">
                <a:solidFill>
                  <a:srgbClr val="0000CC"/>
                </a:solidFill>
                <a:ea typeface="华文细黑" pitchFamily="2" charset="-122"/>
              </a:rPr>
              <a:t>组织液静水压</a:t>
            </a:r>
          </a:p>
          <a:p>
            <a:pPr algn="ctr"/>
            <a:endParaRPr lang="zh-CN" altLang="en-US" sz="2400" b="1" dirty="0">
              <a:solidFill>
                <a:srgbClr val="0000CC"/>
              </a:solidFill>
              <a:ea typeface="华文细黑" pitchFamily="2" charset="-122"/>
            </a:endParaRPr>
          </a:p>
        </p:txBody>
      </p:sp>
      <p:sp>
        <p:nvSpPr>
          <p:cNvPr id="87053" name="Line 13"/>
          <p:cNvSpPr>
            <a:spLocks noChangeShapeType="1"/>
          </p:cNvSpPr>
          <p:nvPr/>
        </p:nvSpPr>
        <p:spPr bwMode="auto">
          <a:xfrm flipH="1">
            <a:off x="3560775" y="2442508"/>
            <a:ext cx="953352" cy="932525"/>
          </a:xfrm>
          <a:prstGeom prst="line">
            <a:avLst/>
          </a:prstGeom>
          <a:noFill/>
          <a:ln w="38100">
            <a:solidFill>
              <a:srgbClr val="000066"/>
            </a:solidFill>
            <a:prstDash val="sysDot"/>
            <a:round/>
            <a:headEnd type="triangle" w="med" len="med"/>
            <a:tailEnd/>
          </a:ln>
        </p:spPr>
        <p:txBody>
          <a:bodyPr/>
          <a:lstStyle/>
          <a:p>
            <a:endParaRPr lang="zh-CN" altLang="en-US"/>
          </a:p>
        </p:txBody>
      </p:sp>
      <p:sp>
        <p:nvSpPr>
          <p:cNvPr id="87054" name="Line 14"/>
          <p:cNvSpPr>
            <a:spLocks noChangeShapeType="1"/>
          </p:cNvSpPr>
          <p:nvPr/>
        </p:nvSpPr>
        <p:spPr bwMode="auto">
          <a:xfrm>
            <a:off x="6729424" y="2423384"/>
            <a:ext cx="1081089" cy="664311"/>
          </a:xfrm>
          <a:prstGeom prst="line">
            <a:avLst/>
          </a:prstGeom>
          <a:noFill/>
          <a:ln w="38100">
            <a:solidFill>
              <a:srgbClr val="000066"/>
            </a:solidFill>
            <a:prstDash val="sysDot"/>
            <a:round/>
            <a:headEnd type="triangle" w="med" len="med"/>
            <a:tailEnd type="none" w="sm" len="sm"/>
          </a:ln>
        </p:spPr>
        <p:txBody>
          <a:bodyPr/>
          <a:lstStyle/>
          <a:p>
            <a:endParaRPr lang="zh-CN" altLang="en-US"/>
          </a:p>
        </p:txBody>
      </p:sp>
      <p:sp>
        <p:nvSpPr>
          <p:cNvPr id="87055" name="Line 15"/>
          <p:cNvSpPr>
            <a:spLocks noChangeShapeType="1"/>
          </p:cNvSpPr>
          <p:nvPr/>
        </p:nvSpPr>
        <p:spPr bwMode="auto">
          <a:xfrm flipH="1">
            <a:off x="3705237" y="2943237"/>
            <a:ext cx="808890" cy="719136"/>
          </a:xfrm>
          <a:prstGeom prst="line">
            <a:avLst/>
          </a:prstGeom>
          <a:noFill/>
          <a:ln w="38100">
            <a:solidFill>
              <a:srgbClr val="000066"/>
            </a:solidFill>
            <a:prstDash val="sysDot"/>
            <a:round/>
            <a:headEnd type="triangle" w="med" len="med"/>
            <a:tailEnd/>
          </a:ln>
        </p:spPr>
        <p:txBody>
          <a:bodyPr/>
          <a:lstStyle/>
          <a:p>
            <a:endParaRPr lang="zh-CN" altLang="en-US"/>
          </a:p>
        </p:txBody>
      </p:sp>
      <p:sp>
        <p:nvSpPr>
          <p:cNvPr id="87056" name="Line 16"/>
          <p:cNvSpPr>
            <a:spLocks noChangeShapeType="1"/>
          </p:cNvSpPr>
          <p:nvPr/>
        </p:nvSpPr>
        <p:spPr bwMode="auto">
          <a:xfrm>
            <a:off x="6854857" y="2909517"/>
            <a:ext cx="811194" cy="538540"/>
          </a:xfrm>
          <a:prstGeom prst="line">
            <a:avLst/>
          </a:prstGeom>
          <a:noFill/>
          <a:ln w="38100">
            <a:solidFill>
              <a:srgbClr val="000066"/>
            </a:solidFill>
            <a:prstDash val="sysDot"/>
            <a:round/>
            <a:headEnd type="triangle" w="med" len="med"/>
            <a:tailEnd type="none" w="sm" len="sm"/>
          </a:ln>
        </p:spPr>
        <p:txBody>
          <a:bodyPr/>
          <a:lstStyle/>
          <a:p>
            <a:endParaRPr lang="zh-CN" altLang="en-US"/>
          </a:p>
        </p:txBody>
      </p:sp>
      <p:sp>
        <p:nvSpPr>
          <p:cNvPr id="87057" name="Line 17"/>
          <p:cNvSpPr>
            <a:spLocks noChangeShapeType="1"/>
          </p:cNvSpPr>
          <p:nvPr/>
        </p:nvSpPr>
        <p:spPr bwMode="auto">
          <a:xfrm flipH="1">
            <a:off x="3849699" y="3303597"/>
            <a:ext cx="735868" cy="647699"/>
          </a:xfrm>
          <a:prstGeom prst="line">
            <a:avLst/>
          </a:prstGeom>
          <a:noFill/>
          <a:ln w="38100">
            <a:solidFill>
              <a:srgbClr val="000066"/>
            </a:solidFill>
            <a:prstDash val="sysDot"/>
            <a:round/>
            <a:headEnd type="none" w="sm" len="sm"/>
            <a:tailEnd type="triangle" w="med" len="med"/>
          </a:ln>
        </p:spPr>
        <p:txBody>
          <a:bodyPr/>
          <a:lstStyle/>
          <a:p>
            <a:endParaRPr lang="zh-CN" altLang="en-US"/>
          </a:p>
        </p:txBody>
      </p:sp>
      <p:sp>
        <p:nvSpPr>
          <p:cNvPr id="87058" name="Line 18"/>
          <p:cNvSpPr>
            <a:spLocks noChangeShapeType="1"/>
          </p:cNvSpPr>
          <p:nvPr/>
        </p:nvSpPr>
        <p:spPr bwMode="auto">
          <a:xfrm>
            <a:off x="6783417" y="3274170"/>
            <a:ext cx="738170" cy="461227"/>
          </a:xfrm>
          <a:prstGeom prst="line">
            <a:avLst/>
          </a:prstGeom>
          <a:noFill/>
          <a:ln w="38100">
            <a:solidFill>
              <a:srgbClr val="000066"/>
            </a:solidFill>
            <a:prstDash val="sysDot"/>
            <a:round/>
            <a:headEnd type="none" w="sm" len="sm"/>
            <a:tailEnd type="triangle" w="med" len="med"/>
          </a:ln>
        </p:spPr>
        <p:txBody>
          <a:bodyPr/>
          <a:lstStyle/>
          <a:p>
            <a:endParaRPr lang="zh-CN" altLang="en-US"/>
          </a:p>
        </p:txBody>
      </p:sp>
      <p:sp>
        <p:nvSpPr>
          <p:cNvPr id="87059" name="Line 19"/>
          <p:cNvSpPr>
            <a:spLocks noChangeShapeType="1"/>
          </p:cNvSpPr>
          <p:nvPr/>
        </p:nvSpPr>
        <p:spPr bwMode="auto">
          <a:xfrm flipH="1">
            <a:off x="3921138" y="3662371"/>
            <a:ext cx="732350" cy="649285"/>
          </a:xfrm>
          <a:prstGeom prst="line">
            <a:avLst/>
          </a:prstGeom>
          <a:noFill/>
          <a:ln w="38100">
            <a:solidFill>
              <a:srgbClr val="000066"/>
            </a:solidFill>
            <a:prstDash val="sysDot"/>
            <a:round/>
            <a:headEnd type="none" w="sm" len="sm"/>
            <a:tailEnd type="triangle" w="med" len="med"/>
          </a:ln>
        </p:spPr>
        <p:txBody>
          <a:bodyPr/>
          <a:lstStyle/>
          <a:p>
            <a:endParaRPr lang="zh-CN" altLang="en-US"/>
          </a:p>
        </p:txBody>
      </p:sp>
      <p:sp>
        <p:nvSpPr>
          <p:cNvPr id="87060" name="Line 20"/>
          <p:cNvSpPr>
            <a:spLocks noChangeShapeType="1"/>
          </p:cNvSpPr>
          <p:nvPr/>
        </p:nvSpPr>
        <p:spPr bwMode="auto">
          <a:xfrm>
            <a:off x="6657267" y="3634532"/>
            <a:ext cx="719857" cy="459640"/>
          </a:xfrm>
          <a:prstGeom prst="line">
            <a:avLst/>
          </a:prstGeom>
          <a:noFill/>
          <a:ln w="38100">
            <a:solidFill>
              <a:srgbClr val="000066"/>
            </a:solidFill>
            <a:prstDash val="sysDot"/>
            <a:round/>
            <a:headEnd type="none" w="sm" len="sm"/>
            <a:tailEnd type="triangle" w="med" len="med"/>
          </a:ln>
        </p:spPr>
        <p:txBody>
          <a:bodyPr/>
          <a:lstStyle/>
          <a:p>
            <a:endParaRPr lang="zh-CN" altLang="en-US"/>
          </a:p>
        </p:txBody>
      </p:sp>
      <p:sp>
        <p:nvSpPr>
          <p:cNvPr id="87063" name="AutoShape 23"/>
          <p:cNvSpPr>
            <a:spLocks noChangeArrowheads="1"/>
          </p:cNvSpPr>
          <p:nvPr/>
        </p:nvSpPr>
        <p:spPr bwMode="auto">
          <a:xfrm rot="5400000">
            <a:off x="3452796" y="4929198"/>
            <a:ext cx="935037" cy="649287"/>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0000FF"/>
          </a:solidFill>
          <a:ln w="12700" cap="sq">
            <a:solidFill>
              <a:schemeClr val="tx1"/>
            </a:solidFill>
            <a:miter lim="800000"/>
            <a:headEnd type="none" w="sm" len="sm"/>
            <a:tailEnd type="none" w="sm" len="sm"/>
          </a:ln>
        </p:spPr>
        <p:txBody>
          <a:bodyPr wrap="none" anchor="ctr"/>
          <a:lstStyle/>
          <a:p>
            <a:endParaRPr lang="zh-CN" altLang="en-US"/>
          </a:p>
        </p:txBody>
      </p:sp>
      <p:sp>
        <p:nvSpPr>
          <p:cNvPr id="87064" name="AutoShape 24"/>
          <p:cNvSpPr>
            <a:spLocks noChangeArrowheads="1"/>
          </p:cNvSpPr>
          <p:nvPr/>
        </p:nvSpPr>
        <p:spPr bwMode="auto">
          <a:xfrm rot="-5400000">
            <a:off x="6881821" y="4857758"/>
            <a:ext cx="935037" cy="649288"/>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6865 h 21600"/>
              <a:gd name="T14" fmla="*/ 19609 w 21600"/>
              <a:gd name="T15" fmla="*/ 14735 h 21600"/>
            </a:gdLst>
            <a:ahLst/>
            <a:cxnLst>
              <a:cxn ang="T8">
                <a:pos x="T0" y="T1"/>
              </a:cxn>
              <a:cxn ang="T9">
                <a:pos x="T2" y="T3"/>
              </a:cxn>
              <a:cxn ang="T10">
                <a:pos x="T4" y="T5"/>
              </a:cxn>
              <a:cxn ang="T11">
                <a:pos x="T6" y="T7"/>
              </a:cxn>
            </a:cxnLst>
            <a:rect l="T12" t="T13" r="T14" b="T15"/>
            <a:pathLst>
              <a:path w="21600" h="21600">
                <a:moveTo>
                  <a:pt x="16135" y="0"/>
                </a:moveTo>
                <a:lnTo>
                  <a:pt x="16135" y="6865"/>
                </a:lnTo>
                <a:lnTo>
                  <a:pt x="3375" y="6865"/>
                </a:lnTo>
                <a:lnTo>
                  <a:pt x="3375" y="14735"/>
                </a:lnTo>
                <a:lnTo>
                  <a:pt x="16135" y="14735"/>
                </a:lnTo>
                <a:lnTo>
                  <a:pt x="16135" y="21600"/>
                </a:lnTo>
                <a:lnTo>
                  <a:pt x="21600" y="10800"/>
                </a:lnTo>
                <a:close/>
              </a:path>
              <a:path w="21600" h="21600">
                <a:moveTo>
                  <a:pt x="1350" y="6865"/>
                </a:moveTo>
                <a:lnTo>
                  <a:pt x="1350" y="14735"/>
                </a:lnTo>
                <a:lnTo>
                  <a:pt x="2700" y="14735"/>
                </a:lnTo>
                <a:lnTo>
                  <a:pt x="2700" y="6865"/>
                </a:lnTo>
                <a:close/>
              </a:path>
              <a:path w="21600" h="21600">
                <a:moveTo>
                  <a:pt x="0" y="6865"/>
                </a:moveTo>
                <a:lnTo>
                  <a:pt x="0" y="14735"/>
                </a:lnTo>
                <a:lnTo>
                  <a:pt x="675" y="14735"/>
                </a:lnTo>
                <a:lnTo>
                  <a:pt x="675" y="6865"/>
                </a:lnTo>
                <a:close/>
              </a:path>
            </a:pathLst>
          </a:custGeom>
          <a:solidFill>
            <a:srgbClr val="0000FF"/>
          </a:solidFill>
          <a:ln w="12700" cap="sq">
            <a:solidFill>
              <a:schemeClr val="tx1"/>
            </a:solidFill>
            <a:miter lim="800000"/>
            <a:headEnd type="none" w="sm" len="sm"/>
            <a:tailEnd type="none" w="sm" len="sm"/>
          </a:ln>
        </p:spPr>
        <p:txBody>
          <a:bodyPr wrap="none" anchor="ctr"/>
          <a:lstStyle/>
          <a:p>
            <a:endParaRPr lang="zh-CN" altLang="en-US"/>
          </a:p>
        </p:txBody>
      </p:sp>
      <p:sp>
        <p:nvSpPr>
          <p:cNvPr id="87065" name="AutoShape 25"/>
          <p:cNvSpPr>
            <a:spLocks noChangeArrowheads="1"/>
          </p:cNvSpPr>
          <p:nvPr/>
        </p:nvSpPr>
        <p:spPr bwMode="auto">
          <a:xfrm>
            <a:off x="8524892" y="3714753"/>
            <a:ext cx="935038" cy="288925"/>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7477 h 21600"/>
              <a:gd name="T14" fmla="*/ 19535 w 21600"/>
              <a:gd name="T15" fmla="*/ 14123 h 21600"/>
            </a:gdLst>
            <a:ahLst/>
            <a:cxnLst>
              <a:cxn ang="T8">
                <a:pos x="T0" y="T1"/>
              </a:cxn>
              <a:cxn ang="T9">
                <a:pos x="T2" y="T3"/>
              </a:cxn>
              <a:cxn ang="T10">
                <a:pos x="T4" y="T5"/>
              </a:cxn>
              <a:cxn ang="T11">
                <a:pos x="T6" y="T7"/>
              </a:cxn>
            </a:cxnLst>
            <a:rect l="T12" t="T13" r="T14" b="T15"/>
            <a:pathLst>
              <a:path w="21600" h="21600">
                <a:moveTo>
                  <a:pt x="14889" y="0"/>
                </a:moveTo>
                <a:lnTo>
                  <a:pt x="14889" y="7477"/>
                </a:lnTo>
                <a:lnTo>
                  <a:pt x="3375" y="7477"/>
                </a:lnTo>
                <a:lnTo>
                  <a:pt x="3375" y="14123"/>
                </a:lnTo>
                <a:lnTo>
                  <a:pt x="14889" y="14123"/>
                </a:lnTo>
                <a:lnTo>
                  <a:pt x="14889" y="21600"/>
                </a:lnTo>
                <a:lnTo>
                  <a:pt x="21600" y="10800"/>
                </a:lnTo>
                <a:close/>
              </a:path>
              <a:path w="21600" h="21600">
                <a:moveTo>
                  <a:pt x="1350" y="7477"/>
                </a:moveTo>
                <a:lnTo>
                  <a:pt x="1350" y="14123"/>
                </a:lnTo>
                <a:lnTo>
                  <a:pt x="2700" y="14123"/>
                </a:lnTo>
                <a:lnTo>
                  <a:pt x="2700" y="7477"/>
                </a:lnTo>
                <a:close/>
              </a:path>
              <a:path w="21600" h="21600">
                <a:moveTo>
                  <a:pt x="0" y="7477"/>
                </a:moveTo>
                <a:lnTo>
                  <a:pt x="0" y="14123"/>
                </a:lnTo>
                <a:lnTo>
                  <a:pt x="675" y="14123"/>
                </a:lnTo>
                <a:lnTo>
                  <a:pt x="675" y="7477"/>
                </a:lnTo>
                <a:close/>
              </a:path>
            </a:pathLst>
          </a:custGeom>
          <a:solidFill>
            <a:srgbClr val="0000FF"/>
          </a:solidFill>
          <a:ln w="12700" cap="sq">
            <a:solidFill>
              <a:schemeClr val="tx1"/>
            </a:solidFill>
            <a:miter lim="800000"/>
            <a:headEnd type="none" w="sm" len="sm"/>
            <a:tailEnd type="none" w="sm" len="sm"/>
          </a:ln>
        </p:spPr>
        <p:txBody>
          <a:bodyPr wrap="none" anchor="ctr"/>
          <a:lstStyle/>
          <a:p>
            <a:endParaRPr lang="zh-CN" altLang="en-US"/>
          </a:p>
        </p:txBody>
      </p:sp>
    </p:spTree>
    <p:extLst>
      <p:ext uri="{BB962C8B-B14F-4D97-AF65-F5344CB8AC3E}">
        <p14:creationId xmlns="" xmlns:p14="http://schemas.microsoft.com/office/powerpoint/2010/main" val="275282128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7050"/>
                                        </p:tgtEl>
                                        <p:attrNameLst>
                                          <p:attrName>style.visibility</p:attrName>
                                        </p:attrNameLst>
                                      </p:cBhvr>
                                      <p:to>
                                        <p:strVal val="visible"/>
                                      </p:to>
                                    </p:set>
                                    <p:animEffect transition="in" filter="dissolve">
                                      <p:cBhvr>
                                        <p:cTn id="7" dur="500"/>
                                        <p:tgtEl>
                                          <p:spTgt spid="8705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7053"/>
                                        </p:tgtEl>
                                        <p:attrNameLst>
                                          <p:attrName>style.visibility</p:attrName>
                                        </p:attrNameLst>
                                      </p:cBhvr>
                                      <p:to>
                                        <p:strVal val="visible"/>
                                      </p:to>
                                    </p:set>
                                    <p:animEffect transition="in" filter="wipe(down)">
                                      <p:cBhvr>
                                        <p:cTn id="12" dur="500"/>
                                        <p:tgtEl>
                                          <p:spTgt spid="8705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7055"/>
                                        </p:tgtEl>
                                        <p:attrNameLst>
                                          <p:attrName>style.visibility</p:attrName>
                                        </p:attrNameLst>
                                      </p:cBhvr>
                                      <p:to>
                                        <p:strVal val="visible"/>
                                      </p:to>
                                    </p:set>
                                    <p:animEffect transition="in" filter="wipe(down)">
                                      <p:cBhvr>
                                        <p:cTn id="17" dur="500"/>
                                        <p:tgtEl>
                                          <p:spTgt spid="8705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87057"/>
                                        </p:tgtEl>
                                        <p:attrNameLst>
                                          <p:attrName>style.visibility</p:attrName>
                                        </p:attrNameLst>
                                      </p:cBhvr>
                                      <p:to>
                                        <p:strVal val="visible"/>
                                      </p:to>
                                    </p:set>
                                    <p:animEffect transition="in" filter="wipe(down)">
                                      <p:cBhvr>
                                        <p:cTn id="22" dur="500"/>
                                        <p:tgtEl>
                                          <p:spTgt spid="8705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87059"/>
                                        </p:tgtEl>
                                        <p:attrNameLst>
                                          <p:attrName>style.visibility</p:attrName>
                                        </p:attrNameLst>
                                      </p:cBhvr>
                                      <p:to>
                                        <p:strVal val="visible"/>
                                      </p:to>
                                    </p:set>
                                    <p:animEffect transition="in" filter="wipe(down)">
                                      <p:cBhvr>
                                        <p:cTn id="27" dur="500"/>
                                        <p:tgtEl>
                                          <p:spTgt spid="8705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87063"/>
                                        </p:tgtEl>
                                        <p:attrNameLst>
                                          <p:attrName>style.visibility</p:attrName>
                                        </p:attrNameLst>
                                      </p:cBhvr>
                                      <p:to>
                                        <p:strVal val="visible"/>
                                      </p:to>
                                    </p:set>
                                    <p:animEffect transition="in" filter="wipe(up)">
                                      <p:cBhvr>
                                        <p:cTn id="32" dur="500"/>
                                        <p:tgtEl>
                                          <p:spTgt spid="8706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87054"/>
                                        </p:tgtEl>
                                        <p:attrNameLst>
                                          <p:attrName>style.visibility</p:attrName>
                                        </p:attrNameLst>
                                      </p:cBhvr>
                                      <p:to>
                                        <p:strVal val="visible"/>
                                      </p:to>
                                    </p:set>
                                    <p:animEffect transition="in" filter="wipe(down)">
                                      <p:cBhvr>
                                        <p:cTn id="37" dur="500"/>
                                        <p:tgtEl>
                                          <p:spTgt spid="87054"/>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87056"/>
                                        </p:tgtEl>
                                        <p:attrNameLst>
                                          <p:attrName>style.visibility</p:attrName>
                                        </p:attrNameLst>
                                      </p:cBhvr>
                                      <p:to>
                                        <p:strVal val="visible"/>
                                      </p:to>
                                    </p:set>
                                    <p:animEffect transition="in" filter="wipe(down)">
                                      <p:cBhvr>
                                        <p:cTn id="40" dur="500"/>
                                        <p:tgtEl>
                                          <p:spTgt spid="87056"/>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87058"/>
                                        </p:tgtEl>
                                        <p:attrNameLst>
                                          <p:attrName>style.visibility</p:attrName>
                                        </p:attrNameLst>
                                      </p:cBhvr>
                                      <p:to>
                                        <p:strVal val="visible"/>
                                      </p:to>
                                    </p:set>
                                    <p:animEffect transition="in" filter="wipe(down)">
                                      <p:cBhvr>
                                        <p:cTn id="43" dur="500"/>
                                        <p:tgtEl>
                                          <p:spTgt spid="87058"/>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87060"/>
                                        </p:tgtEl>
                                        <p:attrNameLst>
                                          <p:attrName>style.visibility</p:attrName>
                                        </p:attrNameLst>
                                      </p:cBhvr>
                                      <p:to>
                                        <p:strVal val="visible"/>
                                      </p:to>
                                    </p:set>
                                    <p:animEffect transition="in" filter="wipe(down)">
                                      <p:cBhvr>
                                        <p:cTn id="46" dur="500"/>
                                        <p:tgtEl>
                                          <p:spTgt spid="87060"/>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87064"/>
                                        </p:tgtEl>
                                        <p:attrNameLst>
                                          <p:attrName>style.visibility</p:attrName>
                                        </p:attrNameLst>
                                      </p:cBhvr>
                                      <p:to>
                                        <p:strVal val="visible"/>
                                      </p:to>
                                    </p:set>
                                    <p:animEffect transition="in" filter="wipe(down)">
                                      <p:cBhvr>
                                        <p:cTn id="51" dur="500"/>
                                        <p:tgtEl>
                                          <p:spTgt spid="87064"/>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87065"/>
                                        </p:tgtEl>
                                        <p:attrNameLst>
                                          <p:attrName>style.visibility</p:attrName>
                                        </p:attrNameLst>
                                      </p:cBhvr>
                                      <p:to>
                                        <p:strVal val="visible"/>
                                      </p:to>
                                    </p:set>
                                    <p:animEffect transition="in" filter="wipe(left)">
                                      <p:cBhvr>
                                        <p:cTn id="56" dur="500"/>
                                        <p:tgtEl>
                                          <p:spTgt spid="870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50" grpId="0"/>
      <p:bldP spid="87053" grpId="0" animBg="1"/>
      <p:bldP spid="87054" grpId="0" animBg="1"/>
      <p:bldP spid="87055" grpId="0" animBg="1"/>
      <p:bldP spid="87056" grpId="0" animBg="1"/>
      <p:bldP spid="87057" grpId="0" animBg="1"/>
      <p:bldP spid="87058" grpId="0" animBg="1"/>
      <p:bldP spid="87059" grpId="0" animBg="1"/>
      <p:bldP spid="87060" grpId="0" animBg="1"/>
      <p:bldP spid="87063" grpId="0" animBg="1"/>
      <p:bldP spid="87064" grpId="0" animBg="1"/>
      <p:bldP spid="87065"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二、发生机制 </a:t>
            </a:r>
            <a:endParaRPr lang="zh-CN" altLang="en-US" dirty="0"/>
          </a:p>
        </p:txBody>
      </p:sp>
      <p:sp>
        <p:nvSpPr>
          <p:cNvPr id="3" name="内容占位符 2"/>
          <p:cNvSpPr>
            <a:spLocks noGrp="1"/>
          </p:cNvSpPr>
          <p:nvPr>
            <p:ph idx="1"/>
          </p:nvPr>
        </p:nvSpPr>
        <p:spPr>
          <a:xfrm>
            <a:off x="1809720" y="1214422"/>
            <a:ext cx="8610600" cy="5033978"/>
          </a:xfrm>
          <a:ln>
            <a:noFill/>
          </a:ln>
        </p:spPr>
        <p:txBody>
          <a:bodyPr/>
          <a:lstStyle/>
          <a:p>
            <a:pPr>
              <a:buNone/>
            </a:pPr>
            <a:r>
              <a:rPr lang="zh-CN" altLang="en-US" sz="3200" b="1" dirty="0" smtClean="0">
                <a:solidFill>
                  <a:srgbClr val="C00000"/>
                </a:solidFill>
                <a:latin typeface="Times New Roman" pitchFamily="18" charset="0"/>
              </a:rPr>
              <a:t>（三）引起</a:t>
            </a:r>
            <a:r>
              <a:rPr lang="zh-CN" altLang="en-US" sz="3200" b="1" dirty="0">
                <a:solidFill>
                  <a:srgbClr val="C00000"/>
                </a:solidFill>
                <a:latin typeface="Times New Roman" pitchFamily="18" charset="0"/>
              </a:rPr>
              <a:t>水肿的基本机制</a:t>
            </a:r>
            <a:endParaRPr lang="en-US" altLang="zh-CN" sz="3200" b="1" dirty="0">
              <a:solidFill>
                <a:srgbClr val="C00000"/>
              </a:solidFill>
              <a:latin typeface="Times New Roman" pitchFamily="18" charset="0"/>
            </a:endParaRPr>
          </a:p>
          <a:p>
            <a:pPr lvl="1">
              <a:buNone/>
            </a:pPr>
            <a:r>
              <a:rPr dirty="0">
                <a:solidFill>
                  <a:srgbClr val="0000FF"/>
                </a:solidFill>
              </a:rPr>
              <a:t>组织液的生成</a:t>
            </a:r>
            <a:r>
              <a:rPr dirty="0">
                <a:solidFill>
                  <a:srgbClr val="0000FF"/>
                </a:solidFill>
                <a:ea typeface="宋体" pitchFamily="2" charset="-122"/>
              </a:rPr>
              <a:t>＞</a:t>
            </a:r>
            <a:r>
              <a:rPr dirty="0" smtClean="0">
                <a:solidFill>
                  <a:srgbClr val="0000FF"/>
                </a:solidFill>
              </a:rPr>
              <a:t>重吸收 </a:t>
            </a:r>
            <a:r>
              <a:rPr dirty="0" smtClean="0">
                <a:solidFill>
                  <a:srgbClr val="FF0000"/>
                </a:solidFill>
                <a:cs typeface="Times New Roman" pitchFamily="18" charset="0"/>
              </a:rPr>
              <a:t>→ </a:t>
            </a:r>
            <a:r>
              <a:rPr dirty="0" smtClean="0">
                <a:solidFill>
                  <a:srgbClr val="0000FF"/>
                </a:solidFill>
              </a:rPr>
              <a:t>组织液</a:t>
            </a:r>
            <a:r>
              <a:rPr dirty="0" smtClean="0">
                <a:solidFill>
                  <a:srgbClr val="FF0000"/>
                </a:solidFill>
              </a:rPr>
              <a:t>↑</a:t>
            </a:r>
            <a:endParaRPr lang="en-US" dirty="0" smtClean="0">
              <a:solidFill>
                <a:srgbClr val="FF0000"/>
              </a:solidFill>
            </a:endParaRPr>
          </a:p>
          <a:p>
            <a:pPr lvl="1"/>
            <a:r>
              <a:rPr sz="3200" dirty="0"/>
              <a:t>钠水潴留</a:t>
            </a:r>
            <a:endParaRPr lang="en-US" sz="3200" dirty="0"/>
          </a:p>
          <a:p>
            <a:pPr lvl="1"/>
            <a:r>
              <a:rPr dirty="0" err="1" smtClean="0"/>
              <a:t>毛细血管内静水压</a:t>
            </a:r>
            <a:r>
              <a:rPr lang="zh-CN" altLang="en-US" sz="3200" dirty="0" smtClean="0">
                <a:solidFill>
                  <a:srgbClr val="FF0000"/>
                </a:solidFill>
              </a:rPr>
              <a:t>↑</a:t>
            </a:r>
            <a:endParaRPr lang="en-US" sz="3000" dirty="0">
              <a:solidFill>
                <a:srgbClr val="FF0000"/>
              </a:solidFill>
              <a:latin typeface="华文细黑" pitchFamily="2" charset="-122"/>
            </a:endParaRPr>
          </a:p>
          <a:p>
            <a:pPr lvl="1"/>
            <a:r>
              <a:rPr dirty="0" err="1" smtClean="0"/>
              <a:t>血浆胶体渗透压</a:t>
            </a:r>
            <a:r>
              <a:rPr lang="zh-CN" altLang="en-US" dirty="0">
                <a:solidFill>
                  <a:srgbClr val="FF0000"/>
                </a:solidFill>
              </a:rPr>
              <a:t>↑</a:t>
            </a:r>
            <a:endParaRPr dirty="0">
              <a:solidFill>
                <a:srgbClr val="FF0000"/>
              </a:solidFill>
              <a:latin typeface="华文细黑" pitchFamily="2" charset="-122"/>
            </a:endParaRPr>
          </a:p>
          <a:p>
            <a:pPr lvl="1"/>
            <a:r>
              <a:rPr dirty="0" err="1" smtClean="0"/>
              <a:t>毛细血管通透性</a:t>
            </a:r>
            <a:r>
              <a:rPr lang="zh-CN" altLang="en-US" dirty="0" smtClean="0">
                <a:solidFill>
                  <a:srgbClr val="FF0000"/>
                </a:solidFill>
              </a:rPr>
              <a:t>↑</a:t>
            </a:r>
            <a:endParaRPr lang="en-US" dirty="0" smtClean="0"/>
          </a:p>
          <a:p>
            <a:pPr lvl="1"/>
            <a:r>
              <a:rPr dirty="0" smtClean="0"/>
              <a:t>淋巴回流受阻</a:t>
            </a:r>
            <a:endParaRPr dirty="0"/>
          </a:p>
          <a:p>
            <a:pPr lvl="1">
              <a:buNone/>
            </a:pPr>
            <a:endParaRPr dirty="0">
              <a:solidFill>
                <a:srgbClr val="FF0000"/>
              </a:solidFill>
            </a:endParaRPr>
          </a:p>
          <a:p>
            <a:pPr lvl="1">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8" name="Rectangle 10"/>
          <p:cNvSpPr>
            <a:spLocks noChangeArrowheads="1"/>
          </p:cNvSpPr>
          <p:nvPr/>
        </p:nvSpPr>
        <p:spPr bwMode="auto">
          <a:xfrm>
            <a:off x="4595802" y="4822041"/>
            <a:ext cx="576262" cy="215900"/>
          </a:xfrm>
          <a:prstGeom prst="rect">
            <a:avLst/>
          </a:prstGeom>
          <a:noFill/>
          <a:ln w="12700" cap="sq">
            <a:noFill/>
            <a:miter lim="800000"/>
            <a:headEnd type="none" w="sm" len="sm"/>
            <a:tailEnd type="none" w="sm" len="sm"/>
          </a:ln>
        </p:spPr>
        <p:txBody>
          <a:bodyPr wrap="none" anchor="ctr"/>
          <a:lstStyle/>
          <a:p>
            <a:endParaRPr lang="zh-CN" altLang="en-US" sz="1600"/>
          </a:p>
        </p:txBody>
      </p:sp>
      <p:sp>
        <p:nvSpPr>
          <p:cNvPr id="10" name="Rectangle 14"/>
          <p:cNvSpPr>
            <a:spLocks noChangeArrowheads="1"/>
          </p:cNvSpPr>
          <p:nvPr/>
        </p:nvSpPr>
        <p:spPr bwMode="auto">
          <a:xfrm>
            <a:off x="5810249" y="4750604"/>
            <a:ext cx="288925" cy="142875"/>
          </a:xfrm>
          <a:prstGeom prst="rect">
            <a:avLst/>
          </a:prstGeom>
          <a:noFill/>
          <a:ln w="12700" cap="sq">
            <a:noFill/>
            <a:miter lim="800000"/>
            <a:headEnd type="none" w="sm" len="sm"/>
            <a:tailEnd type="none" w="sm" len="sm"/>
          </a:ln>
        </p:spPr>
        <p:txBody>
          <a:bodyPr wrap="none" anchor="ctr"/>
          <a:lstStyle/>
          <a:p>
            <a:endParaRPr lang="zh-CN" altLang="en-US" sz="1600"/>
          </a:p>
        </p:txBody>
      </p:sp>
      <p:sp>
        <p:nvSpPr>
          <p:cNvPr id="14" name="Rectangle 18"/>
          <p:cNvSpPr>
            <a:spLocks noChangeArrowheads="1"/>
          </p:cNvSpPr>
          <p:nvPr/>
        </p:nvSpPr>
        <p:spPr bwMode="auto">
          <a:xfrm>
            <a:off x="7667637" y="3391695"/>
            <a:ext cx="503237" cy="144463"/>
          </a:xfrm>
          <a:prstGeom prst="rect">
            <a:avLst/>
          </a:prstGeom>
          <a:noFill/>
          <a:ln w="12700" cap="sq">
            <a:noFill/>
            <a:miter lim="800000"/>
            <a:headEnd type="none" w="sm" len="sm"/>
            <a:tailEnd type="none" w="sm" len="sm"/>
          </a:ln>
        </p:spPr>
        <p:txBody>
          <a:bodyPr wrap="none" anchor="ctr"/>
          <a:lstStyle/>
          <a:p>
            <a:endParaRPr lang="zh-CN" altLang="en-US" sz="1600"/>
          </a:p>
        </p:txBody>
      </p:sp>
      <p:sp>
        <p:nvSpPr>
          <p:cNvPr id="15" name="Rectangle 21"/>
          <p:cNvSpPr>
            <a:spLocks noChangeArrowheads="1"/>
          </p:cNvSpPr>
          <p:nvPr/>
        </p:nvSpPr>
        <p:spPr bwMode="auto">
          <a:xfrm>
            <a:off x="5453059" y="2500306"/>
            <a:ext cx="358775" cy="217486"/>
          </a:xfrm>
          <a:prstGeom prst="rect">
            <a:avLst/>
          </a:prstGeom>
          <a:noFill/>
          <a:ln w="12700" cap="sq">
            <a:noFill/>
            <a:miter lim="800000"/>
            <a:headEnd type="none" w="sm" len="sm"/>
            <a:tailEnd type="none" w="sm" len="sm"/>
          </a:ln>
        </p:spPr>
        <p:txBody>
          <a:bodyPr wrap="none" anchor="ctr"/>
          <a:lstStyle/>
          <a:p>
            <a:endParaRPr lang="zh-CN" altLang="en-US" sz="1600"/>
          </a:p>
        </p:txBody>
      </p:sp>
      <p:pic>
        <p:nvPicPr>
          <p:cNvPr id="5" name="图片 4"/>
          <p:cNvPicPr>
            <a:picLocks noChangeAspect="1"/>
          </p:cNvPicPr>
          <p:nvPr/>
        </p:nvPicPr>
        <p:blipFill>
          <a:blip r:embed="rId2" cstate="print"/>
          <a:stretch>
            <a:fillRect/>
          </a:stretch>
        </p:blipFill>
        <p:spPr>
          <a:xfrm rot="10800000">
            <a:off x="5172064" y="3517901"/>
            <a:ext cx="323850" cy="485775"/>
          </a:xfrm>
          <a:prstGeom prst="rect">
            <a:avLst/>
          </a:prstGeom>
        </p:spPr>
      </p:pic>
    </p:spTree>
    <p:extLst>
      <p:ext uri="{BB962C8B-B14F-4D97-AF65-F5344CB8AC3E}">
        <p14:creationId xmlns="" xmlns:p14="http://schemas.microsoft.com/office/powerpoint/2010/main" val="287023067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三、病因及临床表现</a:t>
            </a:r>
            <a:endParaRPr lang="zh-CN" altLang="en-US" dirty="0"/>
          </a:p>
        </p:txBody>
      </p:sp>
      <p:sp>
        <p:nvSpPr>
          <p:cNvPr id="3" name="内容占位符 2"/>
          <p:cNvSpPr>
            <a:spLocks noGrp="1"/>
          </p:cNvSpPr>
          <p:nvPr>
            <p:ph idx="1"/>
          </p:nvPr>
        </p:nvSpPr>
        <p:spPr>
          <a:xfrm>
            <a:off x="1076446" y="1214422"/>
            <a:ext cx="9272436" cy="5033978"/>
          </a:xfrm>
        </p:spPr>
        <p:txBody>
          <a:bodyPr/>
          <a:lstStyle/>
          <a:p>
            <a:pPr>
              <a:buNone/>
            </a:pPr>
            <a:r>
              <a:rPr lang="zh-CN" altLang="en-US" sz="3200" b="1" dirty="0" smtClean="0">
                <a:solidFill>
                  <a:srgbClr val="C00000"/>
                </a:solidFill>
                <a:latin typeface="Times New Roman" pitchFamily="18" charset="0"/>
              </a:rPr>
              <a:t>（一）全身性水肿</a:t>
            </a:r>
            <a:endParaRPr lang="en-US" altLang="zh-CN" sz="3200" b="1" dirty="0">
              <a:solidFill>
                <a:srgbClr val="C00000"/>
              </a:solidFill>
              <a:latin typeface="Times New Roman" pitchFamily="18" charset="0"/>
            </a:endParaRPr>
          </a:p>
          <a:p>
            <a:pPr lvl="1">
              <a:buNone/>
            </a:pPr>
            <a:r>
              <a:rPr lang="en-US" altLang="zh-CN" dirty="0" smtClean="0">
                <a:latin typeface="Times New Roman" pitchFamily="18" charset="0"/>
              </a:rPr>
              <a:t>1.</a:t>
            </a:r>
            <a:r>
              <a:rPr lang="zh-CN" altLang="en-US" dirty="0" smtClean="0">
                <a:latin typeface="Times New Roman" pitchFamily="18" charset="0"/>
              </a:rPr>
              <a:t>心源性水肿</a:t>
            </a:r>
            <a:endParaRPr lang="en-US" altLang="zh-CN" dirty="0" smtClean="0">
              <a:latin typeface="Times New Roman" pitchFamily="18" charset="0"/>
            </a:endParaRPr>
          </a:p>
          <a:p>
            <a:pPr lvl="1" eaLnBrk="1" hangingPunct="1">
              <a:lnSpc>
                <a:spcPct val="90000"/>
              </a:lnSpc>
              <a:defRPr/>
            </a:pPr>
            <a:r>
              <a:rPr sz="2600" dirty="0"/>
              <a:t>常见病因</a:t>
            </a:r>
            <a:endParaRPr lang="en-US" sz="2600" dirty="0"/>
          </a:p>
          <a:p>
            <a:pPr lvl="2" eaLnBrk="1" hangingPunct="1">
              <a:lnSpc>
                <a:spcPct val="90000"/>
              </a:lnSpc>
              <a:defRPr/>
            </a:pPr>
            <a:r>
              <a:rPr sz="2400" dirty="0"/>
              <a:t>右心功能不全</a:t>
            </a:r>
            <a:endParaRPr lang="en-US" sz="2400" dirty="0"/>
          </a:p>
          <a:p>
            <a:pPr lvl="1" eaLnBrk="1" hangingPunct="1">
              <a:lnSpc>
                <a:spcPct val="90000"/>
              </a:lnSpc>
              <a:defRPr/>
            </a:pPr>
            <a:r>
              <a:rPr sz="2600" dirty="0"/>
              <a:t>发生机制</a:t>
            </a:r>
          </a:p>
          <a:p>
            <a:pPr lvl="2" eaLnBrk="1" hangingPunct="1">
              <a:lnSpc>
                <a:spcPct val="90000"/>
              </a:lnSpc>
              <a:defRPr/>
            </a:pPr>
            <a:r>
              <a:rPr sz="2400" dirty="0">
                <a:latin typeface="华文新魏" pitchFamily="2" charset="-122"/>
              </a:rPr>
              <a:t>心输出量↓</a:t>
            </a:r>
            <a:r>
              <a:rPr sz="2400" dirty="0">
                <a:solidFill>
                  <a:srgbClr val="0033CC"/>
                </a:solidFill>
                <a:effectLst>
                  <a:outerShdw blurRad="38100" dist="38100" dir="2700000" algn="tl">
                    <a:srgbClr val="C0C0C0"/>
                  </a:outerShdw>
                </a:effectLst>
                <a:latin typeface="华文琥珀" pitchFamily="2" charset="-122"/>
                <a:ea typeface="华文琥珀" pitchFamily="2" charset="-122"/>
              </a:rPr>
              <a:t>→</a:t>
            </a:r>
            <a:r>
              <a:rPr sz="2400" dirty="0">
                <a:latin typeface="华文新魏" pitchFamily="2" charset="-122"/>
              </a:rPr>
              <a:t> 肾血流↓</a:t>
            </a:r>
          </a:p>
          <a:p>
            <a:pPr lvl="2" eaLnBrk="1" hangingPunct="1">
              <a:lnSpc>
                <a:spcPct val="90000"/>
              </a:lnSpc>
              <a:buFont typeface="Wingdings 2" pitchFamily="18" charset="2"/>
              <a:buNone/>
              <a:defRPr/>
            </a:pPr>
            <a:r>
              <a:rPr sz="2400" dirty="0">
                <a:solidFill>
                  <a:srgbClr val="0033CC"/>
                </a:solidFill>
                <a:effectLst>
                  <a:outerShdw blurRad="38100" dist="38100" dir="2700000" algn="tl">
                    <a:srgbClr val="C0C0C0"/>
                  </a:outerShdw>
                </a:effectLst>
                <a:latin typeface="华文琥珀" pitchFamily="2" charset="-122"/>
                <a:ea typeface="华文琥珀" pitchFamily="2" charset="-122"/>
              </a:rPr>
              <a:t>   →</a:t>
            </a:r>
            <a:r>
              <a:rPr sz="2400" dirty="0">
                <a:latin typeface="华文新魏" pitchFamily="2" charset="-122"/>
              </a:rPr>
              <a:t>水钠潴留</a:t>
            </a:r>
          </a:p>
          <a:p>
            <a:pPr lvl="2" eaLnBrk="1" hangingPunct="1">
              <a:lnSpc>
                <a:spcPct val="90000"/>
              </a:lnSpc>
              <a:defRPr/>
            </a:pPr>
            <a:r>
              <a:rPr sz="2400" dirty="0">
                <a:latin typeface="华文新魏" pitchFamily="2" charset="-122"/>
              </a:rPr>
              <a:t>静脉回流受阻 </a:t>
            </a:r>
          </a:p>
          <a:p>
            <a:pPr lvl="2" eaLnBrk="1" hangingPunct="1">
              <a:lnSpc>
                <a:spcPct val="90000"/>
              </a:lnSpc>
              <a:buFont typeface="Wingdings 2" pitchFamily="18" charset="2"/>
              <a:buNone/>
              <a:defRPr/>
            </a:pPr>
            <a:r>
              <a:rPr sz="2400" dirty="0">
                <a:solidFill>
                  <a:srgbClr val="0033CC"/>
                </a:solidFill>
                <a:effectLst>
                  <a:outerShdw blurRad="38100" dist="38100" dir="2700000" algn="tl">
                    <a:srgbClr val="C0C0C0"/>
                  </a:outerShdw>
                </a:effectLst>
                <a:latin typeface="华文琥珀" pitchFamily="2" charset="-122"/>
                <a:ea typeface="华文琥珀" pitchFamily="2" charset="-122"/>
              </a:rPr>
              <a:t>   →</a:t>
            </a:r>
            <a:r>
              <a:rPr lang="zh-CN" altLang="en-US" sz="2400" dirty="0">
                <a:latin typeface="华文新魏" pitchFamily="2" charset="-122"/>
                <a:ea typeface="楷体_GB2312"/>
              </a:rPr>
              <a:t>心输出量↓</a:t>
            </a:r>
            <a:r>
              <a:rPr lang="zh-CN" altLang="en-US" sz="2400" dirty="0">
                <a:effectLst>
                  <a:outerShdw blurRad="38100" dist="38100" dir="2700000" algn="tl">
                    <a:srgbClr val="C0C0C0"/>
                  </a:outerShdw>
                </a:effectLst>
                <a:latin typeface="华文琥珀" pitchFamily="2" charset="-122"/>
                <a:ea typeface="楷体_GB2312"/>
              </a:rPr>
              <a:t>→</a:t>
            </a:r>
            <a:r>
              <a:rPr lang="zh-CN" altLang="en-US" sz="2400" dirty="0" smtClean="0">
                <a:effectLst>
                  <a:outerShdw blurRad="38100" dist="38100" dir="2700000" algn="tl">
                    <a:srgbClr val="C0C0C0"/>
                  </a:outerShdw>
                </a:effectLst>
                <a:latin typeface="华文琥珀" pitchFamily="2" charset="-122"/>
                <a:ea typeface="楷体_GB2312"/>
              </a:rPr>
              <a:t>静脉压</a:t>
            </a:r>
            <a:r>
              <a:rPr lang="zh-CN" altLang="en-US" sz="2400" dirty="0" smtClean="0">
                <a:latin typeface="华文新魏" pitchFamily="2" charset="-122"/>
              </a:rPr>
              <a:t>↑</a:t>
            </a:r>
            <a:r>
              <a:rPr lang="zh-CN" altLang="en-US" sz="2400" dirty="0" smtClean="0">
                <a:solidFill>
                  <a:srgbClr val="0033CC"/>
                </a:solidFill>
                <a:effectLst>
                  <a:outerShdw blurRad="38100" dist="38100" dir="2700000" algn="tl">
                    <a:srgbClr val="C0C0C0"/>
                  </a:outerShdw>
                </a:effectLst>
                <a:latin typeface="华文琥珀" pitchFamily="2" charset="-122"/>
                <a:ea typeface="华文琥珀" pitchFamily="2" charset="-122"/>
              </a:rPr>
              <a:t> </a:t>
            </a:r>
            <a:r>
              <a:rPr lang="zh-CN" altLang="en-US" sz="2400" dirty="0">
                <a:solidFill>
                  <a:srgbClr val="0033CC"/>
                </a:solidFill>
                <a:effectLst>
                  <a:outerShdw blurRad="38100" dist="38100" dir="2700000" algn="tl">
                    <a:srgbClr val="C0C0C0"/>
                  </a:outerShdw>
                </a:effectLst>
                <a:latin typeface="华文琥珀" pitchFamily="2" charset="-122"/>
                <a:ea typeface="华文琥珀" pitchFamily="2" charset="-122"/>
              </a:rPr>
              <a:t>→</a:t>
            </a:r>
            <a:r>
              <a:rPr sz="2400" dirty="0">
                <a:latin typeface="华文新魏" pitchFamily="2" charset="-122"/>
              </a:rPr>
              <a:t>毛细血管</a:t>
            </a:r>
            <a:r>
              <a:rPr lang="en-US" sz="2400" dirty="0" err="1">
                <a:latin typeface="华文新魏" pitchFamily="2" charset="-122"/>
              </a:rPr>
              <a:t>静水</a:t>
            </a:r>
            <a:r>
              <a:rPr sz="2400" dirty="0">
                <a:latin typeface="华文新魏" pitchFamily="2" charset="-122"/>
              </a:rPr>
              <a:t>压↑</a:t>
            </a:r>
          </a:p>
          <a:p>
            <a:pPr lvl="2" eaLnBrk="1" hangingPunct="1">
              <a:lnSpc>
                <a:spcPct val="90000"/>
              </a:lnSpc>
              <a:defRPr/>
            </a:pPr>
            <a:r>
              <a:rPr sz="2400" dirty="0">
                <a:latin typeface="华文新魏" pitchFamily="2" charset="-122"/>
              </a:rPr>
              <a:t>其他</a:t>
            </a:r>
          </a:p>
          <a:p>
            <a:pPr lvl="1" eaLnBrk="1" hangingPunct="1">
              <a:lnSpc>
                <a:spcPct val="90000"/>
              </a:lnSpc>
              <a:defRPr/>
            </a:pPr>
            <a:r>
              <a:rPr sz="2600" dirty="0"/>
              <a:t>水肿特点</a:t>
            </a:r>
          </a:p>
          <a:p>
            <a:pPr lvl="2" eaLnBrk="1" hangingPunct="1">
              <a:lnSpc>
                <a:spcPct val="90000"/>
              </a:lnSpc>
              <a:defRPr/>
            </a:pPr>
            <a:r>
              <a:rPr sz="2400" dirty="0" err="1" smtClean="0">
                <a:latin typeface="华文新魏" pitchFamily="2" charset="-122"/>
              </a:rPr>
              <a:t>低垂性水肿</a:t>
            </a:r>
            <a:r>
              <a:rPr lang="zh-CN" altLang="en-US" sz="2400" dirty="0" smtClean="0">
                <a:latin typeface="华文新魏" pitchFamily="2" charset="-122"/>
              </a:rPr>
              <a:t>（</a:t>
            </a:r>
            <a:r>
              <a:rPr sz="2400" dirty="0" err="1" smtClean="0">
                <a:solidFill>
                  <a:srgbClr val="0033CC"/>
                </a:solidFill>
                <a:latin typeface="华文新魏" pitchFamily="2" charset="-122"/>
              </a:rPr>
              <a:t>易出现于身体低垂部位</a:t>
            </a:r>
            <a:r>
              <a:rPr sz="2400" dirty="0" smtClean="0">
                <a:latin typeface="华文新魏" pitchFamily="2" charset="-122"/>
              </a:rPr>
              <a:t> </a:t>
            </a:r>
            <a:r>
              <a:rPr lang="zh-CN" altLang="en-US" sz="2400" dirty="0" smtClean="0">
                <a:latin typeface="华文新魏" pitchFamily="2" charset="-122"/>
              </a:rPr>
              <a:t>）</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5" name="Picture 4" descr="循环系统"/>
          <p:cNvPicPr>
            <a:picLocks noChangeAspect="1" noChangeArrowheads="1"/>
          </p:cNvPicPr>
          <p:nvPr/>
        </p:nvPicPr>
        <p:blipFill>
          <a:blip r:embed="rId2" cstate="print"/>
          <a:srcRect/>
          <a:stretch>
            <a:fillRect/>
          </a:stretch>
        </p:blipFill>
        <p:spPr bwMode="auto">
          <a:xfrm>
            <a:off x="8681013" y="1830650"/>
            <a:ext cx="2279087" cy="3801522"/>
          </a:xfrm>
          <a:prstGeom prst="rect">
            <a:avLst/>
          </a:prstGeom>
          <a:noFill/>
          <a:ln w="9525">
            <a:noFill/>
            <a:miter lim="800000"/>
            <a:headEnd/>
            <a:tailEnd/>
          </a:ln>
        </p:spPr>
      </p:pic>
    </p:spTree>
    <p:extLst>
      <p:ext uri="{BB962C8B-B14F-4D97-AF65-F5344CB8AC3E}">
        <p14:creationId xmlns="" xmlns:p14="http://schemas.microsoft.com/office/powerpoint/2010/main" val="36344078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三、病因及临床表现</a:t>
            </a:r>
            <a:endParaRPr lang="zh-CN" altLang="en-US" dirty="0"/>
          </a:p>
        </p:txBody>
      </p:sp>
      <p:sp>
        <p:nvSpPr>
          <p:cNvPr id="3" name="内容占位符 2"/>
          <p:cNvSpPr>
            <a:spLocks noGrp="1"/>
          </p:cNvSpPr>
          <p:nvPr>
            <p:ph idx="1"/>
          </p:nvPr>
        </p:nvSpPr>
        <p:spPr/>
        <p:txBody>
          <a:bodyPr/>
          <a:lstStyle/>
          <a:p>
            <a:pPr lvl="1">
              <a:buNone/>
            </a:pPr>
            <a:r>
              <a:rPr lang="en-US" altLang="zh-CN" dirty="0" smtClean="0">
                <a:latin typeface="Times New Roman" pitchFamily="18" charset="0"/>
              </a:rPr>
              <a:t>2.</a:t>
            </a:r>
            <a:r>
              <a:rPr lang="zh-CN" altLang="en-US" dirty="0" smtClean="0">
                <a:latin typeface="Times New Roman" pitchFamily="18" charset="0"/>
              </a:rPr>
              <a:t>肾源性水肿</a:t>
            </a:r>
            <a:endParaRPr lang="en-US" altLang="zh-CN" dirty="0" smtClean="0">
              <a:latin typeface="Times New Roman" pitchFamily="18" charset="0"/>
            </a:endParaRPr>
          </a:p>
          <a:p>
            <a:pPr lvl="1" eaLnBrk="1" hangingPunct="1">
              <a:lnSpc>
                <a:spcPct val="90000"/>
              </a:lnSpc>
              <a:defRPr/>
            </a:pPr>
            <a:r>
              <a:rPr sz="2600" dirty="0"/>
              <a:t>常见病因</a:t>
            </a:r>
            <a:endParaRPr lang="en-US" sz="2600" dirty="0"/>
          </a:p>
          <a:p>
            <a:pPr lvl="2" eaLnBrk="1" hangingPunct="1">
              <a:lnSpc>
                <a:spcPct val="90000"/>
              </a:lnSpc>
              <a:defRPr/>
            </a:pPr>
            <a:r>
              <a:rPr sz="2400" dirty="0"/>
              <a:t>急性肾小球肾炎、肾病综合征</a:t>
            </a:r>
            <a:endParaRPr lang="en-US" sz="2400" dirty="0"/>
          </a:p>
          <a:p>
            <a:pPr lvl="1" eaLnBrk="1" hangingPunct="1">
              <a:lnSpc>
                <a:spcPct val="90000"/>
              </a:lnSpc>
              <a:defRPr/>
            </a:pPr>
            <a:r>
              <a:rPr sz="2600" dirty="0"/>
              <a:t>发生机制</a:t>
            </a:r>
          </a:p>
          <a:p>
            <a:pPr lvl="2" eaLnBrk="1" hangingPunct="1">
              <a:lnSpc>
                <a:spcPct val="90000"/>
              </a:lnSpc>
              <a:defRPr/>
            </a:pPr>
            <a:r>
              <a:rPr sz="2400" dirty="0"/>
              <a:t>急性肾小球肾炎</a:t>
            </a:r>
          </a:p>
          <a:p>
            <a:pPr lvl="3" eaLnBrk="1" hangingPunct="1">
              <a:lnSpc>
                <a:spcPct val="90000"/>
              </a:lnSpc>
              <a:defRPr/>
            </a:pPr>
            <a:r>
              <a:rPr sz="2400" dirty="0"/>
              <a:t>肾小球滤过率下降</a:t>
            </a:r>
          </a:p>
          <a:p>
            <a:pPr lvl="3" eaLnBrk="1" hangingPunct="1">
              <a:lnSpc>
                <a:spcPct val="90000"/>
              </a:lnSpc>
              <a:buFont typeface="Wingdings" pitchFamily="2" charset="2"/>
              <a:buNone/>
              <a:defRPr/>
            </a:pPr>
            <a:r>
              <a:rPr sz="2400" dirty="0">
                <a:solidFill>
                  <a:srgbClr val="0033CC"/>
                </a:solidFill>
                <a:effectLst>
                  <a:outerShdw blurRad="38100" dist="38100" dir="2700000" algn="tl">
                    <a:srgbClr val="C0C0C0"/>
                  </a:outerShdw>
                </a:effectLst>
                <a:latin typeface="华文琥珀" pitchFamily="2" charset="-122"/>
                <a:ea typeface="华文琥珀" pitchFamily="2" charset="-122"/>
              </a:rPr>
              <a:t>   →</a:t>
            </a:r>
            <a:r>
              <a:rPr sz="2400" dirty="0"/>
              <a:t>水、钠潴留</a:t>
            </a:r>
          </a:p>
          <a:p>
            <a:pPr lvl="2" eaLnBrk="1" hangingPunct="1">
              <a:lnSpc>
                <a:spcPct val="90000"/>
              </a:lnSpc>
              <a:defRPr/>
            </a:pPr>
            <a:r>
              <a:rPr sz="2400" dirty="0"/>
              <a:t>肾病综合征</a:t>
            </a:r>
          </a:p>
          <a:p>
            <a:pPr lvl="3" eaLnBrk="1" hangingPunct="1">
              <a:lnSpc>
                <a:spcPct val="90000"/>
              </a:lnSpc>
              <a:defRPr/>
            </a:pPr>
            <a:r>
              <a:rPr sz="2400" dirty="0"/>
              <a:t>大量蛋白尿</a:t>
            </a:r>
            <a:r>
              <a:rPr sz="2400" dirty="0">
                <a:solidFill>
                  <a:srgbClr val="0033CC"/>
                </a:solidFill>
                <a:effectLst>
                  <a:outerShdw blurRad="38100" dist="38100" dir="2700000" algn="tl">
                    <a:srgbClr val="C0C0C0"/>
                  </a:outerShdw>
                </a:effectLst>
                <a:latin typeface="华文琥珀" pitchFamily="2" charset="-122"/>
                <a:ea typeface="华文琥珀" pitchFamily="2" charset="-122"/>
              </a:rPr>
              <a:t>→</a:t>
            </a:r>
            <a:r>
              <a:rPr sz="2400" dirty="0"/>
              <a:t>低蛋白血症</a:t>
            </a:r>
          </a:p>
          <a:p>
            <a:pPr lvl="3" eaLnBrk="1" hangingPunct="1">
              <a:lnSpc>
                <a:spcPct val="90000"/>
              </a:lnSpc>
              <a:buFont typeface="Wingdings" pitchFamily="2" charset="2"/>
              <a:buNone/>
              <a:defRPr/>
            </a:pPr>
            <a:r>
              <a:rPr sz="2400" dirty="0"/>
              <a:t>      </a:t>
            </a:r>
            <a:r>
              <a:rPr sz="2400" dirty="0">
                <a:solidFill>
                  <a:srgbClr val="0033CC"/>
                </a:solidFill>
                <a:effectLst>
                  <a:outerShdw blurRad="38100" dist="38100" dir="2700000" algn="tl">
                    <a:srgbClr val="C0C0C0"/>
                  </a:outerShdw>
                </a:effectLst>
                <a:latin typeface="华文琥珀" pitchFamily="2" charset="-122"/>
                <a:ea typeface="华文琥珀" pitchFamily="2" charset="-122"/>
              </a:rPr>
              <a:t>→</a:t>
            </a:r>
            <a:r>
              <a:rPr sz="2400" dirty="0"/>
              <a:t>血浆胶体渗透压</a:t>
            </a:r>
            <a:r>
              <a:rPr sz="2400" dirty="0">
                <a:latin typeface="华文新魏" pitchFamily="2" charset="-122"/>
              </a:rPr>
              <a:t>↓</a:t>
            </a:r>
            <a:endParaRPr lang="en-US" sz="2400" dirty="0">
              <a:latin typeface="华文新魏" pitchFamily="2" charset="-122"/>
            </a:endParaRPr>
          </a:p>
          <a:p>
            <a:pPr lvl="1" eaLnBrk="1" hangingPunct="1">
              <a:defRPr/>
            </a:pPr>
            <a:r>
              <a:rPr sz="2600" dirty="0"/>
              <a:t>水肿特点</a:t>
            </a:r>
          </a:p>
          <a:p>
            <a:pPr lvl="2" eaLnBrk="1" hangingPunct="1">
              <a:defRPr/>
            </a:pPr>
            <a:r>
              <a:rPr sz="2400" dirty="0" err="1" smtClean="0"/>
              <a:t>疏松组织</a:t>
            </a:r>
            <a:r>
              <a:rPr lang="zh-CN" altLang="en-US" sz="2400" dirty="0" smtClean="0"/>
              <a:t>（</a:t>
            </a:r>
            <a:r>
              <a:rPr sz="2400" dirty="0" err="1" smtClean="0"/>
              <a:t>颜面部</a:t>
            </a:r>
            <a:r>
              <a:rPr lang="zh-CN" altLang="en-US" sz="2400" dirty="0" smtClean="0"/>
              <a:t>）</a:t>
            </a:r>
            <a:r>
              <a:rPr sz="2400" dirty="0" smtClean="0">
                <a:solidFill>
                  <a:srgbClr val="0033CC"/>
                </a:solidFill>
                <a:effectLst>
                  <a:outerShdw blurRad="38100" dist="38100" dir="2700000" algn="tl">
                    <a:srgbClr val="C0C0C0"/>
                  </a:outerShdw>
                </a:effectLst>
                <a:latin typeface="华文琥珀" pitchFamily="2" charset="-122"/>
                <a:ea typeface="华文琥珀" pitchFamily="2" charset="-122"/>
              </a:rPr>
              <a:t> </a:t>
            </a:r>
            <a:r>
              <a:rPr sz="2400" dirty="0">
                <a:solidFill>
                  <a:srgbClr val="0033CC"/>
                </a:solidFill>
                <a:effectLst>
                  <a:outerShdw blurRad="38100" dist="38100" dir="2700000" algn="tl">
                    <a:srgbClr val="C0C0C0"/>
                  </a:outerShdw>
                </a:effectLst>
                <a:latin typeface="华文琥珀" pitchFamily="2" charset="-122"/>
                <a:ea typeface="华文琥珀" pitchFamily="2" charset="-122"/>
              </a:rPr>
              <a:t>→</a:t>
            </a:r>
            <a:r>
              <a:rPr sz="2400" dirty="0"/>
              <a:t>全身</a:t>
            </a:r>
          </a:p>
          <a:p>
            <a:pPr lvl="4" eaLnBrk="1" hangingPunct="1">
              <a:lnSpc>
                <a:spcPct val="90000"/>
              </a:lnSpc>
              <a:buFont typeface="Wingdings" pitchFamily="2" charset="2"/>
              <a:buNone/>
              <a:defRPr/>
            </a:pPr>
            <a:endParaRPr dirty="0"/>
          </a:p>
          <a:p>
            <a:pPr lvl="1">
              <a:buNone/>
            </a:pPr>
            <a:endParaRPr lang="en-US" altLang="zh-CN" dirty="0" smtClean="0">
              <a:latin typeface="Times New Roman" pitchFamily="18" charset="0"/>
            </a:endParaRPr>
          </a:p>
          <a:p>
            <a:pPr>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5" name="Picture 4" descr="循环系统"/>
          <p:cNvPicPr>
            <a:picLocks noChangeAspect="1" noChangeArrowheads="1"/>
          </p:cNvPicPr>
          <p:nvPr/>
        </p:nvPicPr>
        <p:blipFill>
          <a:blip r:embed="rId2" cstate="print"/>
          <a:srcRect/>
          <a:stretch>
            <a:fillRect/>
          </a:stretch>
        </p:blipFill>
        <p:spPr bwMode="auto">
          <a:xfrm>
            <a:off x="8593835" y="1783935"/>
            <a:ext cx="2366265" cy="3946935"/>
          </a:xfrm>
          <a:prstGeom prst="rect">
            <a:avLst/>
          </a:prstGeom>
          <a:noFill/>
          <a:ln w="9525">
            <a:noFill/>
            <a:miter lim="800000"/>
            <a:headEnd/>
            <a:tailEnd/>
          </a:ln>
        </p:spPr>
      </p:pic>
    </p:spTree>
    <p:extLst>
      <p:ext uri="{BB962C8B-B14F-4D97-AF65-F5344CB8AC3E}">
        <p14:creationId xmlns="" xmlns:p14="http://schemas.microsoft.com/office/powerpoint/2010/main" val="6698374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三、病因</a:t>
            </a:r>
            <a:endParaRPr lang="zh-CN" altLang="en-US" dirty="0"/>
          </a:p>
        </p:txBody>
      </p:sp>
      <p:sp>
        <p:nvSpPr>
          <p:cNvPr id="3" name="内容占位符 2"/>
          <p:cNvSpPr>
            <a:spLocks noGrp="1"/>
          </p:cNvSpPr>
          <p:nvPr>
            <p:ph idx="1"/>
          </p:nvPr>
        </p:nvSpPr>
        <p:spPr/>
        <p:txBody>
          <a:bodyPr/>
          <a:lstStyle/>
          <a:p>
            <a:pPr>
              <a:buNone/>
            </a:pPr>
            <a:r>
              <a:rPr lang="zh-CN" altLang="en-US" dirty="0" smtClean="0">
                <a:solidFill>
                  <a:srgbClr val="C00000"/>
                </a:solidFill>
                <a:latin typeface="+mn-ea"/>
              </a:rPr>
              <a:t>（一）感染性发热</a:t>
            </a:r>
          </a:p>
          <a:p>
            <a:pPr lvl="1"/>
            <a:r>
              <a:rPr lang="zh-CN" altLang="en-US" dirty="0" smtClean="0"/>
              <a:t>临床上以感染性发热多见。常见于各种病原体引起的感染</a:t>
            </a:r>
          </a:p>
          <a:p>
            <a:pPr>
              <a:buNone/>
            </a:pPr>
            <a:r>
              <a:rPr lang="zh-CN" altLang="en-US" dirty="0" smtClean="0">
                <a:solidFill>
                  <a:srgbClr val="C00000"/>
                </a:solidFill>
                <a:latin typeface="+mn-ea"/>
              </a:rPr>
              <a:t>（二）非感染性发热</a:t>
            </a:r>
          </a:p>
          <a:p>
            <a:pPr lvl="1">
              <a:buNone/>
            </a:pPr>
            <a:r>
              <a:rPr lang="en-US" altLang="zh-CN" dirty="0" smtClean="0"/>
              <a:t>1.</a:t>
            </a:r>
            <a:r>
              <a:rPr lang="zh-CN" altLang="en-US" dirty="0" smtClean="0"/>
              <a:t>无菌性组织损伤　</a:t>
            </a:r>
          </a:p>
          <a:p>
            <a:pPr lvl="1">
              <a:buNone/>
            </a:pPr>
            <a:r>
              <a:rPr lang="en-US" altLang="zh-CN" dirty="0" smtClean="0"/>
              <a:t>2.</a:t>
            </a:r>
            <a:r>
              <a:rPr lang="zh-CN" altLang="en-US" dirty="0" smtClean="0"/>
              <a:t>恶性肿瘤　</a:t>
            </a:r>
          </a:p>
          <a:p>
            <a:pPr lvl="1">
              <a:buNone/>
            </a:pPr>
            <a:r>
              <a:rPr lang="en-US" altLang="zh-CN" dirty="0" smtClean="0"/>
              <a:t>3.</a:t>
            </a:r>
            <a:r>
              <a:rPr lang="zh-CN" altLang="en-US" dirty="0" smtClean="0"/>
              <a:t>免疫性疾病　</a:t>
            </a:r>
          </a:p>
          <a:p>
            <a:pPr lvl="1">
              <a:buNone/>
            </a:pPr>
            <a:r>
              <a:rPr lang="en-US" altLang="zh-CN" dirty="0" smtClean="0"/>
              <a:t>4.</a:t>
            </a:r>
            <a:r>
              <a:rPr lang="zh-CN" altLang="en-US" dirty="0" smtClean="0"/>
              <a:t>中枢神经性发热　</a:t>
            </a:r>
          </a:p>
          <a:p>
            <a:pPr lvl="1">
              <a:buNone/>
            </a:pPr>
            <a:r>
              <a:rPr lang="en-US" altLang="zh-CN" dirty="0" smtClean="0"/>
              <a:t>5.</a:t>
            </a:r>
            <a:r>
              <a:rPr lang="zh-CN" altLang="en-US" dirty="0" smtClean="0"/>
              <a:t>产热、散热异常　</a:t>
            </a:r>
          </a:p>
          <a:p>
            <a:pPr lvl="1">
              <a:buNone/>
            </a:pPr>
            <a:r>
              <a:rPr lang="en-US" altLang="zh-CN" dirty="0" smtClean="0"/>
              <a:t>6.</a:t>
            </a:r>
            <a:r>
              <a:rPr lang="zh-CN" altLang="en-US" dirty="0" smtClean="0"/>
              <a:t>自主神经功能紊乱　</a:t>
            </a:r>
          </a:p>
          <a:p>
            <a:endParaRPr lang="zh-CN" altLang="en-US" dirty="0"/>
          </a:p>
        </p:txBody>
      </p:sp>
      <p:sp>
        <p:nvSpPr>
          <p:cNvPr id="4" name="日期占位符 3"/>
          <p:cNvSpPr>
            <a:spLocks noGrp="1"/>
          </p:cNvSpPr>
          <p:nvPr>
            <p:ph type="dt" sz="half" idx="11"/>
          </p:nvPr>
        </p:nvSpPr>
        <p:spPr/>
        <p:txBody>
          <a:bodyPr/>
          <a:lstStyle/>
          <a:p>
            <a:pPr>
              <a:defRPr/>
            </a:pPr>
            <a:r>
              <a:rPr lang="en-US" smtClean="0">
                <a:solidFill>
                  <a:srgbClr val="FFFFFF"/>
                </a:solidFill>
              </a:rPr>
              <a:t>www.pumpress.com.cn</a:t>
            </a:r>
            <a:endParaRPr lang="en-US">
              <a:solidFill>
                <a:srgbClr val="FFFFFF"/>
              </a:solidFill>
            </a:endParaRPr>
          </a:p>
        </p:txBody>
      </p:sp>
    </p:spTree>
    <p:extLst>
      <p:ext uri="{BB962C8B-B14F-4D97-AF65-F5344CB8AC3E}">
        <p14:creationId xmlns="" xmlns:p14="http://schemas.microsoft.com/office/powerpoint/2010/main" val="379903666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三、病因及临床表现</a:t>
            </a:r>
            <a:endParaRPr lang="zh-CN" altLang="en-US" dirty="0"/>
          </a:p>
        </p:txBody>
      </p:sp>
      <p:sp>
        <p:nvSpPr>
          <p:cNvPr id="3" name="内容占位符 2"/>
          <p:cNvSpPr>
            <a:spLocks noGrp="1"/>
          </p:cNvSpPr>
          <p:nvPr>
            <p:ph idx="1"/>
          </p:nvPr>
        </p:nvSpPr>
        <p:spPr/>
        <p:txBody>
          <a:bodyPr/>
          <a:lstStyle/>
          <a:p>
            <a:pPr lvl="1">
              <a:buNone/>
            </a:pPr>
            <a:r>
              <a:rPr lang="en-US" altLang="zh-CN" dirty="0" smtClean="0"/>
              <a:t>3. </a:t>
            </a:r>
            <a:r>
              <a:rPr lang="zh-CN" altLang="en-US" dirty="0" smtClean="0"/>
              <a:t>肝源性水肿</a:t>
            </a:r>
            <a:endParaRPr lang="en-US" altLang="zh-CN" dirty="0" smtClean="0"/>
          </a:p>
          <a:p>
            <a:pPr lvl="1" eaLnBrk="1" hangingPunct="1"/>
            <a:r>
              <a:rPr b="0" dirty="0" smtClean="0"/>
              <a:t>常见病因</a:t>
            </a:r>
            <a:endParaRPr lang="en-US" b="0" dirty="0" smtClean="0"/>
          </a:p>
          <a:p>
            <a:pPr lvl="2" eaLnBrk="1" hangingPunct="1"/>
            <a:r>
              <a:rPr b="0" dirty="0"/>
              <a:t>肝硬化失代偿期</a:t>
            </a:r>
            <a:endParaRPr lang="en-US" b="0" dirty="0"/>
          </a:p>
          <a:p>
            <a:pPr lvl="1" eaLnBrk="1" hangingPunct="1"/>
            <a:r>
              <a:rPr b="0" dirty="0" smtClean="0"/>
              <a:t>发生机制</a:t>
            </a:r>
            <a:endParaRPr b="0" dirty="0"/>
          </a:p>
          <a:p>
            <a:pPr lvl="2" eaLnBrk="1" hangingPunct="1">
              <a:buFont typeface="Arial" pitchFamily="34" charset="0"/>
              <a:buChar char="•"/>
            </a:pPr>
            <a:r>
              <a:rPr b="0" dirty="0" smtClean="0"/>
              <a:t>门静脉压力</a:t>
            </a:r>
            <a:r>
              <a:rPr b="0" dirty="0">
                <a:solidFill>
                  <a:srgbClr val="A50021"/>
                </a:solidFill>
                <a:latin typeface="华文新魏" pitchFamily="2" charset="-122"/>
              </a:rPr>
              <a:t>↑</a:t>
            </a:r>
          </a:p>
          <a:p>
            <a:pPr lvl="2" eaLnBrk="1" hangingPunct="1">
              <a:buFont typeface="Arial" pitchFamily="34" charset="0"/>
              <a:buChar char="•"/>
            </a:pPr>
            <a:r>
              <a:rPr b="0" dirty="0"/>
              <a:t>低蛋白血症</a:t>
            </a:r>
          </a:p>
          <a:p>
            <a:pPr lvl="2" eaLnBrk="1" hangingPunct="1">
              <a:buFont typeface="Arial" pitchFamily="34" charset="0"/>
              <a:buChar char="•"/>
            </a:pPr>
            <a:r>
              <a:rPr lang="en-US" b="0" dirty="0"/>
              <a:t>肝</a:t>
            </a:r>
            <a:r>
              <a:rPr b="0" dirty="0" smtClean="0"/>
              <a:t>淋巴</a:t>
            </a:r>
            <a:r>
              <a:rPr lang="en-US" b="0" dirty="0" smtClean="0"/>
              <a:t>液</a:t>
            </a:r>
            <a:r>
              <a:rPr b="0" dirty="0" smtClean="0"/>
              <a:t>回流受阻</a:t>
            </a:r>
            <a:endParaRPr b="0" dirty="0"/>
          </a:p>
          <a:p>
            <a:pPr lvl="1" eaLnBrk="1" hangingPunct="1">
              <a:buNone/>
            </a:pPr>
            <a:r>
              <a:rPr lang="zh-CN" altLang="en-US" b="0" dirty="0">
                <a:solidFill>
                  <a:srgbClr val="692AA2"/>
                </a:solidFill>
              </a:rPr>
              <a:t> </a:t>
            </a:r>
            <a:r>
              <a:rPr lang="zh-CN" altLang="en-US" b="0" dirty="0" smtClean="0">
                <a:solidFill>
                  <a:srgbClr val="692AA2"/>
                </a:solidFill>
              </a:rPr>
              <a:t>   </a:t>
            </a:r>
            <a:r>
              <a:rPr b="0" dirty="0" smtClean="0"/>
              <a:t>水肿特点</a:t>
            </a:r>
            <a:endParaRPr b="0" dirty="0"/>
          </a:p>
          <a:p>
            <a:pPr lvl="2" eaLnBrk="1" hangingPunct="1"/>
            <a:r>
              <a:rPr b="0" dirty="0"/>
              <a:t>腹水</a:t>
            </a:r>
          </a:p>
          <a:p>
            <a:pPr lvl="1">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5" name="Picture 7" descr="腹水形成机制1"/>
          <p:cNvPicPr>
            <a:picLocks noChangeAspect="1" noChangeArrowheads="1"/>
          </p:cNvPicPr>
          <p:nvPr/>
        </p:nvPicPr>
        <p:blipFill>
          <a:blip r:embed="rId2" cstate="print"/>
          <a:srcRect/>
          <a:stretch>
            <a:fillRect/>
          </a:stretch>
        </p:blipFill>
        <p:spPr bwMode="auto">
          <a:xfrm>
            <a:off x="7569745" y="1749013"/>
            <a:ext cx="2769053" cy="3807617"/>
          </a:xfrm>
          <a:prstGeom prst="rect">
            <a:avLst/>
          </a:prstGeom>
          <a:noFill/>
          <a:ln w="9525">
            <a:noFill/>
            <a:miter lim="800000"/>
            <a:headEnd/>
            <a:tailEnd/>
          </a:ln>
        </p:spPr>
      </p:pic>
    </p:spTree>
    <p:extLst>
      <p:ext uri="{BB962C8B-B14F-4D97-AF65-F5344CB8AC3E}">
        <p14:creationId xmlns="" xmlns:p14="http://schemas.microsoft.com/office/powerpoint/2010/main" val="2988052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三、病因及临床表现</a:t>
            </a:r>
            <a:endParaRPr lang="zh-CN" altLang="en-US" dirty="0"/>
          </a:p>
        </p:txBody>
      </p:sp>
      <p:sp>
        <p:nvSpPr>
          <p:cNvPr id="3" name="内容占位符 2"/>
          <p:cNvSpPr>
            <a:spLocks noGrp="1"/>
          </p:cNvSpPr>
          <p:nvPr>
            <p:ph idx="1"/>
          </p:nvPr>
        </p:nvSpPr>
        <p:spPr/>
        <p:txBody>
          <a:bodyPr/>
          <a:lstStyle/>
          <a:p>
            <a:pPr lvl="1">
              <a:buNone/>
            </a:pPr>
            <a:r>
              <a:rPr lang="en-US" dirty="0"/>
              <a:t>4.</a:t>
            </a:r>
            <a:r>
              <a:rPr dirty="0" smtClean="0"/>
              <a:t>营养不良性水肿</a:t>
            </a:r>
            <a:endParaRPr lang="en-US" dirty="0" smtClean="0"/>
          </a:p>
          <a:p>
            <a:pPr lvl="1"/>
            <a:r>
              <a:rPr altLang="en-US" sz="2600" dirty="0"/>
              <a:t>常见病因</a:t>
            </a:r>
            <a:endParaRPr lang="en-US" altLang="en-US" sz="2600" dirty="0"/>
          </a:p>
          <a:p>
            <a:pPr lvl="2"/>
            <a:r>
              <a:rPr sz="2400" dirty="0"/>
              <a:t>长期营养缺乏、慢性消耗性疾病</a:t>
            </a:r>
            <a:endParaRPr lang="en-US" sz="2400" dirty="0"/>
          </a:p>
          <a:p>
            <a:pPr lvl="1"/>
            <a:r>
              <a:rPr sz="2600" dirty="0"/>
              <a:t>发生机制</a:t>
            </a:r>
            <a:endParaRPr lang="en-US" sz="2600" dirty="0"/>
          </a:p>
          <a:p>
            <a:pPr lvl="1"/>
            <a:endParaRPr lang="en-US" altLang="en-US" sz="2400" dirty="0"/>
          </a:p>
          <a:p>
            <a:pPr lvl="1"/>
            <a:endParaRPr lang="en-US" altLang="en-US" sz="2400" dirty="0"/>
          </a:p>
          <a:p>
            <a:pPr lvl="1"/>
            <a:endParaRPr lang="en-US" altLang="en-US" sz="2400" dirty="0"/>
          </a:p>
          <a:p>
            <a:pPr lvl="1"/>
            <a:endParaRPr lang="en-US" altLang="en-US" sz="2400" dirty="0"/>
          </a:p>
          <a:p>
            <a:pPr lvl="1"/>
            <a:r>
              <a:rPr sz="2600" dirty="0"/>
              <a:t>水肿特点</a:t>
            </a:r>
            <a:endParaRPr lang="en-US" sz="2600" dirty="0"/>
          </a:p>
          <a:p>
            <a:pPr lvl="2"/>
            <a:r>
              <a:rPr sz="2400" dirty="0"/>
              <a:t>先有消瘦、体重减轻</a:t>
            </a:r>
            <a:endParaRPr lang="en-US" sz="2400" dirty="0"/>
          </a:p>
          <a:p>
            <a:pPr lvl="2"/>
            <a:r>
              <a:rPr sz="2400" dirty="0"/>
              <a:t>以低垂部位水肿明显</a:t>
            </a:r>
            <a:endParaRPr lang="en-US" altLang="en-US" b="0" dirty="0" smtClean="0"/>
          </a:p>
          <a:p>
            <a:pPr lvl="1"/>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TextBox 4"/>
          <p:cNvSpPr txBox="1"/>
          <p:nvPr/>
        </p:nvSpPr>
        <p:spPr>
          <a:xfrm>
            <a:off x="2881290" y="3143248"/>
            <a:ext cx="1357322" cy="70788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CN" altLang="en-US" sz="2000" dirty="0">
                <a:solidFill>
                  <a:srgbClr val="0033CC"/>
                </a:solidFill>
                <a:latin typeface="楷体_GB2312" pitchFamily="49" charset="-122"/>
                <a:ea typeface="楷体_GB2312" pitchFamily="49" charset="-122"/>
              </a:rPr>
              <a:t>摄入不足</a:t>
            </a:r>
            <a:endParaRPr lang="en-US" altLang="zh-CN" sz="2000" dirty="0">
              <a:solidFill>
                <a:srgbClr val="0033CC"/>
              </a:solidFill>
              <a:latin typeface="楷体_GB2312" pitchFamily="49" charset="-122"/>
              <a:ea typeface="楷体_GB2312" pitchFamily="49" charset="-122"/>
            </a:endParaRPr>
          </a:p>
          <a:p>
            <a:r>
              <a:rPr lang="zh-CN" altLang="en-US" sz="2000" dirty="0">
                <a:solidFill>
                  <a:srgbClr val="0033CC"/>
                </a:solidFill>
                <a:latin typeface="楷体_GB2312" pitchFamily="49" charset="-122"/>
                <a:ea typeface="楷体_GB2312" pitchFamily="49" charset="-122"/>
              </a:rPr>
              <a:t>消耗增加</a:t>
            </a:r>
          </a:p>
        </p:txBody>
      </p:sp>
      <p:sp>
        <p:nvSpPr>
          <p:cNvPr id="6" name="TextBox 5"/>
          <p:cNvSpPr txBox="1"/>
          <p:nvPr/>
        </p:nvSpPr>
        <p:spPr>
          <a:xfrm>
            <a:off x="4872517" y="3271722"/>
            <a:ext cx="1467068" cy="400110"/>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zh-CN" altLang="en-US" sz="2000" dirty="0">
                <a:solidFill>
                  <a:srgbClr val="0033CC"/>
                </a:solidFill>
                <a:latin typeface="楷体_GB2312" pitchFamily="49" charset="-122"/>
                <a:ea typeface="楷体_GB2312" pitchFamily="49" charset="-122"/>
              </a:rPr>
              <a:t>低蛋白血症</a:t>
            </a:r>
          </a:p>
        </p:txBody>
      </p:sp>
      <p:sp>
        <p:nvSpPr>
          <p:cNvPr id="7" name="TextBox 6"/>
          <p:cNvSpPr txBox="1"/>
          <p:nvPr/>
        </p:nvSpPr>
        <p:spPr>
          <a:xfrm>
            <a:off x="7310447" y="3276005"/>
            <a:ext cx="2286016" cy="40011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CN" altLang="en-US" sz="2000" dirty="0">
                <a:solidFill>
                  <a:srgbClr val="0033CC"/>
                </a:solidFill>
                <a:latin typeface="楷体_GB2312" pitchFamily="49" charset="-122"/>
                <a:ea typeface="楷体_GB2312" pitchFamily="49" charset="-122"/>
              </a:rPr>
              <a:t>血浆胶体渗透压</a:t>
            </a:r>
            <a:r>
              <a:rPr lang="zh-CN" altLang="en-US" sz="2000" dirty="0">
                <a:solidFill>
                  <a:srgbClr val="A50021"/>
                </a:solidFill>
                <a:latin typeface="华文新魏" pitchFamily="2" charset="-122"/>
              </a:rPr>
              <a:t>↓</a:t>
            </a:r>
            <a:endParaRPr lang="zh-CN" altLang="en-US" sz="2000" dirty="0">
              <a:solidFill>
                <a:srgbClr val="0033CC"/>
              </a:solidFill>
              <a:latin typeface="楷体_GB2312" pitchFamily="49" charset="-122"/>
              <a:ea typeface="楷体_GB2312" pitchFamily="49" charset="-122"/>
            </a:endParaRPr>
          </a:p>
        </p:txBody>
      </p:sp>
      <p:sp>
        <p:nvSpPr>
          <p:cNvPr id="8" name="TextBox 7"/>
          <p:cNvSpPr txBox="1"/>
          <p:nvPr/>
        </p:nvSpPr>
        <p:spPr>
          <a:xfrm>
            <a:off x="2842982" y="4429132"/>
            <a:ext cx="1467068" cy="400110"/>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zh-CN" altLang="en-US" sz="2000" dirty="0">
                <a:solidFill>
                  <a:srgbClr val="0033CC"/>
                </a:solidFill>
                <a:latin typeface="楷体_GB2312" pitchFamily="49" charset="-122"/>
                <a:ea typeface="楷体_GB2312" pitchFamily="49" charset="-122"/>
              </a:rPr>
              <a:t>皮下脂肪</a:t>
            </a:r>
            <a:r>
              <a:rPr lang="zh-CN" altLang="en-US" sz="2000" dirty="0">
                <a:solidFill>
                  <a:srgbClr val="A50021"/>
                </a:solidFill>
                <a:latin typeface="华文新魏" pitchFamily="2" charset="-122"/>
              </a:rPr>
              <a:t>↓</a:t>
            </a:r>
            <a:endParaRPr lang="zh-CN" altLang="en-US" sz="2000" dirty="0">
              <a:solidFill>
                <a:srgbClr val="0033CC"/>
              </a:solidFill>
              <a:latin typeface="楷体_GB2312" pitchFamily="49" charset="-122"/>
              <a:ea typeface="楷体_GB2312" pitchFamily="49" charset="-122"/>
            </a:endParaRPr>
          </a:p>
        </p:txBody>
      </p:sp>
      <p:sp>
        <p:nvSpPr>
          <p:cNvPr id="9" name="TextBox 8"/>
          <p:cNvSpPr txBox="1"/>
          <p:nvPr/>
        </p:nvSpPr>
        <p:spPr>
          <a:xfrm>
            <a:off x="5238744" y="4429132"/>
            <a:ext cx="1210588" cy="400110"/>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zh-CN" altLang="en-US" sz="2000" dirty="0">
                <a:solidFill>
                  <a:srgbClr val="0033CC"/>
                </a:solidFill>
                <a:latin typeface="楷体_GB2312" pitchFamily="49" charset="-122"/>
                <a:ea typeface="楷体_GB2312" pitchFamily="49" charset="-122"/>
              </a:rPr>
              <a:t>组织压</a:t>
            </a:r>
            <a:r>
              <a:rPr lang="zh-CN" altLang="en-US" sz="2000" dirty="0">
                <a:solidFill>
                  <a:srgbClr val="A50021"/>
                </a:solidFill>
                <a:latin typeface="华文新魏" pitchFamily="2" charset="-122"/>
              </a:rPr>
              <a:t>↓</a:t>
            </a:r>
            <a:endParaRPr lang="zh-CN" altLang="en-US" sz="2000" dirty="0">
              <a:solidFill>
                <a:srgbClr val="0033CC"/>
              </a:solidFill>
              <a:latin typeface="楷体_GB2312" pitchFamily="49" charset="-122"/>
              <a:ea typeface="楷体_GB2312" pitchFamily="49" charset="-122"/>
            </a:endParaRPr>
          </a:p>
        </p:txBody>
      </p:sp>
      <p:sp>
        <p:nvSpPr>
          <p:cNvPr id="11" name="TextBox 10"/>
          <p:cNvSpPr txBox="1"/>
          <p:nvPr/>
        </p:nvSpPr>
        <p:spPr>
          <a:xfrm>
            <a:off x="7952575" y="4398354"/>
            <a:ext cx="1000132" cy="461665"/>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zh-CN" altLang="en-US" sz="2400" dirty="0">
                <a:solidFill>
                  <a:srgbClr val="0033CC"/>
                </a:solidFill>
                <a:latin typeface="黑体" pitchFamily="2" charset="-122"/>
                <a:ea typeface="黑体" pitchFamily="2" charset="-122"/>
              </a:rPr>
              <a:t>水肿</a:t>
            </a:r>
          </a:p>
        </p:txBody>
      </p:sp>
      <p:cxnSp>
        <p:nvCxnSpPr>
          <p:cNvPr id="13" name="直接箭头连接符 12"/>
          <p:cNvCxnSpPr/>
          <p:nvPr/>
        </p:nvCxnSpPr>
        <p:spPr>
          <a:xfrm>
            <a:off x="4238612" y="3471777"/>
            <a:ext cx="633905" cy="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a:stCxn id="6" idx="3"/>
            <a:endCxn id="7" idx="1"/>
          </p:cNvCxnSpPr>
          <p:nvPr/>
        </p:nvCxnSpPr>
        <p:spPr>
          <a:xfrm>
            <a:off x="6339585" y="3471777"/>
            <a:ext cx="970862" cy="4283"/>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a:stCxn id="7" idx="2"/>
            <a:endCxn id="11" idx="0"/>
          </p:cNvCxnSpPr>
          <p:nvPr/>
        </p:nvCxnSpPr>
        <p:spPr>
          <a:xfrm flipH="1">
            <a:off x="8452641" y="3676115"/>
            <a:ext cx="814" cy="722239"/>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a:endCxn id="8" idx="0"/>
          </p:cNvCxnSpPr>
          <p:nvPr/>
        </p:nvCxnSpPr>
        <p:spPr>
          <a:xfrm flipH="1">
            <a:off x="3576516" y="3851134"/>
            <a:ext cx="61" cy="577998"/>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a:stCxn id="8" idx="3"/>
            <a:endCxn id="9" idx="1"/>
          </p:cNvCxnSpPr>
          <p:nvPr/>
        </p:nvCxnSpPr>
        <p:spPr>
          <a:xfrm>
            <a:off x="4310050" y="4629187"/>
            <a:ext cx="928694" cy="1588"/>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a:stCxn id="9" idx="3"/>
            <a:endCxn id="11" idx="1"/>
          </p:cNvCxnSpPr>
          <p:nvPr/>
        </p:nvCxnSpPr>
        <p:spPr>
          <a:xfrm>
            <a:off x="6449332" y="4629187"/>
            <a:ext cx="1503243" cy="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417281331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三、病因及临床表现</a:t>
            </a:r>
            <a:endParaRPr lang="zh-CN" altLang="en-US" dirty="0"/>
          </a:p>
        </p:txBody>
      </p:sp>
      <p:sp>
        <p:nvSpPr>
          <p:cNvPr id="3" name="内容占位符 2"/>
          <p:cNvSpPr>
            <a:spLocks noGrp="1"/>
          </p:cNvSpPr>
          <p:nvPr>
            <p:ph idx="1"/>
          </p:nvPr>
        </p:nvSpPr>
        <p:spPr>
          <a:xfrm>
            <a:off x="406400" y="1469065"/>
            <a:ext cx="11480800" cy="4876800"/>
          </a:xfrm>
        </p:spPr>
        <p:txBody>
          <a:bodyPr/>
          <a:lstStyle/>
          <a:p>
            <a:pPr lvl="1">
              <a:buNone/>
            </a:pPr>
            <a:r>
              <a:rPr lang="en-US" dirty="0" smtClean="0"/>
              <a:t>5</a:t>
            </a:r>
            <a:r>
              <a:rPr lang="en-US" altLang="zh-CN" dirty="0" smtClean="0"/>
              <a:t>. </a:t>
            </a:r>
            <a:r>
              <a:rPr lang="zh-CN" altLang="en-US" dirty="0" smtClean="0"/>
              <a:t>其他原因所致水肿</a:t>
            </a:r>
            <a:endParaRPr lang="en-US" altLang="zh-CN" dirty="0" smtClean="0"/>
          </a:p>
          <a:p>
            <a:pPr marL="457200" lvl="1" indent="0">
              <a:buNone/>
            </a:pPr>
            <a:r>
              <a:rPr lang="zh-CN" altLang="en-US" b="0" dirty="0" smtClean="0"/>
              <a:t>① 黏液</a:t>
            </a:r>
            <a:r>
              <a:rPr altLang="en-US" b="0" dirty="0" err="1" smtClean="0"/>
              <a:t>性水肿</a:t>
            </a:r>
            <a:endParaRPr lang="en-US" altLang="en-US" b="0" dirty="0" smtClean="0"/>
          </a:p>
          <a:p>
            <a:pPr marL="457200" lvl="1" indent="0">
              <a:buNone/>
            </a:pPr>
            <a:r>
              <a:rPr lang="zh-CN" altLang="en-US" b="0" dirty="0" smtClean="0"/>
              <a:t>② </a:t>
            </a:r>
            <a:r>
              <a:rPr altLang="en-US" b="0" dirty="0" err="1" smtClean="0"/>
              <a:t>药物性水肿</a:t>
            </a:r>
            <a:endParaRPr lang="en-US" altLang="en-US" b="0" dirty="0" smtClean="0"/>
          </a:p>
          <a:p>
            <a:pPr marL="457200" lvl="1" indent="0">
              <a:buNone/>
            </a:pPr>
            <a:r>
              <a:rPr lang="zh-CN" altLang="en-US" dirty="0" smtClean="0"/>
              <a:t>③ </a:t>
            </a:r>
            <a:r>
              <a:rPr altLang="en-US" b="0" dirty="0" err="1" smtClean="0"/>
              <a:t>特发性水肿</a:t>
            </a:r>
            <a:endParaRPr lang="en-US" altLang="en-US" b="0" dirty="0" smtClean="0"/>
          </a:p>
          <a:p>
            <a:pPr marL="457200" lvl="1" indent="0">
              <a:buNone/>
            </a:pPr>
            <a:r>
              <a:rPr lang="zh-CN" altLang="en-US" b="0" dirty="0" smtClean="0"/>
              <a:t>④ </a:t>
            </a:r>
            <a:r>
              <a:rPr b="0" dirty="0" err="1" smtClean="0"/>
              <a:t>经前期紧张综合征</a:t>
            </a:r>
            <a:endParaRPr lang="zh-CN" altLang="en-US" b="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78984626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rrowheads="1"/>
          </p:cNvSpPr>
          <p:nvPr>
            <p:ph type="title"/>
          </p:nvPr>
        </p:nvSpPr>
        <p:spPr/>
        <p:txBody>
          <a:bodyPr/>
          <a:lstStyle/>
          <a:p>
            <a:pPr eaLnBrk="1" hangingPunct="1">
              <a:defRPr/>
            </a:pPr>
            <a:r>
              <a:rPr lang="zh-CN" altLang="en-US" dirty="0" smtClean="0"/>
              <a:t>三、病因及临床表现</a:t>
            </a:r>
            <a:endParaRPr lang="zh-CN" altLang="en-US" dirty="0" smtClean="0">
              <a:latin typeface="华文新魏" pitchFamily="2" charset="-122"/>
            </a:endParaRPr>
          </a:p>
        </p:txBody>
      </p:sp>
      <p:sp>
        <p:nvSpPr>
          <p:cNvPr id="19459" name="Rectangle 3"/>
          <p:cNvSpPr>
            <a:spLocks noGrp="1" noRot="1" noChangeArrowheads="1"/>
          </p:cNvSpPr>
          <p:nvPr>
            <p:ph type="body" idx="1"/>
          </p:nvPr>
        </p:nvSpPr>
        <p:spPr/>
        <p:txBody>
          <a:bodyPr/>
          <a:lstStyle/>
          <a:p>
            <a:pPr algn="just" eaLnBrk="1" hangingPunct="1">
              <a:buFont typeface="Wingdings 2" pitchFamily="18" charset="2"/>
              <a:buNone/>
            </a:pPr>
            <a:r>
              <a:rPr lang="zh-CN" altLang="en-US" sz="3200" dirty="0" smtClean="0">
                <a:solidFill>
                  <a:srgbClr val="C00000"/>
                </a:solidFill>
                <a:latin typeface="Times New Roman" pitchFamily="18" charset="0"/>
              </a:rPr>
              <a:t>（二）局限性</a:t>
            </a:r>
            <a:r>
              <a:rPr lang="zh-CN" altLang="en-US" sz="3200" dirty="0">
                <a:solidFill>
                  <a:srgbClr val="C00000"/>
                </a:solidFill>
                <a:latin typeface="Times New Roman" pitchFamily="18" charset="0"/>
              </a:rPr>
              <a:t>水肿</a:t>
            </a:r>
            <a:endParaRPr lang="en-US" altLang="zh-CN" sz="3200" dirty="0">
              <a:solidFill>
                <a:srgbClr val="C00000"/>
              </a:solidFill>
              <a:latin typeface="Times New Roman" pitchFamily="18" charset="0"/>
            </a:endParaRPr>
          </a:p>
          <a:p>
            <a:pPr lvl="1" algn="just" eaLnBrk="1" hangingPunct="1">
              <a:buFont typeface="Wingdings 2" pitchFamily="18" charset="2"/>
              <a:buNone/>
            </a:pPr>
            <a:r>
              <a:rPr lang="zh-CN" altLang="en-US" dirty="0" smtClean="0"/>
              <a:t>1.局部炎症性水肿</a:t>
            </a:r>
            <a:endParaRPr lang="zh-CN" altLang="en-US" dirty="0" smtClean="0">
              <a:latin typeface="华文新魏" pitchFamily="2" charset="-122"/>
            </a:endParaRPr>
          </a:p>
          <a:p>
            <a:pPr lvl="1" algn="just" eaLnBrk="1" hangingPunct="1">
              <a:buFont typeface="Wingdings 2" pitchFamily="18" charset="2"/>
              <a:buNone/>
            </a:pPr>
            <a:r>
              <a:rPr lang="zh-CN" altLang="en-US" dirty="0" smtClean="0"/>
              <a:t>2.局部静脉回流受阻</a:t>
            </a:r>
            <a:endParaRPr lang="zh-CN" altLang="en-US" dirty="0" smtClean="0">
              <a:latin typeface="华文新魏" pitchFamily="2" charset="-122"/>
            </a:endParaRPr>
          </a:p>
          <a:p>
            <a:pPr lvl="1" algn="just" eaLnBrk="1" hangingPunct="1">
              <a:buFont typeface="Wingdings 2" pitchFamily="18" charset="2"/>
              <a:buNone/>
            </a:pPr>
            <a:r>
              <a:rPr lang="zh-CN" altLang="en-US" dirty="0" smtClean="0"/>
              <a:t>3.局部淋巴回流受阻</a:t>
            </a:r>
            <a:endParaRPr lang="zh-CN" altLang="en-US" dirty="0" smtClean="0">
              <a:latin typeface="华文新魏" pitchFamily="2" charset="-122"/>
            </a:endParaRPr>
          </a:p>
        </p:txBody>
      </p:sp>
      <p:pic>
        <p:nvPicPr>
          <p:cNvPr id="95236" name="Picture 4" descr="axilla-lymph02"/>
          <p:cNvPicPr>
            <a:picLocks noChangeAspect="1" noChangeArrowheads="1"/>
          </p:cNvPicPr>
          <p:nvPr/>
        </p:nvPicPr>
        <p:blipFill>
          <a:blip r:embed="rId2" cstate="print"/>
          <a:srcRect/>
          <a:stretch>
            <a:fillRect/>
          </a:stretch>
        </p:blipFill>
        <p:spPr bwMode="auto">
          <a:xfrm>
            <a:off x="6881818" y="2000240"/>
            <a:ext cx="1776736" cy="1814518"/>
          </a:xfrm>
          <a:prstGeom prst="rect">
            <a:avLst/>
          </a:prstGeom>
          <a:noFill/>
          <a:ln w="9525">
            <a:noFill/>
            <a:miter lim="800000"/>
            <a:headEnd/>
            <a:tailEnd/>
          </a:ln>
        </p:spPr>
      </p:pic>
      <p:pic>
        <p:nvPicPr>
          <p:cNvPr id="95239" name="Picture 7" descr="597">
            <a:hlinkClick r:id="rId3"/>
          </p:cNvPr>
          <p:cNvPicPr>
            <a:picLocks noChangeAspect="1" noChangeArrowheads="1"/>
          </p:cNvPicPr>
          <p:nvPr/>
        </p:nvPicPr>
        <p:blipFill>
          <a:blip r:embed="rId4" cstate="print"/>
          <a:srcRect/>
          <a:stretch>
            <a:fillRect/>
          </a:stretch>
        </p:blipFill>
        <p:spPr bwMode="auto">
          <a:xfrm>
            <a:off x="2881290" y="3714752"/>
            <a:ext cx="2249702" cy="2070094"/>
          </a:xfrm>
          <a:prstGeom prst="rect">
            <a:avLst/>
          </a:prstGeom>
          <a:noFill/>
          <a:ln w="9525">
            <a:noFill/>
            <a:miter lim="800000"/>
            <a:headEnd/>
            <a:tailEnd/>
          </a:ln>
        </p:spPr>
      </p:pic>
    </p:spTree>
    <p:extLst>
      <p:ext uri="{BB962C8B-B14F-4D97-AF65-F5344CB8AC3E}">
        <p14:creationId xmlns="" xmlns:p14="http://schemas.microsoft.com/office/powerpoint/2010/main" val="47490274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95236"/>
                                        </p:tgtEl>
                                        <p:attrNameLst>
                                          <p:attrName>style.visibility</p:attrName>
                                        </p:attrNameLst>
                                      </p:cBhvr>
                                      <p:to>
                                        <p:strVal val="visible"/>
                                      </p:to>
                                    </p:set>
                                    <p:animEffect transition="in" filter="dissolve">
                                      <p:cBhvr>
                                        <p:cTn id="7" dur="500"/>
                                        <p:tgtEl>
                                          <p:spTgt spid="95236"/>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95239"/>
                                        </p:tgtEl>
                                        <p:attrNameLst>
                                          <p:attrName>style.visibility</p:attrName>
                                        </p:attrNameLst>
                                      </p:cBhvr>
                                      <p:to>
                                        <p:strVal val="visible"/>
                                      </p:to>
                                    </p:set>
                                    <p:animEffect transition="in" filter="dissolve">
                                      <p:cBhvr>
                                        <p:cTn id="11" dur="500"/>
                                        <p:tgtEl>
                                          <p:spTgt spid="952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Rot="1" noChangeArrowheads="1"/>
          </p:cNvSpPr>
          <p:nvPr>
            <p:ph type="title"/>
          </p:nvPr>
        </p:nvSpPr>
        <p:spPr/>
        <p:txBody>
          <a:bodyPr/>
          <a:lstStyle/>
          <a:p>
            <a:pPr eaLnBrk="1" hangingPunct="1">
              <a:defRPr/>
            </a:pPr>
            <a:r>
              <a:rPr lang="zh-CN" altLang="en-US" dirty="0" smtClean="0"/>
              <a:t>四、身心反应</a:t>
            </a:r>
          </a:p>
        </p:txBody>
      </p:sp>
      <p:sp>
        <p:nvSpPr>
          <p:cNvPr id="97283" name="Rectangle 3"/>
          <p:cNvSpPr>
            <a:spLocks noGrp="1" noRot="1" noChangeArrowheads="1"/>
          </p:cNvSpPr>
          <p:nvPr>
            <p:ph sz="half" idx="1"/>
          </p:nvPr>
        </p:nvSpPr>
        <p:spPr/>
        <p:txBody>
          <a:bodyPr/>
          <a:lstStyle/>
          <a:p>
            <a:pPr eaLnBrk="1" hangingPunct="1"/>
            <a:r>
              <a:rPr lang="zh-CN" altLang="en-US" dirty="0" smtClean="0"/>
              <a:t>体重</a:t>
            </a:r>
            <a:r>
              <a:rPr lang="zh-CN" altLang="en-US" sz="3200" dirty="0">
                <a:solidFill>
                  <a:srgbClr val="FF0000"/>
                </a:solidFill>
                <a:latin typeface="华文新魏" pitchFamily="2" charset="-122"/>
              </a:rPr>
              <a:t>↑</a:t>
            </a:r>
            <a:endParaRPr lang="zh-CN" altLang="en-US" dirty="0" smtClean="0">
              <a:solidFill>
                <a:srgbClr val="FF0000"/>
              </a:solidFill>
            </a:endParaRPr>
          </a:p>
          <a:p>
            <a:pPr eaLnBrk="1" hangingPunct="1"/>
            <a:r>
              <a:rPr lang="zh-CN" altLang="en-US" dirty="0" smtClean="0"/>
              <a:t>皮肤改变</a:t>
            </a:r>
            <a:endParaRPr lang="en-US" altLang="zh-CN" dirty="0" smtClean="0"/>
          </a:p>
          <a:p>
            <a:pPr lvl="1" eaLnBrk="1" hangingPunct="1"/>
            <a:r>
              <a:rPr lang="zh-CN" altLang="en-US" b="0" dirty="0" smtClean="0"/>
              <a:t>组织细胞与毛细血管间的距离</a:t>
            </a:r>
            <a:r>
              <a:rPr lang="zh-CN" altLang="en-US" dirty="0" smtClean="0">
                <a:solidFill>
                  <a:srgbClr val="FF0000"/>
                </a:solidFill>
                <a:latin typeface="华文新魏" pitchFamily="2" charset="-122"/>
              </a:rPr>
              <a:t>↑ </a:t>
            </a:r>
            <a:r>
              <a:rPr lang="zh-CN" altLang="en-US" dirty="0" smtClean="0">
                <a:solidFill>
                  <a:srgbClr val="0033CC"/>
                </a:solidFill>
                <a:effectLst>
                  <a:outerShdw blurRad="38100" dist="38100" dir="2700000" algn="tl">
                    <a:srgbClr val="C0C0C0"/>
                  </a:outerShdw>
                </a:effectLst>
                <a:latin typeface="华文琥珀" pitchFamily="2" charset="-122"/>
                <a:ea typeface="华文琥珀" pitchFamily="2" charset="-122"/>
              </a:rPr>
              <a:t>→</a:t>
            </a:r>
            <a:r>
              <a:rPr lang="zh-CN" altLang="en-US" b="0" dirty="0" smtClean="0"/>
              <a:t>皮肤代谢及营养障碍</a:t>
            </a:r>
            <a:endParaRPr lang="en-US" altLang="zh-CN" b="0" dirty="0" smtClean="0"/>
          </a:p>
          <a:p>
            <a:pPr lvl="2" eaLnBrk="1" hangingPunct="1"/>
            <a:r>
              <a:rPr altLang="en-US" sz="2400" dirty="0">
                <a:solidFill>
                  <a:srgbClr val="A50021"/>
                </a:solidFill>
              </a:rPr>
              <a:t>皮肤易破溃</a:t>
            </a:r>
            <a:endParaRPr lang="en-US" altLang="en-US" sz="2400" dirty="0">
              <a:solidFill>
                <a:srgbClr val="A50021"/>
              </a:solidFill>
            </a:endParaRPr>
          </a:p>
          <a:p>
            <a:pPr lvl="2" eaLnBrk="1" hangingPunct="1"/>
            <a:r>
              <a:rPr altLang="en-US" sz="2400" dirty="0">
                <a:solidFill>
                  <a:srgbClr val="A50021"/>
                </a:solidFill>
              </a:rPr>
              <a:t>不易修复</a:t>
            </a:r>
            <a:endParaRPr lang="en-US" altLang="en-US" sz="2400" dirty="0">
              <a:solidFill>
                <a:srgbClr val="A50021"/>
              </a:solidFill>
            </a:endParaRPr>
          </a:p>
          <a:p>
            <a:pPr lvl="2" eaLnBrk="1" hangingPunct="1"/>
            <a:r>
              <a:rPr altLang="en-US" sz="2400" dirty="0">
                <a:solidFill>
                  <a:srgbClr val="A50021"/>
                </a:solidFill>
              </a:rPr>
              <a:t>易感染</a:t>
            </a:r>
            <a:endParaRPr lang="en-US" altLang="en-US" sz="2400" dirty="0">
              <a:solidFill>
                <a:srgbClr val="A50021"/>
              </a:solidFill>
            </a:endParaRPr>
          </a:p>
        </p:txBody>
      </p:sp>
      <p:sp>
        <p:nvSpPr>
          <p:cNvPr id="5" name="内容占位符 4"/>
          <p:cNvSpPr>
            <a:spLocks noGrp="1"/>
          </p:cNvSpPr>
          <p:nvPr>
            <p:ph sz="half" idx="2"/>
          </p:nvPr>
        </p:nvSpPr>
        <p:spPr/>
        <p:txBody>
          <a:bodyPr/>
          <a:lstStyle/>
          <a:p>
            <a:pPr eaLnBrk="1" hangingPunct="1"/>
            <a:r>
              <a:rPr lang="zh-CN" altLang="en-US" dirty="0" smtClean="0"/>
              <a:t>血容量</a:t>
            </a:r>
            <a:r>
              <a:rPr lang="zh-CN" altLang="en-US" dirty="0" smtClean="0">
                <a:solidFill>
                  <a:srgbClr val="FF0000"/>
                </a:solidFill>
                <a:latin typeface="华文新魏" pitchFamily="2" charset="-122"/>
              </a:rPr>
              <a:t>↑</a:t>
            </a:r>
            <a:endParaRPr lang="zh-CN" altLang="en-US" dirty="0" smtClean="0">
              <a:solidFill>
                <a:srgbClr val="A50021"/>
              </a:solidFill>
            </a:endParaRPr>
          </a:p>
          <a:p>
            <a:pPr eaLnBrk="1" hangingPunct="1"/>
            <a:r>
              <a:rPr lang="zh-CN" altLang="en-US" dirty="0" smtClean="0"/>
              <a:t>日常活动受限</a:t>
            </a:r>
          </a:p>
          <a:p>
            <a:pPr eaLnBrk="1" hangingPunct="1"/>
            <a:r>
              <a:rPr lang="zh-CN" altLang="en-US" dirty="0" smtClean="0"/>
              <a:t>心理反应</a:t>
            </a:r>
          </a:p>
          <a:p>
            <a:endParaRPr lang="zh-CN" altLang="en-US" dirty="0"/>
          </a:p>
        </p:txBody>
      </p:sp>
      <p:pic>
        <p:nvPicPr>
          <p:cNvPr id="21508" name="Picture 4" descr="F011"/>
          <p:cNvPicPr>
            <a:picLocks noChangeAspect="1" noChangeArrowheads="1"/>
          </p:cNvPicPr>
          <p:nvPr/>
        </p:nvPicPr>
        <p:blipFill>
          <a:blip r:embed="rId2" cstate="print"/>
          <a:srcRect l="22382" r="2618" b="23810"/>
          <a:stretch>
            <a:fillRect/>
          </a:stretch>
        </p:blipFill>
        <p:spPr bwMode="auto">
          <a:xfrm>
            <a:off x="5310183" y="4357694"/>
            <a:ext cx="1781487" cy="1357322"/>
          </a:xfrm>
          <a:prstGeom prst="rect">
            <a:avLst/>
          </a:prstGeom>
          <a:noFill/>
          <a:ln w="9525">
            <a:noFill/>
            <a:miter lim="800000"/>
            <a:headEnd/>
            <a:tailEnd/>
          </a:ln>
        </p:spPr>
      </p:pic>
    </p:spTree>
    <p:extLst>
      <p:ext uri="{BB962C8B-B14F-4D97-AF65-F5344CB8AC3E}">
        <p14:creationId xmlns="" xmlns:p14="http://schemas.microsoft.com/office/powerpoint/2010/main" val="195746532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7283">
                                            <p:txEl>
                                              <p:pRg st="0" end="0"/>
                                            </p:txEl>
                                          </p:spTgt>
                                        </p:tgtEl>
                                        <p:attrNameLst>
                                          <p:attrName>style.visibility</p:attrName>
                                        </p:attrNameLst>
                                      </p:cBhvr>
                                      <p:to>
                                        <p:strVal val="visible"/>
                                      </p:to>
                                    </p:set>
                                    <p:animEffect transition="in" filter="wipe(left)">
                                      <p:cBhvr>
                                        <p:cTn id="7" dur="500"/>
                                        <p:tgtEl>
                                          <p:spTgt spid="972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7283">
                                            <p:txEl>
                                              <p:pRg st="1" end="1"/>
                                            </p:txEl>
                                          </p:spTgt>
                                        </p:tgtEl>
                                        <p:attrNameLst>
                                          <p:attrName>style.visibility</p:attrName>
                                        </p:attrNameLst>
                                      </p:cBhvr>
                                      <p:to>
                                        <p:strVal val="visible"/>
                                      </p:to>
                                    </p:set>
                                    <p:animEffect transition="in" filter="wipe(left)">
                                      <p:cBhvr>
                                        <p:cTn id="12" dur="500"/>
                                        <p:tgtEl>
                                          <p:spTgt spid="9728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7283">
                                            <p:txEl>
                                              <p:pRg st="2" end="2"/>
                                            </p:txEl>
                                          </p:spTgt>
                                        </p:tgtEl>
                                        <p:attrNameLst>
                                          <p:attrName>style.visibility</p:attrName>
                                        </p:attrNameLst>
                                      </p:cBhvr>
                                      <p:to>
                                        <p:strVal val="visible"/>
                                      </p:to>
                                    </p:set>
                                    <p:animEffect transition="in" filter="wipe(left)">
                                      <p:cBhvr>
                                        <p:cTn id="17" dur="500"/>
                                        <p:tgtEl>
                                          <p:spTgt spid="97283">
                                            <p:txEl>
                                              <p:pRg st="2" end="2"/>
                                            </p:txEl>
                                          </p:spTgt>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97283">
                                            <p:txEl>
                                              <p:pRg st="3" end="3"/>
                                            </p:txEl>
                                          </p:spTgt>
                                        </p:tgtEl>
                                        <p:attrNameLst>
                                          <p:attrName>style.visibility</p:attrName>
                                        </p:attrNameLst>
                                      </p:cBhvr>
                                      <p:to>
                                        <p:strVal val="visible"/>
                                      </p:to>
                                    </p:set>
                                    <p:animEffect transition="in" filter="wipe(left)">
                                      <p:cBhvr>
                                        <p:cTn id="20" dur="500"/>
                                        <p:tgtEl>
                                          <p:spTgt spid="97283">
                                            <p:txEl>
                                              <p:pRg st="3" end="3"/>
                                            </p:txEl>
                                          </p:spTgt>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97283">
                                            <p:txEl>
                                              <p:pRg st="4" end="4"/>
                                            </p:txEl>
                                          </p:spTgt>
                                        </p:tgtEl>
                                        <p:attrNameLst>
                                          <p:attrName>style.visibility</p:attrName>
                                        </p:attrNameLst>
                                      </p:cBhvr>
                                      <p:to>
                                        <p:strVal val="visible"/>
                                      </p:to>
                                    </p:set>
                                    <p:animEffect transition="in" filter="wipe(left)">
                                      <p:cBhvr>
                                        <p:cTn id="23" dur="500"/>
                                        <p:tgtEl>
                                          <p:spTgt spid="97283">
                                            <p:txEl>
                                              <p:pRg st="4" end="4"/>
                                            </p:txEl>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97283">
                                            <p:txEl>
                                              <p:pRg st="5" end="5"/>
                                            </p:txEl>
                                          </p:spTgt>
                                        </p:tgtEl>
                                        <p:attrNameLst>
                                          <p:attrName>style.visibility</p:attrName>
                                        </p:attrNameLst>
                                      </p:cBhvr>
                                      <p:to>
                                        <p:strVal val="visible"/>
                                      </p:to>
                                    </p:set>
                                    <p:animEffect transition="in" filter="wipe(left)">
                                      <p:cBhvr>
                                        <p:cTn id="26" dur="500"/>
                                        <p:tgtEl>
                                          <p:spTgt spid="9728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build="p" bldLvl="2"/>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smtClean="0"/>
              <a:t>五、护理评估要点</a:t>
            </a:r>
            <a:endParaRPr lang="zh-CN" altLang="en-US" dirty="0"/>
          </a:p>
        </p:txBody>
      </p:sp>
      <p:sp>
        <p:nvSpPr>
          <p:cNvPr id="7" name="内容占位符 6"/>
          <p:cNvSpPr>
            <a:spLocks noGrp="1"/>
          </p:cNvSpPr>
          <p:nvPr>
            <p:ph idx="1"/>
          </p:nvPr>
        </p:nvSpPr>
        <p:spPr>
          <a:xfrm>
            <a:off x="716626" y="1237571"/>
            <a:ext cx="9526969" cy="4876800"/>
          </a:xfrm>
        </p:spPr>
        <p:txBody>
          <a:bodyPr/>
          <a:lstStyle/>
          <a:p>
            <a:pPr>
              <a:buNone/>
            </a:pPr>
            <a:r>
              <a:rPr lang="zh-CN" altLang="en-US" b="1" dirty="0" smtClean="0">
                <a:solidFill>
                  <a:srgbClr val="C00000"/>
                </a:solidFill>
              </a:rPr>
              <a:t>（一）主观资料</a:t>
            </a:r>
          </a:p>
          <a:p>
            <a:pPr lvl="1">
              <a:buNone/>
            </a:pPr>
            <a:r>
              <a:rPr lang="en-US" b="0" dirty="0" smtClean="0"/>
              <a:t>1.</a:t>
            </a:r>
            <a:r>
              <a:rPr lang="zh-CN" altLang="en-US" b="0" dirty="0" smtClean="0"/>
              <a:t>水肿</a:t>
            </a:r>
            <a:r>
              <a:rPr altLang="en-US" b="0" dirty="0" smtClean="0"/>
              <a:t>的</a:t>
            </a:r>
            <a:r>
              <a:rPr lang="zh-CN" altLang="en-US" b="0" dirty="0" smtClean="0"/>
              <a:t>特点</a:t>
            </a:r>
            <a:endParaRPr lang="en-US" altLang="zh-CN" b="0" dirty="0" smtClean="0"/>
          </a:p>
          <a:p>
            <a:pPr lvl="2"/>
            <a:r>
              <a:rPr lang="zh-CN" altLang="en-US" b="0" dirty="0" smtClean="0"/>
              <a:t>水肿出现的时间、部位、程度、进展情况、水肿与活动及体位的关系等</a:t>
            </a:r>
            <a:endParaRPr lang="en-US" altLang="zh-CN" b="0" dirty="0" smtClean="0"/>
          </a:p>
          <a:p>
            <a:pPr lvl="2"/>
            <a:r>
              <a:rPr lang="zh-CN" altLang="en-US" b="0" dirty="0" smtClean="0"/>
              <a:t>有无心悸、气短、呼吸困难、发绀、血尿一等伴随症状</a:t>
            </a:r>
          </a:p>
          <a:p>
            <a:pPr lvl="1">
              <a:buNone/>
            </a:pPr>
            <a:r>
              <a:rPr lang="en-US" b="0" dirty="0" smtClean="0"/>
              <a:t>2.</a:t>
            </a:r>
            <a:r>
              <a:rPr lang="zh-CN" altLang="en-US" b="0" dirty="0" smtClean="0"/>
              <a:t>饮食、饮水</a:t>
            </a:r>
            <a:r>
              <a:rPr altLang="en-US" b="0" dirty="0" smtClean="0"/>
              <a:t>及出入量</a:t>
            </a:r>
            <a:r>
              <a:rPr lang="zh-CN" altLang="en-US" b="0" dirty="0" smtClean="0"/>
              <a:t>情况</a:t>
            </a:r>
          </a:p>
          <a:p>
            <a:pPr lvl="1">
              <a:buNone/>
            </a:pPr>
            <a:r>
              <a:rPr lang="en-US" b="0" dirty="0" smtClean="0"/>
              <a:t>3.</a:t>
            </a:r>
            <a:r>
              <a:rPr lang="zh-CN" altLang="en-US" b="0" dirty="0" smtClean="0"/>
              <a:t>既往病史</a:t>
            </a:r>
            <a:endParaRPr lang="en-US" altLang="zh-CN" b="0" dirty="0" smtClean="0"/>
          </a:p>
          <a:p>
            <a:pPr lvl="2"/>
            <a:r>
              <a:rPr lang="zh-CN" altLang="en-US" b="0" dirty="0" smtClean="0"/>
              <a:t>有无心脏病、肾脏病、肝脏病、慢性消耗性疾病；</a:t>
            </a:r>
            <a:endParaRPr lang="en-US" altLang="zh-CN" b="0" dirty="0" smtClean="0"/>
          </a:p>
          <a:p>
            <a:pPr lvl="2"/>
            <a:r>
              <a:rPr lang="zh-CN" altLang="en-US" b="0" dirty="0" smtClean="0"/>
              <a:t>有无食物或药物过敏史、激素治疗史等。</a:t>
            </a:r>
          </a:p>
          <a:p>
            <a:pPr>
              <a:buNone/>
            </a:pPr>
            <a:endParaRPr lang="zh-CN" altLang="en-US" dirty="0"/>
          </a:p>
        </p:txBody>
      </p:sp>
      <p:sp>
        <p:nvSpPr>
          <p:cNvPr id="5" name="日期占位符 4"/>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37483530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五、护理评估要点</a:t>
            </a:r>
            <a:endParaRPr lang="zh-CN" altLang="en-US" dirty="0"/>
          </a:p>
        </p:txBody>
      </p:sp>
      <p:sp>
        <p:nvSpPr>
          <p:cNvPr id="3" name="内容占位符 2"/>
          <p:cNvSpPr>
            <a:spLocks noGrp="1"/>
          </p:cNvSpPr>
          <p:nvPr>
            <p:ph idx="1"/>
          </p:nvPr>
        </p:nvSpPr>
        <p:spPr/>
        <p:txBody>
          <a:bodyPr/>
          <a:lstStyle/>
          <a:p>
            <a:pPr lvl="1">
              <a:buNone/>
            </a:pPr>
            <a:r>
              <a:rPr lang="en-US" b="0" dirty="0" smtClean="0"/>
              <a:t>4.</a:t>
            </a:r>
            <a:r>
              <a:rPr lang="zh-CN" altLang="en-US" b="0" dirty="0" smtClean="0"/>
              <a:t>诱发因素</a:t>
            </a:r>
            <a:endParaRPr lang="en-US" altLang="zh-CN" b="0" dirty="0" smtClean="0"/>
          </a:p>
          <a:p>
            <a:pPr lvl="2"/>
            <a:r>
              <a:rPr lang="zh-CN" altLang="en-US" b="0" dirty="0" smtClean="0"/>
              <a:t>如有无感染、过劳、大出血、食物中含盐过多、情绪激动等。</a:t>
            </a:r>
          </a:p>
          <a:p>
            <a:pPr lvl="1">
              <a:buNone/>
            </a:pPr>
            <a:r>
              <a:rPr lang="en-US" b="0" dirty="0" smtClean="0"/>
              <a:t>5.</a:t>
            </a:r>
            <a:r>
              <a:rPr lang="zh-CN" altLang="en-US" b="0" dirty="0" smtClean="0"/>
              <a:t>水肿引起的身心反应</a:t>
            </a:r>
            <a:endParaRPr lang="en-US" altLang="zh-CN" b="0" dirty="0" smtClean="0"/>
          </a:p>
          <a:p>
            <a:pPr lvl="2"/>
            <a:r>
              <a:rPr lang="zh-CN" altLang="en-US" b="0" dirty="0" smtClean="0"/>
              <a:t>有无尿量减少、体重增加、皮肤改变；</a:t>
            </a:r>
            <a:endParaRPr lang="en-US" altLang="zh-CN" b="0" dirty="0" smtClean="0"/>
          </a:p>
          <a:p>
            <a:pPr lvl="2"/>
            <a:r>
              <a:rPr lang="zh-CN" altLang="en-US" b="0" dirty="0" smtClean="0"/>
              <a:t>水肿对自理能力的影响；</a:t>
            </a:r>
            <a:endParaRPr lang="en-US" altLang="zh-CN" b="0" dirty="0" smtClean="0"/>
          </a:p>
          <a:p>
            <a:pPr lvl="2"/>
            <a:r>
              <a:rPr altLang="en-US" b="0" dirty="0" smtClean="0"/>
              <a:t>有无</a:t>
            </a:r>
            <a:r>
              <a:rPr lang="zh-CN" altLang="en-US" b="0" dirty="0" smtClean="0"/>
              <a:t>情绪改变</a:t>
            </a:r>
            <a:r>
              <a:rPr altLang="en-US" b="0" dirty="0" smtClean="0"/>
              <a:t>等</a:t>
            </a:r>
            <a:endParaRPr lang="zh-CN" altLang="en-US" b="0" dirty="0" smtClean="0"/>
          </a:p>
          <a:p>
            <a:pPr lvl="1">
              <a:buNone/>
            </a:pPr>
            <a:r>
              <a:rPr lang="en-US" b="0" dirty="0" smtClean="0"/>
              <a:t>6.</a:t>
            </a:r>
            <a:r>
              <a:rPr lang="zh-CN" altLang="en-US" b="0" dirty="0" smtClean="0"/>
              <a:t>诊疗、护理经过</a:t>
            </a:r>
            <a:endParaRPr lang="en-US" altLang="zh-CN" b="0"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91871656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五、护理评估要点</a:t>
            </a:r>
            <a:endParaRPr lang="zh-CN" altLang="en-US" dirty="0"/>
          </a:p>
        </p:txBody>
      </p:sp>
      <p:sp>
        <p:nvSpPr>
          <p:cNvPr id="3" name="内容占位符 2"/>
          <p:cNvSpPr>
            <a:spLocks noGrp="1"/>
          </p:cNvSpPr>
          <p:nvPr>
            <p:ph idx="1"/>
          </p:nvPr>
        </p:nvSpPr>
        <p:spPr>
          <a:xfrm>
            <a:off x="465122" y="1214422"/>
            <a:ext cx="10220356" cy="5643578"/>
          </a:xfrm>
        </p:spPr>
        <p:txBody>
          <a:bodyPr/>
          <a:lstStyle/>
          <a:p>
            <a:pPr>
              <a:buNone/>
            </a:pPr>
            <a:r>
              <a:rPr lang="zh-CN" altLang="en-US" b="1" dirty="0" smtClean="0">
                <a:solidFill>
                  <a:srgbClr val="C00000"/>
                </a:solidFill>
              </a:rPr>
              <a:t>（二）客观资料</a:t>
            </a:r>
          </a:p>
          <a:p>
            <a:pPr lvl="1">
              <a:buNone/>
            </a:pPr>
            <a:r>
              <a:rPr lang="en-US" b="0" dirty="0" smtClean="0"/>
              <a:t>1.</a:t>
            </a:r>
            <a:r>
              <a:rPr lang="zh-CN" altLang="en-US" b="0" dirty="0" smtClean="0"/>
              <a:t>身体评估</a:t>
            </a:r>
            <a:endParaRPr lang="en-US" altLang="zh-CN" b="0" dirty="0" smtClean="0"/>
          </a:p>
          <a:p>
            <a:pPr lvl="2"/>
            <a:r>
              <a:rPr lang="zh-CN" altLang="en-US" b="0" dirty="0" smtClean="0"/>
              <a:t>生命体征、体重、腹围、体位、水肿部位及程度</a:t>
            </a:r>
            <a:endParaRPr lang="en-US" altLang="zh-CN" b="0" dirty="0" smtClean="0"/>
          </a:p>
          <a:p>
            <a:pPr lvl="2"/>
            <a:r>
              <a:rPr lang="zh-CN" altLang="en-US" b="0" dirty="0" smtClean="0"/>
              <a:t>心源性水肿患者</a:t>
            </a:r>
            <a:r>
              <a:rPr altLang="en-US" b="0" dirty="0" smtClean="0"/>
              <a:t>：</a:t>
            </a:r>
            <a:r>
              <a:rPr b="0" dirty="0">
                <a:solidFill>
                  <a:srgbClr val="0070C0"/>
                </a:solidFill>
              </a:rPr>
              <a:t>心脏大小、心率、节律、杂音、颈静脉怒张、肺部啰音等。</a:t>
            </a:r>
            <a:endParaRPr lang="en-US" altLang="zh-CN" b="0" dirty="0">
              <a:solidFill>
                <a:srgbClr val="0070C0"/>
              </a:solidFill>
            </a:endParaRPr>
          </a:p>
          <a:p>
            <a:pPr lvl="2"/>
            <a:r>
              <a:rPr lang="zh-CN" altLang="en-US" b="0" dirty="0" smtClean="0"/>
              <a:t>肝源性水肿患者</a:t>
            </a:r>
            <a:r>
              <a:rPr altLang="en-US" b="0" dirty="0" smtClean="0"/>
              <a:t>：</a:t>
            </a:r>
            <a:r>
              <a:rPr b="0" dirty="0" smtClean="0">
                <a:solidFill>
                  <a:srgbClr val="0070C0"/>
                </a:solidFill>
              </a:rPr>
              <a:t>有无黄疸、腹壁静脉曲张、肝脾大小、腹水征等。</a:t>
            </a:r>
            <a:endParaRPr b="0" dirty="0">
              <a:solidFill>
                <a:srgbClr val="0070C0"/>
              </a:solidFill>
            </a:endParaRPr>
          </a:p>
          <a:p>
            <a:pPr lvl="1">
              <a:buNone/>
            </a:pPr>
            <a:r>
              <a:rPr lang="en-US" b="0" dirty="0" smtClean="0"/>
              <a:t>2.</a:t>
            </a:r>
            <a:r>
              <a:rPr lang="zh-CN" altLang="en-US" b="0" dirty="0" smtClean="0"/>
              <a:t>实验室检查</a:t>
            </a:r>
            <a:endParaRPr lang="en-US" altLang="zh-CN" b="0" dirty="0" smtClean="0"/>
          </a:p>
          <a:p>
            <a:pPr lvl="2"/>
            <a:r>
              <a:rPr lang="zh-CN" altLang="en-US" b="0" dirty="0" smtClean="0"/>
              <a:t>血、尿常规检查；肝、肾功能；血清电解质等。</a:t>
            </a:r>
          </a:p>
          <a:p>
            <a:pPr lvl="1">
              <a:buNone/>
            </a:pPr>
            <a:r>
              <a:rPr lang="en-US" b="0" dirty="0" smtClean="0"/>
              <a:t>3.</a:t>
            </a:r>
            <a:r>
              <a:rPr lang="zh-CN" altLang="en-US" b="0" dirty="0" smtClean="0"/>
              <a:t>其他检查</a:t>
            </a:r>
            <a:endParaRPr lang="en-US" altLang="zh-CN" b="0" dirty="0" smtClean="0"/>
          </a:p>
          <a:p>
            <a:pPr lvl="2"/>
            <a:r>
              <a:rPr lang="zh-CN" altLang="en-US" b="0" dirty="0" smtClean="0"/>
              <a:t>胸部</a:t>
            </a:r>
            <a:r>
              <a:rPr lang="en-US" b="0" dirty="0" smtClean="0"/>
              <a:t>X</a:t>
            </a:r>
            <a:r>
              <a:rPr lang="zh-CN" altLang="en-US" b="0" dirty="0" smtClean="0"/>
              <a:t>线、心电图、</a:t>
            </a:r>
            <a:r>
              <a:rPr lang="en-US" b="0" dirty="0" smtClean="0"/>
              <a:t>B</a:t>
            </a:r>
            <a:r>
              <a:rPr lang="zh-CN" altLang="en-US" b="0" dirty="0" smtClean="0"/>
              <a:t>型超声波等。</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56287480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rrowheads="1"/>
          </p:cNvSpPr>
          <p:nvPr>
            <p:ph type="title"/>
          </p:nvPr>
        </p:nvSpPr>
        <p:spPr/>
        <p:txBody>
          <a:bodyPr/>
          <a:lstStyle/>
          <a:p>
            <a:pPr eaLnBrk="1" hangingPunct="1">
              <a:defRPr/>
            </a:pPr>
            <a:r>
              <a:rPr lang="zh-CN" altLang="en-US" dirty="0" smtClean="0"/>
              <a:t>六、相关护理诊断</a:t>
            </a:r>
          </a:p>
        </p:txBody>
      </p:sp>
      <p:sp>
        <p:nvSpPr>
          <p:cNvPr id="23555" name="Rectangle 3"/>
          <p:cNvSpPr>
            <a:spLocks noGrp="1" noRot="1" noChangeArrowheads="1"/>
          </p:cNvSpPr>
          <p:nvPr>
            <p:ph type="body" idx="1"/>
          </p:nvPr>
        </p:nvSpPr>
        <p:spPr>
          <a:xfrm>
            <a:off x="392534" y="1793157"/>
            <a:ext cx="11480800" cy="3994186"/>
          </a:xfrm>
        </p:spPr>
        <p:txBody>
          <a:bodyPr/>
          <a:lstStyle/>
          <a:p>
            <a:pPr marL="0" indent="0" eaLnBrk="1" hangingPunct="1">
              <a:buNone/>
            </a:pPr>
            <a:r>
              <a:rPr lang="en-US" altLang="zh-CN" dirty="0" smtClean="0">
                <a:solidFill>
                  <a:srgbClr val="C00000"/>
                </a:solidFill>
                <a:latin typeface="隶书" pitchFamily="49" charset="-122"/>
                <a:ea typeface="隶书" pitchFamily="49" charset="-122"/>
              </a:rPr>
              <a:t>1.</a:t>
            </a:r>
            <a:r>
              <a:rPr lang="zh-CN" altLang="en-US" dirty="0" smtClean="0">
                <a:solidFill>
                  <a:srgbClr val="C00000"/>
                </a:solidFill>
                <a:latin typeface="隶书" pitchFamily="49" charset="-122"/>
                <a:ea typeface="隶书" pitchFamily="49" charset="-122"/>
              </a:rPr>
              <a:t>体液过多：水肿：</a:t>
            </a:r>
            <a:r>
              <a:rPr lang="zh-CN" altLang="en-US" dirty="0" smtClean="0">
                <a:solidFill>
                  <a:schemeClr val="accent4"/>
                </a:solidFill>
                <a:latin typeface="隶书" pitchFamily="49" charset="-122"/>
                <a:ea typeface="隶书" pitchFamily="49" charset="-122"/>
              </a:rPr>
              <a:t>与心功能不全有关；与低蛋白血症有关</a:t>
            </a:r>
          </a:p>
          <a:p>
            <a:pPr marL="0" indent="0" eaLnBrk="1" hangingPunct="1">
              <a:buNone/>
            </a:pPr>
            <a:r>
              <a:rPr lang="en-US" altLang="zh-CN" dirty="0" smtClean="0">
                <a:solidFill>
                  <a:srgbClr val="C00000"/>
                </a:solidFill>
                <a:latin typeface="隶书" pitchFamily="49" charset="-122"/>
                <a:ea typeface="隶书" pitchFamily="49" charset="-122"/>
              </a:rPr>
              <a:t>2.</a:t>
            </a:r>
            <a:r>
              <a:rPr lang="zh-CN" altLang="en-US" dirty="0" smtClean="0">
                <a:solidFill>
                  <a:srgbClr val="C00000"/>
                </a:solidFill>
                <a:latin typeface="隶书" pitchFamily="49" charset="-122"/>
                <a:ea typeface="隶书" pitchFamily="49" charset="-122"/>
              </a:rPr>
              <a:t>有皮肤完整性受损的危险：</a:t>
            </a:r>
            <a:r>
              <a:rPr lang="zh-CN" altLang="en-US" dirty="0" smtClean="0">
                <a:solidFill>
                  <a:schemeClr val="accent4"/>
                </a:solidFill>
                <a:latin typeface="隶书" pitchFamily="49" charset="-122"/>
                <a:ea typeface="隶书" pitchFamily="49" charset="-122"/>
              </a:rPr>
              <a:t>与水肿有关</a:t>
            </a:r>
          </a:p>
          <a:p>
            <a:pPr marL="0" indent="0" eaLnBrk="1" hangingPunct="1">
              <a:buNone/>
            </a:pPr>
            <a:r>
              <a:rPr lang="en-US" altLang="zh-CN" dirty="0" smtClean="0">
                <a:solidFill>
                  <a:srgbClr val="C00000"/>
                </a:solidFill>
                <a:latin typeface="隶书" pitchFamily="49" charset="-122"/>
                <a:ea typeface="隶书" pitchFamily="49" charset="-122"/>
              </a:rPr>
              <a:t>3.</a:t>
            </a:r>
            <a:r>
              <a:rPr lang="zh-CN" altLang="en-US" dirty="0" smtClean="0">
                <a:solidFill>
                  <a:srgbClr val="C00000"/>
                </a:solidFill>
                <a:latin typeface="隶书" pitchFamily="49" charset="-122"/>
                <a:ea typeface="隶书" pitchFamily="49" charset="-122"/>
              </a:rPr>
              <a:t>活动无耐力：</a:t>
            </a:r>
            <a:r>
              <a:rPr lang="zh-CN" altLang="en-US" dirty="0" smtClean="0">
                <a:solidFill>
                  <a:schemeClr val="accent4"/>
                </a:solidFill>
                <a:latin typeface="隶书" pitchFamily="49" charset="-122"/>
                <a:ea typeface="隶书" pitchFamily="49" charset="-122"/>
              </a:rPr>
              <a:t>与胸水、腹水所致呼吸困难有关</a:t>
            </a:r>
          </a:p>
          <a:p>
            <a:pPr marL="0" indent="0" eaLnBrk="1" hangingPunct="1">
              <a:buNone/>
            </a:pPr>
            <a:r>
              <a:rPr lang="en-US" altLang="zh-CN" dirty="0" smtClean="0">
                <a:solidFill>
                  <a:srgbClr val="C00000"/>
                </a:solidFill>
                <a:latin typeface="隶书" pitchFamily="49" charset="-122"/>
                <a:ea typeface="隶书" pitchFamily="49" charset="-122"/>
              </a:rPr>
              <a:t>4.</a:t>
            </a:r>
            <a:r>
              <a:rPr lang="zh-CN" altLang="en-US" dirty="0" smtClean="0">
                <a:solidFill>
                  <a:srgbClr val="C00000"/>
                </a:solidFill>
                <a:latin typeface="隶书" pitchFamily="49" charset="-122"/>
                <a:ea typeface="隶书" pitchFamily="49" charset="-122"/>
              </a:rPr>
              <a:t>营养失调：低于机体需要量：</a:t>
            </a:r>
            <a:r>
              <a:rPr lang="zh-CN" altLang="en-US" dirty="0" smtClean="0">
                <a:solidFill>
                  <a:schemeClr val="accent4"/>
                </a:solidFill>
                <a:latin typeface="隶书" pitchFamily="49" charset="-122"/>
                <a:ea typeface="隶书" pitchFamily="49" charset="-122"/>
              </a:rPr>
              <a:t>与摄入不足、消化吸收障碍等有关</a:t>
            </a:r>
          </a:p>
        </p:txBody>
      </p:sp>
    </p:spTree>
    <p:extLst>
      <p:ext uri="{BB962C8B-B14F-4D97-AF65-F5344CB8AC3E}">
        <p14:creationId xmlns="" xmlns:p14="http://schemas.microsoft.com/office/powerpoint/2010/main" val="2158297312"/>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sz="3600" dirty="0" smtClean="0">
                <a:latin typeface="+mj-ea"/>
              </a:rPr>
              <a:t>第五章  咳嗽与咳痰</a:t>
            </a:r>
            <a:endParaRPr lang="zh-CN" altLang="en-US" sz="3600" dirty="0">
              <a:latin typeface="+mj-ea"/>
            </a:endParaRPr>
          </a:p>
        </p:txBody>
      </p:sp>
      <p:sp>
        <p:nvSpPr>
          <p:cNvPr id="3" name="副标题 2"/>
          <p:cNvSpPr>
            <a:spLocks noGrp="1"/>
          </p:cNvSpPr>
          <p:nvPr>
            <p:ph type="subTitle" idx="1"/>
          </p:nvPr>
        </p:nvSpPr>
        <p:spPr/>
        <p:txBody>
          <a:bodyPr/>
          <a:lstStyle/>
          <a:p>
            <a:endParaRPr lang="zh-CN" altLang="en-US"/>
          </a:p>
        </p:txBody>
      </p:sp>
    </p:spTree>
    <p:extLst>
      <p:ext uri="{BB962C8B-B14F-4D97-AF65-F5344CB8AC3E}">
        <p14:creationId xmlns="" xmlns:p14="http://schemas.microsoft.com/office/powerpoint/2010/main" val="3192604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四、发生机制</a:t>
            </a:r>
            <a:endParaRPr lang="zh-CN" altLang="en-US" dirty="0"/>
          </a:p>
        </p:txBody>
      </p:sp>
      <p:sp>
        <p:nvSpPr>
          <p:cNvPr id="4" name="日期占位符 3"/>
          <p:cNvSpPr>
            <a:spLocks noGrp="1"/>
          </p:cNvSpPr>
          <p:nvPr>
            <p:ph type="dt" sz="half" idx="11"/>
          </p:nvPr>
        </p:nvSpPr>
        <p:spPr/>
        <p:txBody>
          <a:bodyPr/>
          <a:lstStyle/>
          <a:p>
            <a:pPr>
              <a:defRPr/>
            </a:pPr>
            <a:r>
              <a:rPr lang="en-US" smtClean="0">
                <a:solidFill>
                  <a:srgbClr val="FFFFFF"/>
                </a:solidFill>
              </a:rPr>
              <a:t>www.pumpress.com.cn</a:t>
            </a:r>
            <a:endParaRPr lang="en-US">
              <a:solidFill>
                <a:srgbClr val="FFFFFF"/>
              </a:solidFill>
            </a:endParaRPr>
          </a:p>
        </p:txBody>
      </p:sp>
      <p:grpSp>
        <p:nvGrpSpPr>
          <p:cNvPr id="51" name="组合 50"/>
          <p:cNvGrpSpPr/>
          <p:nvPr/>
        </p:nvGrpSpPr>
        <p:grpSpPr>
          <a:xfrm>
            <a:off x="1952596" y="1643050"/>
            <a:ext cx="8286808" cy="4572032"/>
            <a:chOff x="428596" y="1643050"/>
            <a:chExt cx="8286808" cy="4572032"/>
          </a:xfrm>
        </p:grpSpPr>
        <p:sp>
          <p:nvSpPr>
            <p:cNvPr id="47" name="圆角矩形 46"/>
            <p:cNvSpPr/>
            <p:nvPr/>
          </p:nvSpPr>
          <p:spPr>
            <a:xfrm>
              <a:off x="428596" y="1643050"/>
              <a:ext cx="5286412" cy="3500462"/>
            </a:xfrm>
            <a:prstGeom prst="roundRect">
              <a:avLst/>
            </a:prstGeom>
            <a:solidFill>
              <a:srgbClr val="FFFFCC"/>
            </a:solidFill>
            <a:ln>
              <a:solidFill>
                <a:srgbClr val="8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FFFFF"/>
                </a:solidFill>
              </a:endParaRPr>
            </a:p>
          </p:txBody>
        </p:sp>
        <p:sp>
          <p:nvSpPr>
            <p:cNvPr id="49" name="圆角矩形 48"/>
            <p:cNvSpPr/>
            <p:nvPr/>
          </p:nvSpPr>
          <p:spPr>
            <a:xfrm>
              <a:off x="5857884" y="2857496"/>
              <a:ext cx="1785950" cy="335758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FFFFF"/>
                </a:solidFill>
              </a:endParaRPr>
            </a:p>
          </p:txBody>
        </p:sp>
        <p:sp>
          <p:nvSpPr>
            <p:cNvPr id="5" name="圆角矩形 4"/>
            <p:cNvSpPr/>
            <p:nvPr/>
          </p:nvSpPr>
          <p:spPr>
            <a:xfrm>
              <a:off x="571472" y="1785926"/>
              <a:ext cx="1000132" cy="714380"/>
            </a:xfrm>
            <a:prstGeom prst="roundRect">
              <a:avLst/>
            </a:prstGeom>
          </p:spPr>
          <p:style>
            <a:lnRef idx="3">
              <a:schemeClr val="lt1"/>
            </a:lnRef>
            <a:fillRef idx="1">
              <a:schemeClr val="accent2"/>
            </a:fillRef>
            <a:effectRef idx="1">
              <a:schemeClr val="accent2"/>
            </a:effectRef>
            <a:fontRef idx="minor">
              <a:schemeClr val="lt1"/>
            </a:fontRef>
          </p:style>
          <p:txBody>
            <a:bodyPr lIns="36000" tIns="36000" rIns="36000" bIns="36000" rtlCol="0" anchor="ctr"/>
            <a:lstStyle/>
            <a:p>
              <a:pPr algn="ctr" fontAlgn="base">
                <a:spcBef>
                  <a:spcPct val="0"/>
                </a:spcBef>
                <a:spcAft>
                  <a:spcPct val="0"/>
                </a:spcAft>
              </a:pPr>
              <a:r>
                <a:rPr lang="zh-CN" altLang="en-US" dirty="0">
                  <a:solidFill>
                    <a:srgbClr val="FFFFFF"/>
                  </a:solidFill>
                </a:rPr>
                <a:t>外源性</a:t>
              </a:r>
              <a:endParaRPr lang="en-US" altLang="zh-CN" dirty="0">
                <a:solidFill>
                  <a:srgbClr val="FFFFFF"/>
                </a:solidFill>
              </a:endParaRPr>
            </a:p>
            <a:p>
              <a:pPr algn="ctr" fontAlgn="base">
                <a:spcBef>
                  <a:spcPct val="0"/>
                </a:spcBef>
                <a:spcAft>
                  <a:spcPct val="0"/>
                </a:spcAft>
              </a:pPr>
              <a:r>
                <a:rPr lang="zh-CN" altLang="en-US" dirty="0" smtClean="0">
                  <a:solidFill>
                    <a:srgbClr val="FFFFFF"/>
                  </a:solidFill>
                </a:rPr>
                <a:t>致热原</a:t>
              </a:r>
              <a:endParaRPr lang="zh-CN" altLang="en-US" dirty="0">
                <a:solidFill>
                  <a:srgbClr val="FFFFFF"/>
                </a:solidFill>
              </a:endParaRPr>
            </a:p>
          </p:txBody>
        </p:sp>
        <p:sp>
          <p:nvSpPr>
            <p:cNvPr id="6" name="圆角矩形 5"/>
            <p:cNvSpPr/>
            <p:nvPr/>
          </p:nvSpPr>
          <p:spPr>
            <a:xfrm>
              <a:off x="2428860" y="1785926"/>
              <a:ext cx="1571636" cy="714380"/>
            </a:xfrm>
            <a:prstGeom prst="roundRect">
              <a:avLst/>
            </a:prstGeom>
          </p:spPr>
          <p:style>
            <a:lnRef idx="1">
              <a:schemeClr val="accent4"/>
            </a:lnRef>
            <a:fillRef idx="3">
              <a:schemeClr val="accent4"/>
            </a:fillRef>
            <a:effectRef idx="2">
              <a:schemeClr val="accent4"/>
            </a:effectRef>
            <a:fontRef idx="minor">
              <a:schemeClr val="lt1"/>
            </a:fontRef>
          </p:style>
          <p:txBody>
            <a:bodyPr lIns="36000" tIns="36000" rIns="36000" bIns="36000" rtlCol="0" anchor="ctr"/>
            <a:lstStyle/>
            <a:p>
              <a:pPr algn="ctr" fontAlgn="base">
                <a:spcBef>
                  <a:spcPct val="0"/>
                </a:spcBef>
                <a:spcAft>
                  <a:spcPct val="0"/>
                </a:spcAft>
              </a:pPr>
              <a:r>
                <a:rPr lang="zh-CN" altLang="en-US" dirty="0">
                  <a:solidFill>
                    <a:srgbClr val="FFFFFF"/>
                  </a:solidFill>
                </a:rPr>
                <a:t>中性粒细胞、嗜酸粒细胞等</a:t>
              </a:r>
            </a:p>
          </p:txBody>
        </p:sp>
        <p:sp>
          <p:nvSpPr>
            <p:cNvPr id="7" name="圆角矩形 6"/>
            <p:cNvSpPr/>
            <p:nvPr/>
          </p:nvSpPr>
          <p:spPr>
            <a:xfrm>
              <a:off x="2714612" y="2928934"/>
              <a:ext cx="1000132" cy="714380"/>
            </a:xfrm>
            <a:prstGeom prst="roundRect">
              <a:avLst/>
            </a:prstGeom>
          </p:spPr>
          <p:style>
            <a:lnRef idx="3">
              <a:schemeClr val="lt1"/>
            </a:lnRef>
            <a:fillRef idx="1">
              <a:schemeClr val="accent2"/>
            </a:fillRef>
            <a:effectRef idx="1">
              <a:schemeClr val="accent2"/>
            </a:effectRef>
            <a:fontRef idx="minor">
              <a:schemeClr val="lt1"/>
            </a:fontRef>
          </p:style>
          <p:txBody>
            <a:bodyPr lIns="36000" tIns="36000" rIns="36000" bIns="36000" rtlCol="0" anchor="ctr"/>
            <a:lstStyle/>
            <a:p>
              <a:pPr algn="ctr" fontAlgn="base">
                <a:spcBef>
                  <a:spcPct val="0"/>
                </a:spcBef>
                <a:spcAft>
                  <a:spcPct val="0"/>
                </a:spcAft>
              </a:pPr>
              <a:r>
                <a:rPr lang="zh-CN" altLang="en-US" dirty="0">
                  <a:solidFill>
                    <a:srgbClr val="FFFFFF"/>
                  </a:solidFill>
                </a:rPr>
                <a:t>内源性</a:t>
              </a:r>
              <a:endParaRPr lang="en-US" altLang="zh-CN" dirty="0">
                <a:solidFill>
                  <a:srgbClr val="FFFFFF"/>
                </a:solidFill>
              </a:endParaRPr>
            </a:p>
            <a:p>
              <a:pPr algn="ctr" fontAlgn="base">
                <a:spcBef>
                  <a:spcPct val="0"/>
                </a:spcBef>
                <a:spcAft>
                  <a:spcPct val="0"/>
                </a:spcAft>
              </a:pPr>
              <a:r>
                <a:rPr lang="zh-CN" altLang="en-US" dirty="0" smtClean="0">
                  <a:solidFill>
                    <a:srgbClr val="FFFFFF"/>
                  </a:solidFill>
                </a:rPr>
                <a:t>致热原</a:t>
              </a:r>
              <a:endParaRPr lang="zh-CN" altLang="en-US" dirty="0">
                <a:solidFill>
                  <a:srgbClr val="FFFFFF"/>
                </a:solidFill>
              </a:endParaRPr>
            </a:p>
          </p:txBody>
        </p:sp>
        <p:cxnSp>
          <p:nvCxnSpPr>
            <p:cNvPr id="9" name="直接箭头连接符 8"/>
            <p:cNvCxnSpPr>
              <a:stCxn id="5" idx="3"/>
              <a:endCxn id="6" idx="1"/>
            </p:cNvCxnSpPr>
            <p:nvPr/>
          </p:nvCxnSpPr>
          <p:spPr>
            <a:xfrm>
              <a:off x="1571604" y="2143116"/>
              <a:ext cx="857256"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1" name="直接箭头连接符 10"/>
            <p:cNvCxnSpPr>
              <a:stCxn id="6" idx="2"/>
              <a:endCxn id="7" idx="0"/>
            </p:cNvCxnSpPr>
            <p:nvPr/>
          </p:nvCxnSpPr>
          <p:spPr>
            <a:xfrm rot="5400000">
              <a:off x="3000364" y="2714620"/>
              <a:ext cx="428628"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2" name="TextBox 11"/>
            <p:cNvSpPr txBox="1"/>
            <p:nvPr/>
          </p:nvSpPr>
          <p:spPr>
            <a:xfrm>
              <a:off x="1643042" y="1785926"/>
              <a:ext cx="646331" cy="369332"/>
            </a:xfrm>
            <a:prstGeom prst="rect">
              <a:avLst/>
            </a:prstGeom>
            <a:noFill/>
          </p:spPr>
          <p:txBody>
            <a:bodyPr wrap="none" rtlCol="0">
              <a:spAutoFit/>
            </a:bodyPr>
            <a:lstStyle/>
            <a:p>
              <a:pPr fontAlgn="base">
                <a:spcBef>
                  <a:spcPct val="0"/>
                </a:spcBef>
                <a:spcAft>
                  <a:spcPct val="0"/>
                </a:spcAft>
              </a:pPr>
              <a:r>
                <a:rPr lang="zh-CN" altLang="en-US" b="1" dirty="0">
                  <a:solidFill>
                    <a:srgbClr val="7030A0"/>
                  </a:solidFill>
                  <a:latin typeface="隶书" pitchFamily="49" charset="-122"/>
                  <a:ea typeface="隶书" pitchFamily="49" charset="-122"/>
                </a:rPr>
                <a:t>激活</a:t>
              </a:r>
            </a:p>
          </p:txBody>
        </p:sp>
        <p:sp>
          <p:nvSpPr>
            <p:cNvPr id="13" name="TextBox 12"/>
            <p:cNvSpPr txBox="1"/>
            <p:nvPr/>
          </p:nvSpPr>
          <p:spPr>
            <a:xfrm>
              <a:off x="2857488" y="2500306"/>
              <a:ext cx="649537" cy="369332"/>
            </a:xfrm>
            <a:prstGeom prst="rect">
              <a:avLst/>
            </a:prstGeom>
            <a:noFill/>
          </p:spPr>
          <p:txBody>
            <a:bodyPr wrap="none" rtlCol="0">
              <a:spAutoFit/>
            </a:bodyPr>
            <a:lstStyle/>
            <a:p>
              <a:pPr fontAlgn="base">
                <a:spcBef>
                  <a:spcPct val="0"/>
                </a:spcBef>
                <a:spcAft>
                  <a:spcPct val="0"/>
                </a:spcAft>
              </a:pPr>
              <a:r>
                <a:rPr lang="zh-CN" altLang="en-US" b="1" dirty="0">
                  <a:solidFill>
                    <a:srgbClr val="7030A0"/>
                  </a:solidFill>
                  <a:latin typeface="隶书" pitchFamily="49" charset="-122"/>
                  <a:ea typeface="隶书" pitchFamily="49" charset="-122"/>
                </a:rPr>
                <a:t>释放</a:t>
              </a:r>
            </a:p>
          </p:txBody>
        </p:sp>
        <p:sp>
          <p:nvSpPr>
            <p:cNvPr id="14" name="圆角矩形 13"/>
            <p:cNvSpPr/>
            <p:nvPr/>
          </p:nvSpPr>
          <p:spPr>
            <a:xfrm>
              <a:off x="4429124" y="2928934"/>
              <a:ext cx="1143008" cy="714380"/>
            </a:xfrm>
            <a:prstGeom prst="roundRect">
              <a:avLst/>
            </a:prstGeom>
          </p:spPr>
          <p:style>
            <a:lnRef idx="0">
              <a:schemeClr val="dk1"/>
            </a:lnRef>
            <a:fillRef idx="3">
              <a:schemeClr val="dk1"/>
            </a:fillRef>
            <a:effectRef idx="3">
              <a:schemeClr val="dk1"/>
            </a:effectRef>
            <a:fontRef idx="minor">
              <a:schemeClr val="lt1"/>
            </a:fontRef>
          </p:style>
          <p:txBody>
            <a:bodyPr lIns="36000" tIns="36000" rIns="36000" bIns="36000" rtlCol="0" anchor="ctr"/>
            <a:lstStyle/>
            <a:p>
              <a:pPr algn="ctr" fontAlgn="base">
                <a:spcBef>
                  <a:spcPct val="0"/>
                </a:spcBef>
                <a:spcAft>
                  <a:spcPct val="0"/>
                </a:spcAft>
              </a:pPr>
              <a:r>
                <a:rPr lang="zh-CN" altLang="en-US" dirty="0">
                  <a:solidFill>
                    <a:srgbClr val="FFFFFF"/>
                  </a:solidFill>
                </a:rPr>
                <a:t>体温</a:t>
              </a:r>
              <a:endParaRPr lang="en-US" altLang="zh-CN" dirty="0">
                <a:solidFill>
                  <a:srgbClr val="FFFFFF"/>
                </a:solidFill>
              </a:endParaRPr>
            </a:p>
            <a:p>
              <a:pPr algn="ctr" fontAlgn="base">
                <a:spcBef>
                  <a:spcPct val="0"/>
                </a:spcBef>
                <a:spcAft>
                  <a:spcPct val="0"/>
                </a:spcAft>
              </a:pPr>
              <a:r>
                <a:rPr lang="zh-CN" altLang="en-US" dirty="0">
                  <a:solidFill>
                    <a:srgbClr val="FFFFFF"/>
                  </a:solidFill>
                </a:rPr>
                <a:t>调节中枢</a:t>
              </a:r>
            </a:p>
          </p:txBody>
        </p:sp>
        <p:cxnSp>
          <p:nvCxnSpPr>
            <p:cNvPr id="16" name="直接箭头连接符 15"/>
            <p:cNvCxnSpPr>
              <a:stCxn id="7" idx="3"/>
              <a:endCxn id="14" idx="1"/>
            </p:cNvCxnSpPr>
            <p:nvPr/>
          </p:nvCxnSpPr>
          <p:spPr>
            <a:xfrm>
              <a:off x="3714744" y="3286124"/>
              <a:ext cx="71438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3" name="圆角矩形 22"/>
            <p:cNvSpPr/>
            <p:nvPr/>
          </p:nvSpPr>
          <p:spPr>
            <a:xfrm>
              <a:off x="4357686" y="4071942"/>
              <a:ext cx="1285884" cy="714380"/>
            </a:xfrm>
            <a:prstGeom prst="roundRect">
              <a:avLst/>
            </a:prstGeom>
          </p:spPr>
          <p:style>
            <a:lnRef idx="1">
              <a:schemeClr val="accent4"/>
            </a:lnRef>
            <a:fillRef idx="3">
              <a:schemeClr val="accent4"/>
            </a:fillRef>
            <a:effectRef idx="2">
              <a:schemeClr val="accent4"/>
            </a:effectRef>
            <a:fontRef idx="minor">
              <a:schemeClr val="lt1"/>
            </a:fontRef>
          </p:style>
          <p:txBody>
            <a:bodyPr lIns="36000" tIns="36000" rIns="36000" bIns="36000" rtlCol="0" anchor="ctr"/>
            <a:lstStyle/>
            <a:p>
              <a:pPr algn="ctr" fontAlgn="base">
                <a:spcBef>
                  <a:spcPct val="0"/>
                </a:spcBef>
                <a:spcAft>
                  <a:spcPct val="0"/>
                </a:spcAft>
              </a:pPr>
              <a:r>
                <a:rPr lang="zh-CN" altLang="en-US" dirty="0">
                  <a:solidFill>
                    <a:srgbClr val="FFFF00"/>
                  </a:solidFill>
                  <a:latin typeface="隶书" pitchFamily="49" charset="-122"/>
                  <a:ea typeface="隶书" pitchFamily="49" charset="-122"/>
                </a:rPr>
                <a:t>体温</a:t>
              </a:r>
              <a:endParaRPr lang="en-US" altLang="zh-CN" dirty="0">
                <a:solidFill>
                  <a:srgbClr val="FFFF00"/>
                </a:solidFill>
                <a:latin typeface="隶书" pitchFamily="49" charset="-122"/>
                <a:ea typeface="隶书" pitchFamily="49" charset="-122"/>
              </a:endParaRPr>
            </a:p>
            <a:p>
              <a:pPr algn="ctr" fontAlgn="base">
                <a:spcBef>
                  <a:spcPct val="0"/>
                </a:spcBef>
                <a:spcAft>
                  <a:spcPct val="0"/>
                </a:spcAft>
              </a:pPr>
              <a:r>
                <a:rPr lang="zh-CN" altLang="en-US" dirty="0">
                  <a:solidFill>
                    <a:srgbClr val="FFFF00"/>
                  </a:solidFill>
                  <a:latin typeface="隶书" pitchFamily="49" charset="-122"/>
                  <a:ea typeface="隶书" pitchFamily="49" charset="-122"/>
                </a:rPr>
                <a:t>调定点上移</a:t>
              </a:r>
            </a:p>
          </p:txBody>
        </p:sp>
        <p:cxnSp>
          <p:nvCxnSpPr>
            <p:cNvPr id="25" name="直接箭头连接符 24"/>
            <p:cNvCxnSpPr>
              <a:stCxn id="14" idx="2"/>
              <a:endCxn id="23" idx="0"/>
            </p:cNvCxnSpPr>
            <p:nvPr/>
          </p:nvCxnSpPr>
          <p:spPr>
            <a:xfrm rot="5400000">
              <a:off x="4786314" y="3857628"/>
              <a:ext cx="428628"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4" name="圆角矩形 33"/>
            <p:cNvSpPr/>
            <p:nvPr/>
          </p:nvSpPr>
          <p:spPr>
            <a:xfrm>
              <a:off x="6286512" y="4071942"/>
              <a:ext cx="1000132" cy="714380"/>
            </a:xfrm>
            <a:prstGeom prst="roundRect">
              <a:avLst/>
            </a:prstGeom>
          </p:spPr>
          <p:style>
            <a:lnRef idx="1">
              <a:schemeClr val="accent2"/>
            </a:lnRef>
            <a:fillRef idx="3">
              <a:schemeClr val="accent2"/>
            </a:fillRef>
            <a:effectRef idx="2">
              <a:schemeClr val="accent2"/>
            </a:effectRef>
            <a:fontRef idx="minor">
              <a:schemeClr val="lt1"/>
            </a:fontRef>
          </p:style>
          <p:txBody>
            <a:bodyPr lIns="36000" tIns="36000" rIns="36000" bIns="36000" rtlCol="0" anchor="ctr"/>
            <a:lstStyle/>
            <a:p>
              <a:pPr algn="ctr" fontAlgn="base">
                <a:spcBef>
                  <a:spcPct val="0"/>
                </a:spcBef>
                <a:spcAft>
                  <a:spcPct val="0"/>
                </a:spcAft>
              </a:pPr>
              <a:r>
                <a:rPr lang="zh-CN" altLang="en-US" dirty="0">
                  <a:solidFill>
                    <a:srgbClr val="FFFFFF"/>
                  </a:solidFill>
                  <a:latin typeface="黑体" pitchFamily="2" charset="-122"/>
                  <a:ea typeface="黑体" pitchFamily="2" charset="-122"/>
                </a:rPr>
                <a:t>散热↓</a:t>
              </a:r>
              <a:endParaRPr lang="en-US" altLang="zh-CN" dirty="0">
                <a:solidFill>
                  <a:srgbClr val="FFFFFF"/>
                </a:solidFill>
                <a:latin typeface="黑体" pitchFamily="2" charset="-122"/>
                <a:ea typeface="黑体" pitchFamily="2" charset="-122"/>
              </a:endParaRPr>
            </a:p>
            <a:p>
              <a:pPr algn="ctr" fontAlgn="base">
                <a:spcBef>
                  <a:spcPct val="0"/>
                </a:spcBef>
                <a:spcAft>
                  <a:spcPct val="0"/>
                </a:spcAft>
              </a:pPr>
              <a:r>
                <a:rPr lang="zh-CN" altLang="en-US" dirty="0">
                  <a:solidFill>
                    <a:srgbClr val="FFFFFF"/>
                  </a:solidFill>
                  <a:latin typeface="黑体" pitchFamily="2" charset="-122"/>
                  <a:ea typeface="黑体" pitchFamily="2" charset="-122"/>
                </a:rPr>
                <a:t>产热</a:t>
              </a:r>
              <a:r>
                <a:rPr lang="zh-CN" altLang="en-US" dirty="0">
                  <a:solidFill>
                    <a:srgbClr val="FFFFFF"/>
                  </a:solidFill>
                  <a:latin typeface="黑体" pitchFamily="2" charset="-122"/>
                  <a:ea typeface="黑体" pitchFamily="2" charset="-122"/>
                  <a:cs typeface="Arial"/>
                </a:rPr>
                <a:t>↑</a:t>
              </a:r>
              <a:endParaRPr lang="zh-CN" altLang="en-US" dirty="0">
                <a:solidFill>
                  <a:srgbClr val="FFFFFF"/>
                </a:solidFill>
                <a:latin typeface="黑体" pitchFamily="2" charset="-122"/>
                <a:ea typeface="黑体" pitchFamily="2" charset="-122"/>
              </a:endParaRPr>
            </a:p>
          </p:txBody>
        </p:sp>
        <p:cxnSp>
          <p:nvCxnSpPr>
            <p:cNvPr id="37" name="直接箭头连接符 36"/>
            <p:cNvCxnSpPr>
              <a:stCxn id="23" idx="3"/>
              <a:endCxn id="34" idx="1"/>
            </p:cNvCxnSpPr>
            <p:nvPr/>
          </p:nvCxnSpPr>
          <p:spPr>
            <a:xfrm>
              <a:off x="5643570" y="4429132"/>
              <a:ext cx="642942"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8" name="圆角矩形 37"/>
            <p:cNvSpPr/>
            <p:nvPr/>
          </p:nvSpPr>
          <p:spPr>
            <a:xfrm>
              <a:off x="7929586" y="4143380"/>
              <a:ext cx="785818" cy="571504"/>
            </a:xfrm>
            <a:prstGeom prst="roundRect">
              <a:avLst/>
            </a:prstGeom>
            <a:ln/>
          </p:spPr>
          <p:style>
            <a:lnRef idx="2">
              <a:schemeClr val="accent2"/>
            </a:lnRef>
            <a:fillRef idx="1">
              <a:schemeClr val="lt1"/>
            </a:fillRef>
            <a:effectRef idx="0">
              <a:schemeClr val="accent2"/>
            </a:effectRef>
            <a:fontRef idx="minor">
              <a:schemeClr val="dk1"/>
            </a:fontRef>
          </p:style>
          <p:txBody>
            <a:bodyPr lIns="36000" tIns="36000" rIns="36000" bIns="36000" rtlCol="0" anchor="ctr"/>
            <a:lstStyle/>
            <a:p>
              <a:pPr algn="ctr" fontAlgn="base">
                <a:spcBef>
                  <a:spcPct val="0"/>
                </a:spcBef>
                <a:spcAft>
                  <a:spcPct val="0"/>
                </a:spcAft>
              </a:pPr>
              <a:r>
                <a:rPr lang="zh-CN" altLang="en-US" sz="2400" dirty="0">
                  <a:solidFill>
                    <a:srgbClr val="C00000"/>
                  </a:solidFill>
                  <a:latin typeface="黑体" pitchFamily="2" charset="-122"/>
                  <a:ea typeface="黑体" pitchFamily="2" charset="-122"/>
                </a:rPr>
                <a:t>发热</a:t>
              </a:r>
            </a:p>
          </p:txBody>
        </p:sp>
        <p:cxnSp>
          <p:nvCxnSpPr>
            <p:cNvPr id="40" name="直接箭头连接符 39"/>
            <p:cNvCxnSpPr>
              <a:stCxn id="34" idx="3"/>
              <a:endCxn id="38" idx="1"/>
            </p:cNvCxnSpPr>
            <p:nvPr/>
          </p:nvCxnSpPr>
          <p:spPr>
            <a:xfrm>
              <a:off x="7286644" y="4429132"/>
              <a:ext cx="642942"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2" name="圆角矩形 41"/>
            <p:cNvSpPr/>
            <p:nvPr/>
          </p:nvSpPr>
          <p:spPr>
            <a:xfrm>
              <a:off x="6215074" y="5214950"/>
              <a:ext cx="1143008" cy="500066"/>
            </a:xfrm>
            <a:prstGeom prst="roundRect">
              <a:avLst/>
            </a:prstGeom>
          </p:spPr>
          <p:style>
            <a:lnRef idx="3">
              <a:schemeClr val="lt1"/>
            </a:lnRef>
            <a:fillRef idx="1">
              <a:schemeClr val="accent1"/>
            </a:fillRef>
            <a:effectRef idx="1">
              <a:schemeClr val="accent1"/>
            </a:effectRef>
            <a:fontRef idx="minor">
              <a:schemeClr val="lt1"/>
            </a:fontRef>
          </p:style>
          <p:txBody>
            <a:bodyPr lIns="36000" tIns="36000" rIns="36000" bIns="36000" rtlCol="0" anchor="ctr"/>
            <a:lstStyle/>
            <a:p>
              <a:pPr algn="ctr" fontAlgn="base">
                <a:spcBef>
                  <a:spcPct val="0"/>
                </a:spcBef>
                <a:spcAft>
                  <a:spcPct val="0"/>
                </a:spcAft>
              </a:pPr>
              <a:r>
                <a:rPr lang="zh-CN" altLang="en-US" dirty="0">
                  <a:solidFill>
                    <a:srgbClr val="FFFFFF"/>
                  </a:solidFill>
                </a:rPr>
                <a:t>某些疾病</a:t>
              </a:r>
            </a:p>
          </p:txBody>
        </p:sp>
        <p:cxnSp>
          <p:nvCxnSpPr>
            <p:cNvPr id="44" name="直接箭头连接符 43"/>
            <p:cNvCxnSpPr>
              <a:stCxn id="42" idx="0"/>
              <a:endCxn id="34" idx="2"/>
            </p:cNvCxnSpPr>
            <p:nvPr/>
          </p:nvCxnSpPr>
          <p:spPr>
            <a:xfrm rot="5400000" flipH="1" flipV="1">
              <a:off x="6572264" y="5000636"/>
              <a:ext cx="428628"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5" name="弧形 44"/>
            <p:cNvSpPr/>
            <p:nvPr/>
          </p:nvSpPr>
          <p:spPr>
            <a:xfrm>
              <a:off x="4357686" y="3286124"/>
              <a:ext cx="2428892" cy="1571636"/>
            </a:xfrm>
            <a:prstGeom prst="arc">
              <a:avLst/>
            </a:prstGeom>
            <a:ln>
              <a:headEnd type="non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fontAlgn="base">
                <a:spcBef>
                  <a:spcPct val="0"/>
                </a:spcBef>
                <a:spcAft>
                  <a:spcPct val="0"/>
                </a:spcAft>
              </a:pPr>
              <a:endParaRPr lang="zh-CN" altLang="en-US">
                <a:solidFill>
                  <a:srgbClr val="046CA6"/>
                </a:solidFill>
              </a:endParaRPr>
            </a:p>
          </p:txBody>
        </p:sp>
        <p:sp>
          <p:nvSpPr>
            <p:cNvPr id="46" name="TextBox 45"/>
            <p:cNvSpPr txBox="1"/>
            <p:nvPr/>
          </p:nvSpPr>
          <p:spPr>
            <a:xfrm rot="1394672">
              <a:off x="5796233" y="3132854"/>
              <a:ext cx="1107996" cy="369332"/>
            </a:xfrm>
            <a:prstGeom prst="rect">
              <a:avLst/>
            </a:prstGeom>
            <a:noFill/>
          </p:spPr>
          <p:txBody>
            <a:bodyPr wrap="none" rtlCol="0">
              <a:spAutoFit/>
            </a:bodyPr>
            <a:lstStyle/>
            <a:p>
              <a:pPr fontAlgn="base">
                <a:spcBef>
                  <a:spcPct val="0"/>
                </a:spcBef>
                <a:spcAft>
                  <a:spcPct val="0"/>
                </a:spcAft>
              </a:pPr>
              <a:r>
                <a:rPr lang="zh-CN" altLang="en-US" dirty="0">
                  <a:solidFill>
                    <a:srgbClr val="7030A0"/>
                  </a:solidFill>
                  <a:latin typeface="楷体_GB2312" pitchFamily="49" charset="-122"/>
                  <a:ea typeface="楷体_GB2312" pitchFamily="49" charset="-122"/>
                </a:rPr>
                <a:t>直接受损</a:t>
              </a:r>
            </a:p>
          </p:txBody>
        </p:sp>
        <p:sp>
          <p:nvSpPr>
            <p:cNvPr id="48" name="TextBox 47"/>
            <p:cNvSpPr txBox="1"/>
            <p:nvPr/>
          </p:nvSpPr>
          <p:spPr>
            <a:xfrm>
              <a:off x="1643042" y="4429132"/>
              <a:ext cx="1723549" cy="400110"/>
            </a:xfrm>
            <a:prstGeom prst="rect">
              <a:avLst/>
            </a:prstGeom>
            <a:noFill/>
          </p:spPr>
          <p:txBody>
            <a:bodyPr wrap="none" rtlCol="0">
              <a:spAutoFit/>
            </a:bodyPr>
            <a:lstStyle/>
            <a:p>
              <a:pPr fontAlgn="base">
                <a:spcBef>
                  <a:spcPct val="0"/>
                </a:spcBef>
                <a:spcAft>
                  <a:spcPct val="0"/>
                </a:spcAft>
              </a:pPr>
              <a:r>
                <a:rPr lang="zh-CN" altLang="en-US" sz="2000" dirty="0" smtClean="0">
                  <a:solidFill>
                    <a:srgbClr val="800000"/>
                  </a:solidFill>
                  <a:latin typeface="黑体" pitchFamily="2" charset="-122"/>
                  <a:ea typeface="黑体" pitchFamily="2" charset="-122"/>
                </a:rPr>
                <a:t>致热原性</a:t>
              </a:r>
              <a:r>
                <a:rPr lang="zh-CN" altLang="en-US" sz="2000" dirty="0">
                  <a:solidFill>
                    <a:srgbClr val="800000"/>
                  </a:solidFill>
                  <a:latin typeface="黑体" pitchFamily="2" charset="-122"/>
                  <a:ea typeface="黑体" pitchFamily="2" charset="-122"/>
                </a:rPr>
                <a:t>发热</a:t>
              </a:r>
            </a:p>
          </p:txBody>
        </p:sp>
        <p:sp>
          <p:nvSpPr>
            <p:cNvPr id="50" name="TextBox 49"/>
            <p:cNvSpPr txBox="1"/>
            <p:nvPr/>
          </p:nvSpPr>
          <p:spPr>
            <a:xfrm>
              <a:off x="5786446" y="5774312"/>
              <a:ext cx="1800493" cy="369332"/>
            </a:xfrm>
            <a:prstGeom prst="rect">
              <a:avLst/>
            </a:prstGeom>
            <a:noFill/>
          </p:spPr>
          <p:txBody>
            <a:bodyPr wrap="none" rtlCol="0">
              <a:spAutoFit/>
            </a:bodyPr>
            <a:lstStyle/>
            <a:p>
              <a:pPr fontAlgn="base">
                <a:spcBef>
                  <a:spcPct val="0"/>
                </a:spcBef>
                <a:spcAft>
                  <a:spcPct val="0"/>
                </a:spcAft>
              </a:pPr>
              <a:r>
                <a:rPr lang="zh-CN" altLang="en-US" dirty="0" smtClean="0">
                  <a:solidFill>
                    <a:srgbClr val="800000"/>
                  </a:solidFill>
                  <a:latin typeface="黑体" pitchFamily="2" charset="-122"/>
                  <a:ea typeface="黑体" pitchFamily="2" charset="-122"/>
                </a:rPr>
                <a:t>非致热原性</a:t>
              </a:r>
              <a:r>
                <a:rPr lang="zh-CN" altLang="en-US" dirty="0">
                  <a:solidFill>
                    <a:srgbClr val="800000"/>
                  </a:solidFill>
                  <a:latin typeface="黑体" pitchFamily="2" charset="-122"/>
                  <a:ea typeface="黑体" pitchFamily="2" charset="-122"/>
                </a:rPr>
                <a:t>发热</a:t>
              </a:r>
            </a:p>
          </p:txBody>
        </p:sp>
      </p:grpSp>
    </p:spTree>
    <p:extLst>
      <p:ext uri="{BB962C8B-B14F-4D97-AF65-F5344CB8AC3E}">
        <p14:creationId xmlns="" xmlns:p14="http://schemas.microsoft.com/office/powerpoint/2010/main" val="294518641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1" dirty="0" smtClean="0">
                <a:ea typeface="宋体" charset="-122"/>
              </a:rPr>
              <a:t>一、</a:t>
            </a:r>
            <a:r>
              <a:rPr lang="zh-CN" altLang="en-US" b="1" dirty="0" smtClean="0">
                <a:ea typeface="宋体" charset="-122"/>
              </a:rPr>
              <a:t>概念</a:t>
            </a:r>
            <a:endParaRPr lang="zh-CN" altLang="en-US" dirty="0"/>
          </a:p>
        </p:txBody>
      </p:sp>
      <p:sp>
        <p:nvSpPr>
          <p:cNvPr id="3" name="内容占位符 2"/>
          <p:cNvSpPr>
            <a:spLocks noGrp="1"/>
          </p:cNvSpPr>
          <p:nvPr>
            <p:ph idx="1"/>
          </p:nvPr>
        </p:nvSpPr>
        <p:spPr/>
        <p:txBody>
          <a:bodyPr/>
          <a:lstStyle/>
          <a:p>
            <a:r>
              <a:rPr lang="zh-CN" altLang="en-US" dirty="0" smtClean="0">
                <a:solidFill>
                  <a:srgbClr val="C00000"/>
                </a:solidFill>
              </a:rPr>
              <a:t>咳嗽</a:t>
            </a:r>
            <a:endParaRPr lang="en-US" altLang="zh-CN" dirty="0" smtClean="0">
              <a:solidFill>
                <a:srgbClr val="C00000"/>
              </a:solidFill>
            </a:endParaRPr>
          </a:p>
          <a:p>
            <a:pPr lvl="1"/>
            <a:r>
              <a:rPr lang="zh-CN" altLang="en-US" dirty="0" smtClean="0"/>
              <a:t>是临床常见的症状之一</a:t>
            </a:r>
            <a:endParaRPr lang="en-US" altLang="zh-CN" dirty="0" smtClean="0"/>
          </a:p>
          <a:p>
            <a:pPr lvl="1"/>
            <a:r>
              <a:rPr lang="zh-CN" altLang="en-US" dirty="0" smtClean="0"/>
              <a:t>是机体的一种保护性反射动作</a:t>
            </a:r>
            <a:endParaRPr lang="en-US" altLang="zh-CN" dirty="0" smtClean="0"/>
          </a:p>
          <a:p>
            <a:pPr lvl="1"/>
            <a:r>
              <a:rPr lang="zh-CN" altLang="en-US" dirty="0" smtClean="0"/>
              <a:t>目的是将</a:t>
            </a:r>
            <a:r>
              <a:rPr lang="zh-CN" altLang="en-US" dirty="0" smtClean="0">
                <a:solidFill>
                  <a:srgbClr val="800000"/>
                </a:solidFill>
              </a:rPr>
              <a:t>呼吸道内分泌物</a:t>
            </a:r>
            <a:r>
              <a:rPr lang="zh-CN" altLang="en-US" dirty="0" smtClean="0"/>
              <a:t>和从</a:t>
            </a:r>
            <a:r>
              <a:rPr lang="zh-CN" altLang="en-US" dirty="0" smtClean="0">
                <a:solidFill>
                  <a:srgbClr val="800000"/>
                </a:solidFill>
              </a:rPr>
              <a:t>外界吸入的异物</a:t>
            </a:r>
            <a:r>
              <a:rPr lang="zh-CN" altLang="en-US" dirty="0" smtClean="0"/>
              <a:t>排出体外</a:t>
            </a:r>
          </a:p>
          <a:p>
            <a:r>
              <a:rPr lang="zh-CN" altLang="en-US" dirty="0" smtClean="0">
                <a:solidFill>
                  <a:srgbClr val="C00000"/>
                </a:solidFill>
              </a:rPr>
              <a:t>咳痰</a:t>
            </a:r>
            <a:endParaRPr lang="en-US" altLang="zh-CN" dirty="0" smtClean="0">
              <a:solidFill>
                <a:srgbClr val="C00000"/>
              </a:solidFill>
            </a:endParaRPr>
          </a:p>
          <a:p>
            <a:pPr lvl="1"/>
            <a:r>
              <a:rPr lang="zh-CN" altLang="en-US" dirty="0" smtClean="0"/>
              <a:t>是机体借助咳嗽动作将呼吸道</a:t>
            </a:r>
            <a:r>
              <a:rPr lang="zh-CN" altLang="en-US" dirty="0" smtClean="0">
                <a:solidFill>
                  <a:srgbClr val="800000"/>
                </a:solidFill>
              </a:rPr>
              <a:t>内分泌物</a:t>
            </a:r>
            <a:r>
              <a:rPr lang="zh-CN" altLang="en-US" dirty="0" smtClean="0"/>
              <a:t>和</a:t>
            </a:r>
            <a:r>
              <a:rPr lang="zh-CN" altLang="en-US" dirty="0" smtClean="0">
                <a:solidFill>
                  <a:srgbClr val="800000"/>
                </a:solidFill>
              </a:rPr>
              <a:t>炎性产物</a:t>
            </a:r>
            <a:r>
              <a:rPr lang="zh-CN" altLang="en-US" dirty="0" smtClean="0"/>
              <a:t>排出体外的动作</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128335253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ea typeface="宋体" charset="-122"/>
              </a:rPr>
              <a:t>二、病因</a:t>
            </a:r>
            <a:endParaRPr lang="zh-CN" altLang="en-US" dirty="0"/>
          </a:p>
        </p:txBody>
      </p:sp>
      <p:sp>
        <p:nvSpPr>
          <p:cNvPr id="3" name="内容占位符 2"/>
          <p:cNvSpPr>
            <a:spLocks noGrp="1"/>
          </p:cNvSpPr>
          <p:nvPr>
            <p:ph idx="1"/>
          </p:nvPr>
        </p:nvSpPr>
        <p:spPr/>
        <p:txBody>
          <a:bodyPr/>
          <a:lstStyle/>
          <a:p>
            <a:pPr>
              <a:buNone/>
            </a:pPr>
            <a:r>
              <a:rPr lang="zh-CN" altLang="en-US" dirty="0" smtClean="0">
                <a:solidFill>
                  <a:srgbClr val="C00000"/>
                </a:solidFill>
              </a:rPr>
              <a:t>（一）呼吸道疾病</a:t>
            </a:r>
          </a:p>
          <a:p>
            <a:pPr lvl="1">
              <a:buNone/>
            </a:pPr>
            <a:r>
              <a:rPr lang="en-US" altLang="zh-CN" dirty="0" smtClean="0"/>
              <a:t>1</a:t>
            </a:r>
            <a:r>
              <a:rPr lang="zh-CN" altLang="en-US" dirty="0" smtClean="0"/>
              <a:t>．感染　</a:t>
            </a:r>
          </a:p>
          <a:p>
            <a:pPr lvl="1">
              <a:buNone/>
            </a:pPr>
            <a:r>
              <a:rPr lang="en-US" altLang="zh-CN" dirty="0" smtClean="0"/>
              <a:t>2</a:t>
            </a:r>
            <a:r>
              <a:rPr lang="zh-CN" altLang="en-US" dirty="0" smtClean="0"/>
              <a:t>．肿瘤　</a:t>
            </a:r>
          </a:p>
          <a:p>
            <a:pPr lvl="1">
              <a:buNone/>
            </a:pPr>
            <a:r>
              <a:rPr lang="en-US" altLang="zh-CN" dirty="0" smtClean="0"/>
              <a:t>3</a:t>
            </a:r>
            <a:r>
              <a:rPr lang="zh-CN" altLang="en-US" dirty="0" smtClean="0"/>
              <a:t>．变态反应性疾病　</a:t>
            </a:r>
          </a:p>
          <a:p>
            <a:pPr lvl="1">
              <a:buNone/>
            </a:pPr>
            <a:r>
              <a:rPr lang="en-US" altLang="zh-CN" dirty="0" smtClean="0"/>
              <a:t>4</a:t>
            </a:r>
            <a:r>
              <a:rPr lang="zh-CN" altLang="en-US" dirty="0" smtClean="0"/>
              <a:t>．其他　</a:t>
            </a:r>
          </a:p>
          <a:p>
            <a:pPr>
              <a:buNone/>
            </a:pPr>
            <a:r>
              <a:rPr lang="zh-CN" altLang="en-US" dirty="0" smtClean="0">
                <a:solidFill>
                  <a:srgbClr val="C00000"/>
                </a:solidFill>
              </a:rPr>
              <a:t>（二）胸膜疾病</a:t>
            </a:r>
          </a:p>
          <a:p>
            <a:pPr>
              <a:buNone/>
            </a:pPr>
            <a:r>
              <a:rPr lang="zh-CN" altLang="en-US" dirty="0" smtClean="0">
                <a:solidFill>
                  <a:srgbClr val="C00000"/>
                </a:solidFill>
              </a:rPr>
              <a:t>（三）循环系统疾病</a:t>
            </a:r>
          </a:p>
          <a:p>
            <a:pPr>
              <a:buNone/>
            </a:pPr>
            <a:r>
              <a:rPr lang="zh-CN" altLang="en-US" dirty="0" smtClean="0">
                <a:solidFill>
                  <a:srgbClr val="C00000"/>
                </a:solidFill>
              </a:rPr>
              <a:t>（四）其他</a:t>
            </a:r>
          </a:p>
          <a:p>
            <a:pPr>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72274271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ea typeface="宋体" charset="-122"/>
              </a:rPr>
              <a:t>三、发生机制</a:t>
            </a:r>
            <a:endParaRPr lang="zh-CN" altLang="en-US" dirty="0"/>
          </a:p>
        </p:txBody>
      </p:sp>
      <p:sp>
        <p:nvSpPr>
          <p:cNvPr id="54" name="内容占位符 53"/>
          <p:cNvSpPr>
            <a:spLocks noGrp="1"/>
          </p:cNvSpPr>
          <p:nvPr>
            <p:ph idx="1"/>
          </p:nvPr>
        </p:nvSpPr>
        <p:spPr/>
        <p:txBody>
          <a:bodyPr/>
          <a:lstStyle/>
          <a:p>
            <a:pPr>
              <a:buNone/>
            </a:pPr>
            <a:r>
              <a:rPr lang="zh-CN" altLang="en-US" sz="2800" dirty="0" smtClean="0">
                <a:solidFill>
                  <a:srgbClr val="C00000"/>
                </a:solidFill>
                <a:latin typeface="隶书" pitchFamily="49" charset="-122"/>
                <a:ea typeface="隶书" pitchFamily="49" charset="-122"/>
              </a:rPr>
              <a:t>（一）咳嗽</a:t>
            </a:r>
            <a:endParaRPr lang="en-US" altLang="zh-CN" sz="2800" dirty="0">
              <a:solidFill>
                <a:srgbClr val="C00000"/>
              </a:solidFill>
              <a:latin typeface="隶书" pitchFamily="49" charset="-122"/>
              <a:ea typeface="隶书" pitchFamily="49" charset="-122"/>
            </a:endParaRPr>
          </a:p>
          <a:p>
            <a:pPr>
              <a:buNone/>
            </a:pPr>
            <a:endParaRPr lang="en-US" altLang="zh-CN" sz="2800" dirty="0">
              <a:solidFill>
                <a:srgbClr val="C00000"/>
              </a:solidFill>
              <a:latin typeface="隶书" pitchFamily="49" charset="-122"/>
              <a:ea typeface="隶书" pitchFamily="49" charset="-122"/>
            </a:endParaRPr>
          </a:p>
          <a:p>
            <a:pPr>
              <a:buNone/>
            </a:pPr>
            <a:endParaRPr lang="en-US" altLang="zh-CN" sz="2800" dirty="0">
              <a:solidFill>
                <a:srgbClr val="C00000"/>
              </a:solidFill>
              <a:latin typeface="隶书" pitchFamily="49" charset="-122"/>
              <a:ea typeface="隶书" pitchFamily="49" charset="-122"/>
            </a:endParaRPr>
          </a:p>
          <a:p>
            <a:pPr>
              <a:buNone/>
            </a:pPr>
            <a:endParaRPr lang="en-US" altLang="zh-CN" sz="2800" dirty="0">
              <a:solidFill>
                <a:srgbClr val="C00000"/>
              </a:solidFill>
              <a:latin typeface="隶书" pitchFamily="49" charset="-122"/>
              <a:ea typeface="隶书" pitchFamily="49" charset="-122"/>
            </a:endParaRPr>
          </a:p>
          <a:p>
            <a:pPr>
              <a:buNone/>
            </a:pPr>
            <a:endParaRPr lang="en-US" altLang="zh-CN" sz="2800" dirty="0">
              <a:solidFill>
                <a:srgbClr val="C00000"/>
              </a:solidFill>
              <a:latin typeface="隶书" pitchFamily="49" charset="-122"/>
              <a:ea typeface="隶书" pitchFamily="49" charset="-122"/>
            </a:endParaRPr>
          </a:p>
          <a:p>
            <a:pPr>
              <a:buNone/>
            </a:pPr>
            <a:endParaRPr lang="en-US" altLang="zh-CN" sz="2800" dirty="0">
              <a:solidFill>
                <a:srgbClr val="C00000"/>
              </a:solidFill>
              <a:latin typeface="隶书" pitchFamily="49" charset="-122"/>
              <a:ea typeface="隶书" pitchFamily="49" charset="-122"/>
            </a:endParaRPr>
          </a:p>
          <a:p>
            <a:pPr>
              <a:buNone/>
            </a:pPr>
            <a:r>
              <a:rPr lang="zh-CN" altLang="en-US" sz="2800" dirty="0" smtClean="0">
                <a:solidFill>
                  <a:srgbClr val="C00000"/>
                </a:solidFill>
                <a:latin typeface="隶书" pitchFamily="49" charset="-122"/>
                <a:ea typeface="隶书" pitchFamily="49" charset="-122"/>
              </a:rPr>
              <a:t>（二）咳痰</a:t>
            </a:r>
            <a:endParaRPr lang="zh-CN" altLang="en-US" sz="2800" dirty="0">
              <a:solidFill>
                <a:srgbClr val="C00000"/>
              </a:solidFill>
              <a:latin typeface="隶书" pitchFamily="49" charset="-122"/>
              <a:ea typeface="隶书" pitchFamily="49" charset="-122"/>
            </a:endParaRPr>
          </a:p>
          <a:p>
            <a:pPr>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7" name="Rectangle 5" descr="羊皮纸"/>
          <p:cNvSpPr>
            <a:spLocks noChangeArrowheads="1"/>
          </p:cNvSpPr>
          <p:nvPr/>
        </p:nvSpPr>
        <p:spPr bwMode="auto">
          <a:xfrm>
            <a:off x="1881158" y="1876420"/>
            <a:ext cx="1828800" cy="838200"/>
          </a:xfrm>
          <a:prstGeom prst="rect">
            <a:avLst/>
          </a:prstGeom>
          <a:ln>
            <a:headEnd/>
            <a:tailEnd/>
          </a:ln>
        </p:spPr>
        <p:style>
          <a:lnRef idx="3">
            <a:schemeClr val="lt1"/>
          </a:lnRef>
          <a:fillRef idx="1">
            <a:schemeClr val="accent1"/>
          </a:fillRef>
          <a:effectRef idx="1">
            <a:schemeClr val="accent1"/>
          </a:effectRef>
          <a:fontRef idx="minor">
            <a:schemeClr val="lt1"/>
          </a:fontRef>
        </p:style>
        <p:txBody>
          <a:bodyPr wrap="square" anchor="ctr">
            <a:noAutofit/>
          </a:bodyPr>
          <a:lstStyle/>
          <a:p>
            <a:pPr algn="ctr"/>
            <a:r>
              <a:rPr lang="zh-CN" altLang="en-US" sz="2400" dirty="0" smtClean="0">
                <a:solidFill>
                  <a:srgbClr val="FFFFFF"/>
                </a:solidFill>
                <a:latin typeface="楷体_GB2312" pitchFamily="49" charset="-122"/>
                <a:ea typeface="楷体_GB2312" pitchFamily="49" charset="-122"/>
              </a:rPr>
              <a:t>呼吸道黏膜等</a:t>
            </a:r>
            <a:r>
              <a:rPr lang="zh-CN" altLang="en-US" sz="2400" dirty="0">
                <a:solidFill>
                  <a:srgbClr val="FFFFFF"/>
                </a:solidFill>
                <a:latin typeface="楷体_GB2312" pitchFamily="49" charset="-122"/>
                <a:ea typeface="楷体_GB2312" pitchFamily="49" charset="-122"/>
              </a:rPr>
              <a:t>刺激</a:t>
            </a:r>
          </a:p>
        </p:txBody>
      </p:sp>
      <p:sp>
        <p:nvSpPr>
          <p:cNvPr id="8" name="Rectangle 6"/>
          <p:cNvSpPr>
            <a:spLocks noChangeArrowheads="1"/>
          </p:cNvSpPr>
          <p:nvPr/>
        </p:nvSpPr>
        <p:spPr bwMode="auto">
          <a:xfrm>
            <a:off x="4381488" y="3286124"/>
            <a:ext cx="1500198" cy="808050"/>
          </a:xfrm>
          <a:prstGeom prst="rect">
            <a:avLst/>
          </a:prstGeom>
          <a:ln>
            <a:headEnd/>
            <a:tailEnd/>
          </a:ln>
        </p:spPr>
        <p:style>
          <a:lnRef idx="0">
            <a:schemeClr val="dk1"/>
          </a:lnRef>
          <a:fillRef idx="3">
            <a:schemeClr val="dk1"/>
          </a:fillRef>
          <a:effectRef idx="3">
            <a:schemeClr val="dk1"/>
          </a:effectRef>
          <a:fontRef idx="minor">
            <a:schemeClr val="lt1"/>
          </a:fontRef>
        </p:style>
        <p:txBody>
          <a:bodyPr wrap="none" anchor="ctr"/>
          <a:lstStyle/>
          <a:p>
            <a:pPr algn="ctr">
              <a:lnSpc>
                <a:spcPts val="2800"/>
              </a:lnSpc>
            </a:pPr>
            <a:r>
              <a:rPr lang="zh-CN" altLang="en-US" sz="2400" dirty="0">
                <a:solidFill>
                  <a:srgbClr val="FFFFFF"/>
                </a:solidFill>
                <a:ea typeface="隶书" pitchFamily="49" charset="-122"/>
              </a:rPr>
              <a:t>延髓</a:t>
            </a:r>
            <a:endParaRPr lang="en-US" altLang="zh-CN" sz="2400" dirty="0">
              <a:solidFill>
                <a:srgbClr val="FFFFFF"/>
              </a:solidFill>
              <a:ea typeface="隶书" pitchFamily="49" charset="-122"/>
            </a:endParaRPr>
          </a:p>
          <a:p>
            <a:pPr algn="ctr">
              <a:lnSpc>
                <a:spcPts val="2800"/>
              </a:lnSpc>
            </a:pPr>
            <a:r>
              <a:rPr lang="zh-CN" altLang="en-US" sz="2400" dirty="0">
                <a:solidFill>
                  <a:srgbClr val="FFFFFF"/>
                </a:solidFill>
                <a:ea typeface="隶书" pitchFamily="49" charset="-122"/>
              </a:rPr>
              <a:t>咳嗽中枢</a:t>
            </a:r>
          </a:p>
        </p:txBody>
      </p:sp>
      <p:cxnSp>
        <p:nvCxnSpPr>
          <p:cNvPr id="12" name="AutoShape 10"/>
          <p:cNvCxnSpPr>
            <a:cxnSpLocks noChangeShapeType="1"/>
            <a:stCxn id="7" idx="3"/>
            <a:endCxn id="20" idx="1"/>
          </p:cNvCxnSpPr>
          <p:nvPr/>
        </p:nvCxnSpPr>
        <p:spPr bwMode="auto">
          <a:xfrm flipV="1">
            <a:off x="3709958" y="2285992"/>
            <a:ext cx="600092" cy="9528"/>
          </a:xfrm>
          <a:prstGeom prst="straightConnector1">
            <a:avLst/>
          </a:prstGeom>
          <a:noFill/>
          <a:ln w="28575">
            <a:solidFill>
              <a:srgbClr val="5D9F9F"/>
            </a:solidFill>
            <a:round/>
            <a:headEnd/>
            <a:tailEnd type="triangle" w="med" len="med"/>
          </a:ln>
        </p:spPr>
      </p:cxnSp>
      <p:cxnSp>
        <p:nvCxnSpPr>
          <p:cNvPr id="13" name="AutoShape 11"/>
          <p:cNvCxnSpPr>
            <a:cxnSpLocks noChangeShapeType="1"/>
            <a:stCxn id="8" idx="3"/>
            <a:endCxn id="43" idx="1"/>
          </p:cNvCxnSpPr>
          <p:nvPr/>
        </p:nvCxnSpPr>
        <p:spPr bwMode="auto">
          <a:xfrm>
            <a:off x="5881686" y="3690149"/>
            <a:ext cx="785818" cy="0"/>
          </a:xfrm>
          <a:prstGeom prst="straightConnector1">
            <a:avLst/>
          </a:prstGeom>
          <a:noFill/>
          <a:ln w="28575">
            <a:solidFill>
              <a:srgbClr val="5D9F9F"/>
            </a:solidFill>
            <a:round/>
            <a:headEnd/>
            <a:tailEnd type="triangle" w="med" len="med"/>
          </a:ln>
        </p:spPr>
      </p:cxnSp>
      <p:sp>
        <p:nvSpPr>
          <p:cNvPr id="20" name="矩形 19"/>
          <p:cNvSpPr/>
          <p:nvPr/>
        </p:nvSpPr>
        <p:spPr>
          <a:xfrm>
            <a:off x="4310050" y="1785926"/>
            <a:ext cx="1643074" cy="1000132"/>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zh-CN" altLang="en-US" dirty="0">
                <a:solidFill>
                  <a:srgbClr val="FFFFFF"/>
                </a:solidFill>
                <a:latin typeface="华文楷体" pitchFamily="2" charset="-122"/>
                <a:ea typeface="华文楷体" pitchFamily="2" charset="-122"/>
              </a:rPr>
              <a:t>迷走</a:t>
            </a:r>
            <a:r>
              <a:rPr lang="en-US" altLang="zh-CN" dirty="0">
                <a:solidFill>
                  <a:srgbClr val="FFFFFF"/>
                </a:solidFill>
                <a:latin typeface="华文楷体" pitchFamily="2" charset="-122"/>
                <a:ea typeface="华文楷体" pitchFamily="2" charset="-122"/>
              </a:rPr>
              <a:t>N</a:t>
            </a:r>
            <a:r>
              <a:rPr lang="zh-CN" altLang="en-US" dirty="0">
                <a:solidFill>
                  <a:srgbClr val="FFFFFF"/>
                </a:solidFill>
                <a:latin typeface="华文楷体" pitchFamily="2" charset="-122"/>
                <a:ea typeface="华文楷体" pitchFamily="2" charset="-122"/>
              </a:rPr>
              <a:t>、舌咽</a:t>
            </a:r>
            <a:r>
              <a:rPr lang="en-US" altLang="zh-CN" dirty="0">
                <a:solidFill>
                  <a:srgbClr val="FFFFFF"/>
                </a:solidFill>
                <a:latin typeface="华文楷体" pitchFamily="2" charset="-122"/>
                <a:ea typeface="华文楷体" pitchFamily="2" charset="-122"/>
              </a:rPr>
              <a:t>N</a:t>
            </a:r>
            <a:r>
              <a:rPr lang="zh-CN" altLang="en-US" dirty="0">
                <a:solidFill>
                  <a:srgbClr val="FFFFFF"/>
                </a:solidFill>
                <a:latin typeface="华文楷体" pitchFamily="2" charset="-122"/>
                <a:ea typeface="华文楷体" pitchFamily="2" charset="-122"/>
              </a:rPr>
              <a:t>和三叉</a:t>
            </a:r>
            <a:r>
              <a:rPr lang="en-US" altLang="zh-CN" dirty="0">
                <a:solidFill>
                  <a:srgbClr val="FFFFFF"/>
                </a:solidFill>
                <a:latin typeface="华文楷体" pitchFamily="2" charset="-122"/>
                <a:ea typeface="华文楷体" pitchFamily="2" charset="-122"/>
              </a:rPr>
              <a:t>N</a:t>
            </a:r>
            <a:r>
              <a:rPr lang="zh-CN" altLang="en-US" dirty="0">
                <a:solidFill>
                  <a:srgbClr val="FFFFFF"/>
                </a:solidFill>
                <a:latin typeface="华文楷体" pitchFamily="2" charset="-122"/>
                <a:ea typeface="华文楷体" pitchFamily="2" charset="-122"/>
              </a:rPr>
              <a:t>的</a:t>
            </a:r>
            <a:r>
              <a:rPr lang="zh-CN" altLang="en-US" dirty="0">
                <a:solidFill>
                  <a:srgbClr val="FFFF00"/>
                </a:solidFill>
                <a:latin typeface="华文楷体" pitchFamily="2" charset="-122"/>
                <a:ea typeface="华文楷体" pitchFamily="2" charset="-122"/>
              </a:rPr>
              <a:t>感觉神经纤维</a:t>
            </a:r>
            <a:endParaRPr lang="zh-CN" altLang="en-US" dirty="0">
              <a:solidFill>
                <a:srgbClr val="FFFF00"/>
              </a:solidFill>
            </a:endParaRPr>
          </a:p>
        </p:txBody>
      </p:sp>
      <p:cxnSp>
        <p:nvCxnSpPr>
          <p:cNvPr id="26" name="直接箭头连接符 25"/>
          <p:cNvCxnSpPr>
            <a:stCxn id="20" idx="2"/>
            <a:endCxn id="8" idx="0"/>
          </p:cNvCxnSpPr>
          <p:nvPr/>
        </p:nvCxnSpPr>
        <p:spPr>
          <a:xfrm rot="5400000">
            <a:off x="4881554" y="3036091"/>
            <a:ext cx="500066" cy="1588"/>
          </a:xfrm>
          <a:prstGeom prst="straightConnector1">
            <a:avLst/>
          </a:prstGeom>
          <a:noFill/>
          <a:ln w="28575">
            <a:solidFill>
              <a:srgbClr val="5D9F9F"/>
            </a:solidFill>
            <a:round/>
            <a:headEnd/>
            <a:tailEnd type="triangle" w="med" len="med"/>
          </a:ln>
        </p:spPr>
      </p:cxnSp>
      <p:sp>
        <p:nvSpPr>
          <p:cNvPr id="43" name="矩形 42"/>
          <p:cNvSpPr/>
          <p:nvPr/>
        </p:nvSpPr>
        <p:spPr>
          <a:xfrm>
            <a:off x="6667504" y="3154364"/>
            <a:ext cx="1643074" cy="1071570"/>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zh-CN" altLang="en-US" dirty="0">
                <a:solidFill>
                  <a:srgbClr val="FFFFFF"/>
                </a:solidFill>
                <a:latin typeface="华文楷体" pitchFamily="2" charset="-122"/>
                <a:ea typeface="华文楷体" pitchFamily="2" charset="-122"/>
              </a:rPr>
              <a:t>喉下</a:t>
            </a:r>
            <a:r>
              <a:rPr lang="en-US" altLang="zh-CN" dirty="0">
                <a:solidFill>
                  <a:srgbClr val="FFFFFF"/>
                </a:solidFill>
                <a:latin typeface="华文楷体" pitchFamily="2" charset="-122"/>
                <a:ea typeface="华文楷体" pitchFamily="2" charset="-122"/>
              </a:rPr>
              <a:t>N</a:t>
            </a:r>
            <a:r>
              <a:rPr lang="zh-CN" altLang="en-US" dirty="0">
                <a:solidFill>
                  <a:srgbClr val="FFFFFF"/>
                </a:solidFill>
                <a:latin typeface="华文楷体" pitchFamily="2" charset="-122"/>
                <a:ea typeface="华文楷体" pitchFamily="2" charset="-122"/>
              </a:rPr>
              <a:t>、膈</a:t>
            </a:r>
            <a:r>
              <a:rPr lang="en-US" altLang="zh-CN" dirty="0">
                <a:solidFill>
                  <a:srgbClr val="FFFFFF"/>
                </a:solidFill>
                <a:latin typeface="华文楷体" pitchFamily="2" charset="-122"/>
                <a:ea typeface="华文楷体" pitchFamily="2" charset="-122"/>
              </a:rPr>
              <a:t>N</a:t>
            </a:r>
            <a:r>
              <a:rPr lang="zh-CN" altLang="en-US" dirty="0">
                <a:solidFill>
                  <a:srgbClr val="FFFFFF"/>
                </a:solidFill>
                <a:latin typeface="华文楷体" pitchFamily="2" charset="-122"/>
                <a:ea typeface="华文楷体" pitchFamily="2" charset="-122"/>
              </a:rPr>
              <a:t>与脊</a:t>
            </a:r>
            <a:r>
              <a:rPr lang="en-US" altLang="zh-CN" dirty="0">
                <a:solidFill>
                  <a:srgbClr val="FFFFFF"/>
                </a:solidFill>
                <a:latin typeface="华文楷体" pitchFamily="2" charset="-122"/>
                <a:ea typeface="华文楷体" pitchFamily="2" charset="-122"/>
              </a:rPr>
              <a:t>N</a:t>
            </a:r>
            <a:r>
              <a:rPr lang="zh-CN" altLang="en-US" dirty="0">
                <a:solidFill>
                  <a:srgbClr val="FFFFFF"/>
                </a:solidFill>
                <a:latin typeface="华文楷体" pitchFamily="2" charset="-122"/>
                <a:ea typeface="华文楷体" pitchFamily="2" charset="-122"/>
              </a:rPr>
              <a:t>的</a:t>
            </a:r>
            <a:r>
              <a:rPr lang="zh-CN" altLang="en-US" dirty="0">
                <a:solidFill>
                  <a:srgbClr val="FFFF00"/>
                </a:solidFill>
                <a:latin typeface="华文楷体" pitchFamily="2" charset="-122"/>
                <a:ea typeface="华文楷体" pitchFamily="2" charset="-122"/>
              </a:rPr>
              <a:t>运动神经纤维</a:t>
            </a:r>
            <a:endParaRPr lang="zh-CN" altLang="en-US" dirty="0">
              <a:solidFill>
                <a:srgbClr val="FFFF00"/>
              </a:solidFill>
            </a:endParaRPr>
          </a:p>
        </p:txBody>
      </p:sp>
      <p:sp>
        <p:nvSpPr>
          <p:cNvPr id="53" name="Rectangle 5" descr="羊皮纸"/>
          <p:cNvSpPr>
            <a:spLocks noChangeArrowheads="1"/>
          </p:cNvSpPr>
          <p:nvPr/>
        </p:nvSpPr>
        <p:spPr bwMode="auto">
          <a:xfrm>
            <a:off x="6524628" y="1928802"/>
            <a:ext cx="1928826" cy="785818"/>
          </a:xfrm>
          <a:prstGeom prst="rect">
            <a:avLst/>
          </a:prstGeom>
          <a:ln>
            <a:headEnd/>
            <a:tailEnd/>
          </a:ln>
        </p:spPr>
        <p:style>
          <a:lnRef idx="3">
            <a:schemeClr val="lt1"/>
          </a:lnRef>
          <a:fillRef idx="1">
            <a:schemeClr val="accent1"/>
          </a:fillRef>
          <a:effectRef idx="1">
            <a:schemeClr val="accent1"/>
          </a:effectRef>
          <a:fontRef idx="minor">
            <a:schemeClr val="lt1"/>
          </a:fontRef>
        </p:style>
        <p:txBody>
          <a:bodyPr wrap="square" anchor="ctr">
            <a:noAutofit/>
          </a:bodyPr>
          <a:lstStyle/>
          <a:p>
            <a:pPr algn="ctr"/>
            <a:r>
              <a:rPr lang="zh-CN" altLang="en-US" sz="2000" dirty="0">
                <a:solidFill>
                  <a:srgbClr val="FFFFFF"/>
                </a:solidFill>
                <a:latin typeface="黑体" pitchFamily="2" charset="-122"/>
                <a:ea typeface="黑体" pitchFamily="2" charset="-122"/>
              </a:rPr>
              <a:t>咽肌、声门、膈肌等</a:t>
            </a:r>
          </a:p>
        </p:txBody>
      </p:sp>
      <p:cxnSp>
        <p:nvCxnSpPr>
          <p:cNvPr id="56" name="直接箭头连接符 55"/>
          <p:cNvCxnSpPr>
            <a:stCxn id="43" idx="0"/>
            <a:endCxn id="53" idx="2"/>
          </p:cNvCxnSpPr>
          <p:nvPr/>
        </p:nvCxnSpPr>
        <p:spPr>
          <a:xfrm flipV="1">
            <a:off x="7489041" y="2714620"/>
            <a:ext cx="0" cy="439744"/>
          </a:xfrm>
          <a:prstGeom prst="straightConnector1">
            <a:avLst/>
          </a:prstGeom>
          <a:noFill/>
          <a:ln w="28575">
            <a:solidFill>
              <a:srgbClr val="5D9F9F"/>
            </a:solidFill>
            <a:round/>
            <a:headEnd/>
            <a:tailEnd type="triangle" w="med" len="med"/>
          </a:ln>
        </p:spPr>
      </p:cxnSp>
      <p:sp>
        <p:nvSpPr>
          <p:cNvPr id="57" name="Rectangle 5" descr="羊皮纸"/>
          <p:cNvSpPr>
            <a:spLocks noChangeArrowheads="1"/>
          </p:cNvSpPr>
          <p:nvPr/>
        </p:nvSpPr>
        <p:spPr bwMode="auto">
          <a:xfrm>
            <a:off x="9167834" y="2071678"/>
            <a:ext cx="857256" cy="500066"/>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anchor="ctr">
            <a:noAutofit/>
          </a:bodyPr>
          <a:lstStyle/>
          <a:p>
            <a:pPr algn="ctr"/>
            <a:r>
              <a:rPr lang="zh-CN" altLang="en-US" sz="2400" dirty="0">
                <a:solidFill>
                  <a:srgbClr val="C00000"/>
                </a:solidFill>
                <a:latin typeface="黑体" pitchFamily="2" charset="-122"/>
                <a:ea typeface="黑体" pitchFamily="2" charset="-122"/>
              </a:rPr>
              <a:t>咳嗽</a:t>
            </a:r>
          </a:p>
        </p:txBody>
      </p:sp>
      <p:cxnSp>
        <p:nvCxnSpPr>
          <p:cNvPr id="62" name="直接箭头连接符 61"/>
          <p:cNvCxnSpPr>
            <a:stCxn id="53" idx="3"/>
            <a:endCxn id="57" idx="1"/>
          </p:cNvCxnSpPr>
          <p:nvPr/>
        </p:nvCxnSpPr>
        <p:spPr>
          <a:xfrm>
            <a:off x="8453454" y="2321711"/>
            <a:ext cx="714380" cy="1588"/>
          </a:xfrm>
          <a:prstGeom prst="straightConnector1">
            <a:avLst/>
          </a:prstGeom>
          <a:noFill/>
          <a:ln w="28575">
            <a:solidFill>
              <a:srgbClr val="5D9F9F"/>
            </a:solidFill>
            <a:round/>
            <a:headEnd/>
            <a:tailEnd type="triangle" w="med" len="med"/>
          </a:ln>
        </p:spPr>
      </p:cxnSp>
      <p:sp>
        <p:nvSpPr>
          <p:cNvPr id="64" name="Rectangle 5" descr="羊皮纸"/>
          <p:cNvSpPr>
            <a:spLocks noChangeArrowheads="1"/>
          </p:cNvSpPr>
          <p:nvPr/>
        </p:nvSpPr>
        <p:spPr bwMode="auto">
          <a:xfrm>
            <a:off x="2666976" y="5072074"/>
            <a:ext cx="1571636" cy="838200"/>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wrap="square" anchor="ctr">
            <a:noAutofit/>
          </a:bodyPr>
          <a:lstStyle/>
          <a:p>
            <a:pPr algn="ctr"/>
            <a:r>
              <a:rPr lang="zh-CN" altLang="en-US" sz="2000" dirty="0" smtClean="0">
                <a:solidFill>
                  <a:srgbClr val="FFFFFF"/>
                </a:solidFill>
                <a:latin typeface="楷体_GB2312" pitchFamily="49" charset="-122"/>
                <a:ea typeface="楷体_GB2312" pitchFamily="49" charset="-122"/>
              </a:rPr>
              <a:t>呼吸道黏膜等</a:t>
            </a:r>
            <a:r>
              <a:rPr lang="zh-CN" altLang="en-US" sz="2000" dirty="0">
                <a:solidFill>
                  <a:srgbClr val="FFFFFF"/>
                </a:solidFill>
                <a:latin typeface="楷体_GB2312" pitchFamily="49" charset="-122"/>
                <a:ea typeface="楷体_GB2312" pitchFamily="49" charset="-122"/>
              </a:rPr>
              <a:t>分泌物↑</a:t>
            </a:r>
          </a:p>
        </p:txBody>
      </p:sp>
      <p:sp>
        <p:nvSpPr>
          <p:cNvPr id="65" name="Rectangle 5" descr="羊皮纸"/>
          <p:cNvSpPr>
            <a:spLocks noChangeArrowheads="1"/>
          </p:cNvSpPr>
          <p:nvPr/>
        </p:nvSpPr>
        <p:spPr bwMode="auto">
          <a:xfrm>
            <a:off x="4738678" y="5072074"/>
            <a:ext cx="1571636" cy="838200"/>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wrap="square" anchor="ctr">
            <a:noAutofit/>
          </a:bodyPr>
          <a:lstStyle/>
          <a:p>
            <a:pPr algn="ctr"/>
            <a:r>
              <a:rPr lang="zh-CN" altLang="en-US" sz="2000" dirty="0">
                <a:solidFill>
                  <a:srgbClr val="FFFFFF"/>
                </a:solidFill>
                <a:latin typeface="楷体_GB2312" pitchFamily="49" charset="-122"/>
                <a:ea typeface="楷体_GB2312" pitchFamily="49" charset="-122"/>
              </a:rPr>
              <a:t>与尘埃、微生物等混合</a:t>
            </a:r>
          </a:p>
        </p:txBody>
      </p:sp>
      <p:sp>
        <p:nvSpPr>
          <p:cNvPr id="66" name="Rectangle 5" descr="羊皮纸"/>
          <p:cNvSpPr>
            <a:spLocks noChangeArrowheads="1"/>
          </p:cNvSpPr>
          <p:nvPr/>
        </p:nvSpPr>
        <p:spPr bwMode="auto">
          <a:xfrm>
            <a:off x="6953256" y="5143512"/>
            <a:ext cx="1071570" cy="695324"/>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wrap="square" anchor="ctr">
            <a:noAutofit/>
          </a:bodyPr>
          <a:lstStyle/>
          <a:p>
            <a:pPr algn="ctr"/>
            <a:r>
              <a:rPr lang="zh-CN" altLang="en-US" sz="2400" dirty="0">
                <a:solidFill>
                  <a:srgbClr val="FFFFFF"/>
                </a:solidFill>
                <a:latin typeface="黑体" pitchFamily="2" charset="-122"/>
                <a:ea typeface="黑体" pitchFamily="2" charset="-122"/>
              </a:rPr>
              <a:t>痰液</a:t>
            </a:r>
          </a:p>
        </p:txBody>
      </p:sp>
      <p:sp>
        <p:nvSpPr>
          <p:cNvPr id="67" name="Rectangle 5" descr="羊皮纸"/>
          <p:cNvSpPr>
            <a:spLocks noChangeArrowheads="1"/>
          </p:cNvSpPr>
          <p:nvPr/>
        </p:nvSpPr>
        <p:spPr bwMode="auto">
          <a:xfrm>
            <a:off x="8667768" y="5072074"/>
            <a:ext cx="1428760" cy="838200"/>
          </a:xfrm>
          <a:prstGeom prst="rect">
            <a:avLst/>
          </a:prstGeom>
          <a:ln>
            <a:prstDash val="sysDot"/>
            <a:headEnd/>
            <a:tailEnd/>
          </a:ln>
        </p:spPr>
        <p:style>
          <a:lnRef idx="2">
            <a:schemeClr val="accent4"/>
          </a:lnRef>
          <a:fillRef idx="1">
            <a:schemeClr val="lt1"/>
          </a:fillRef>
          <a:effectRef idx="0">
            <a:schemeClr val="accent4"/>
          </a:effectRef>
          <a:fontRef idx="minor">
            <a:schemeClr val="dk1"/>
          </a:fontRef>
        </p:style>
        <p:txBody>
          <a:bodyPr wrap="square" anchor="ctr">
            <a:noAutofit/>
          </a:bodyPr>
          <a:lstStyle/>
          <a:p>
            <a:pPr algn="ctr"/>
            <a:r>
              <a:rPr lang="zh-CN" altLang="en-US" sz="2000" dirty="0">
                <a:solidFill>
                  <a:srgbClr val="800000"/>
                </a:solidFill>
                <a:latin typeface="黑体" pitchFamily="2" charset="-122"/>
                <a:ea typeface="黑体" pitchFamily="2" charset="-122"/>
              </a:rPr>
              <a:t>随咳嗽</a:t>
            </a:r>
            <a:endParaRPr lang="en-US" altLang="zh-CN" sz="2000" dirty="0">
              <a:solidFill>
                <a:srgbClr val="800000"/>
              </a:solidFill>
              <a:latin typeface="黑体" pitchFamily="2" charset="-122"/>
              <a:ea typeface="黑体" pitchFamily="2" charset="-122"/>
            </a:endParaRPr>
          </a:p>
          <a:p>
            <a:pPr algn="ctr"/>
            <a:r>
              <a:rPr lang="zh-CN" altLang="en-US" sz="2000" dirty="0">
                <a:solidFill>
                  <a:srgbClr val="800000"/>
                </a:solidFill>
                <a:latin typeface="黑体" pitchFamily="2" charset="-122"/>
                <a:ea typeface="黑体" pitchFamily="2" charset="-122"/>
              </a:rPr>
              <a:t>动作排出</a:t>
            </a:r>
          </a:p>
        </p:txBody>
      </p:sp>
      <p:cxnSp>
        <p:nvCxnSpPr>
          <p:cNvPr id="69" name="直接箭头连接符 68"/>
          <p:cNvCxnSpPr>
            <a:stCxn id="64" idx="3"/>
            <a:endCxn id="65" idx="1"/>
          </p:cNvCxnSpPr>
          <p:nvPr/>
        </p:nvCxnSpPr>
        <p:spPr>
          <a:xfrm>
            <a:off x="4238612" y="5491174"/>
            <a:ext cx="500066"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1" name="直接箭头连接符 70"/>
          <p:cNvCxnSpPr>
            <a:stCxn id="65" idx="3"/>
            <a:endCxn id="66" idx="1"/>
          </p:cNvCxnSpPr>
          <p:nvPr/>
        </p:nvCxnSpPr>
        <p:spPr>
          <a:xfrm>
            <a:off x="6310314" y="5491174"/>
            <a:ext cx="642942"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3" name="直接箭头连接符 72"/>
          <p:cNvCxnSpPr>
            <a:stCxn id="66" idx="3"/>
            <a:endCxn id="67" idx="1"/>
          </p:cNvCxnSpPr>
          <p:nvPr/>
        </p:nvCxnSpPr>
        <p:spPr>
          <a:xfrm>
            <a:off x="8024826" y="5491174"/>
            <a:ext cx="642942"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 xmlns:p14="http://schemas.microsoft.com/office/powerpoint/2010/main" val="45736984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1" dirty="0">
                <a:solidFill>
                  <a:srgbClr val="FFFFFF"/>
                </a:solidFill>
                <a:ea typeface="宋体" charset="-122"/>
              </a:rPr>
              <a:t>四、</a:t>
            </a:r>
            <a:r>
              <a:rPr lang="zh-CN" altLang="en-US" b="1" dirty="0">
                <a:solidFill>
                  <a:srgbClr val="FFFFFF"/>
                </a:solidFill>
                <a:ea typeface="宋体" charset="-122"/>
              </a:rPr>
              <a:t>临床表现</a:t>
            </a:r>
            <a:endParaRPr lang="zh-CN" altLang="en-US" dirty="0">
              <a:latin typeface="宋体-18030"/>
            </a:endParaRPr>
          </a:p>
        </p:txBody>
      </p:sp>
      <p:sp>
        <p:nvSpPr>
          <p:cNvPr id="3" name="内容占位符 2"/>
          <p:cNvSpPr>
            <a:spLocks noGrp="1"/>
          </p:cNvSpPr>
          <p:nvPr>
            <p:ph idx="1"/>
          </p:nvPr>
        </p:nvSpPr>
        <p:spPr/>
        <p:txBody>
          <a:bodyPr/>
          <a:lstStyle/>
          <a:p>
            <a:pPr>
              <a:buNone/>
            </a:pPr>
            <a:r>
              <a:rPr lang="zh-CN" altLang="en-US" dirty="0" smtClean="0">
                <a:solidFill>
                  <a:srgbClr val="C00000"/>
                </a:solidFill>
              </a:rPr>
              <a:t>（一）咳嗽的性质</a:t>
            </a:r>
          </a:p>
          <a:p>
            <a:pPr lvl="1"/>
            <a:r>
              <a:rPr lang="zh-CN" altLang="en-US" dirty="0" smtClean="0"/>
              <a:t>干性咳嗽：咳嗽无痰或痰量甚少</a:t>
            </a:r>
            <a:endParaRPr lang="en-US" altLang="zh-CN" dirty="0" smtClean="0"/>
          </a:p>
          <a:p>
            <a:pPr lvl="1"/>
            <a:r>
              <a:rPr lang="zh-CN" altLang="en-US" dirty="0" smtClean="0"/>
              <a:t>湿性咳嗽：咳嗽伴有痰液</a:t>
            </a:r>
          </a:p>
          <a:p>
            <a:pPr>
              <a:buNone/>
            </a:pPr>
            <a:r>
              <a:rPr lang="zh-CN" altLang="en-US" dirty="0" smtClean="0">
                <a:solidFill>
                  <a:srgbClr val="C00000"/>
                </a:solidFill>
              </a:rPr>
              <a:t>（二）咳嗽的音色  </a:t>
            </a:r>
            <a:endParaRPr lang="en-US" altLang="zh-CN" dirty="0" smtClean="0">
              <a:solidFill>
                <a:srgbClr val="C00000"/>
              </a:solidFill>
            </a:endParaRPr>
          </a:p>
          <a:p>
            <a:pPr lvl="1"/>
            <a:r>
              <a:rPr lang="zh-CN" altLang="en-US" dirty="0" smtClean="0"/>
              <a:t>指咳嗽声音的变化和特征</a:t>
            </a:r>
          </a:p>
          <a:p>
            <a:pPr lvl="1">
              <a:buNone/>
            </a:pPr>
            <a:r>
              <a:rPr lang="en-US" altLang="zh-CN" dirty="0" smtClean="0"/>
              <a:t>1.</a:t>
            </a:r>
            <a:r>
              <a:rPr lang="zh-CN" altLang="en-US" dirty="0" smtClean="0"/>
              <a:t>咳嗽声音嘶哑　</a:t>
            </a:r>
          </a:p>
          <a:p>
            <a:pPr lvl="1">
              <a:buNone/>
            </a:pPr>
            <a:r>
              <a:rPr lang="en-US" altLang="zh-CN" dirty="0" smtClean="0"/>
              <a:t>2.</a:t>
            </a:r>
            <a:r>
              <a:rPr lang="zh-CN" altLang="en-US" dirty="0" smtClean="0"/>
              <a:t>金属音调咳嗽　</a:t>
            </a:r>
          </a:p>
          <a:p>
            <a:pPr lvl="1">
              <a:buNone/>
            </a:pPr>
            <a:r>
              <a:rPr lang="en-US" altLang="zh-CN" dirty="0" smtClean="0"/>
              <a:t>3.</a:t>
            </a:r>
            <a:r>
              <a:rPr lang="zh-CN" altLang="en-US" dirty="0" smtClean="0"/>
              <a:t>阵发性连续剧咳伴有高调吸气回声</a:t>
            </a:r>
          </a:p>
          <a:p>
            <a:pPr lvl="1">
              <a:buNone/>
            </a:pPr>
            <a:r>
              <a:rPr lang="en-US" altLang="zh-CN" dirty="0" smtClean="0"/>
              <a:t>4.</a:t>
            </a:r>
            <a:r>
              <a:rPr lang="zh-CN" altLang="en-US" dirty="0" smtClean="0"/>
              <a:t>咳嗽声音低微或无声：称为无效咳嗽</a:t>
            </a:r>
          </a:p>
          <a:p>
            <a:endParaRPr lang="zh-CN" altLang="en-US"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127044693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1" dirty="0" smtClean="0">
                <a:ea typeface="宋体" charset="-122"/>
              </a:rPr>
              <a:t>四、</a:t>
            </a:r>
            <a:r>
              <a:rPr lang="zh-CN" altLang="en-US" b="1" dirty="0" smtClean="0">
                <a:ea typeface="宋体" charset="-122"/>
              </a:rPr>
              <a:t>临床表现</a:t>
            </a:r>
            <a:endParaRPr lang="zh-CN" altLang="en-US" dirty="0"/>
          </a:p>
        </p:txBody>
      </p:sp>
      <p:sp>
        <p:nvSpPr>
          <p:cNvPr id="3" name="内容占位符 2"/>
          <p:cNvSpPr>
            <a:spLocks noGrp="1"/>
          </p:cNvSpPr>
          <p:nvPr>
            <p:ph idx="1"/>
          </p:nvPr>
        </p:nvSpPr>
        <p:spPr>
          <a:xfrm>
            <a:off x="406400" y="1341743"/>
            <a:ext cx="11480800" cy="4876800"/>
          </a:xfrm>
        </p:spPr>
        <p:txBody>
          <a:bodyPr/>
          <a:lstStyle/>
          <a:p>
            <a:pPr>
              <a:buNone/>
            </a:pPr>
            <a:r>
              <a:rPr lang="zh-CN" altLang="en-US" dirty="0" smtClean="0">
                <a:solidFill>
                  <a:srgbClr val="C00000"/>
                </a:solidFill>
              </a:rPr>
              <a:t>（三）咳嗽的时间与节律</a:t>
            </a:r>
          </a:p>
          <a:p>
            <a:pPr lvl="1">
              <a:buSzPct val="50000"/>
              <a:buFont typeface="Wingdings" panose="05000000000000000000" pitchFamily="2" charset="2"/>
              <a:buChar char="n"/>
            </a:pPr>
            <a:r>
              <a:rPr lang="zh-CN" altLang="en-US" dirty="0" smtClean="0"/>
              <a:t>突然出现的发作性咳嗽</a:t>
            </a:r>
            <a:endParaRPr lang="en-US" altLang="zh-CN" dirty="0" smtClean="0"/>
          </a:p>
          <a:p>
            <a:pPr lvl="1">
              <a:buSzPct val="50000"/>
              <a:buFont typeface="Wingdings" panose="05000000000000000000" pitchFamily="2" charset="2"/>
              <a:buChar char="n"/>
            </a:pPr>
            <a:r>
              <a:rPr lang="zh-CN" altLang="en-US" dirty="0" smtClean="0"/>
              <a:t>夜间咳嗽</a:t>
            </a:r>
            <a:endParaRPr lang="en-US" altLang="zh-CN" dirty="0" smtClean="0"/>
          </a:p>
          <a:p>
            <a:pPr lvl="1">
              <a:buSzPct val="50000"/>
              <a:buFont typeface="Wingdings" panose="05000000000000000000" pitchFamily="2" charset="2"/>
              <a:buChar char="n"/>
            </a:pPr>
            <a:r>
              <a:rPr lang="zh-CN" altLang="en-US" dirty="0" smtClean="0"/>
              <a:t>长期慢性咳嗽</a:t>
            </a:r>
            <a:endParaRPr lang="en-US" altLang="zh-CN" dirty="0" smtClean="0"/>
          </a:p>
          <a:p>
            <a:pPr lvl="1">
              <a:buSzPct val="50000"/>
              <a:buFont typeface="Wingdings" panose="05000000000000000000" pitchFamily="2" charset="2"/>
              <a:buChar char="n"/>
            </a:pPr>
            <a:r>
              <a:rPr lang="zh-CN" altLang="en-US" dirty="0" smtClean="0"/>
              <a:t>寒冷季节时加重，气候变暖时减轻或缓解</a:t>
            </a:r>
          </a:p>
          <a:p>
            <a:pPr>
              <a:buNone/>
            </a:pPr>
            <a:r>
              <a:rPr lang="zh-CN" altLang="en-US" dirty="0" smtClean="0">
                <a:solidFill>
                  <a:srgbClr val="C00000"/>
                </a:solidFill>
              </a:rPr>
              <a:t>（四）咳嗽与体位的关系</a:t>
            </a:r>
          </a:p>
          <a:p>
            <a:pPr lvl="1"/>
            <a:r>
              <a:rPr lang="zh-CN" altLang="en-US" dirty="0" smtClean="0"/>
              <a:t>位置性咳嗽</a:t>
            </a:r>
            <a:endParaRPr lang="en-US" altLang="zh-CN" dirty="0" smtClean="0"/>
          </a:p>
          <a:p>
            <a:pPr lvl="2"/>
            <a:r>
              <a:rPr lang="zh-CN" altLang="en-US" dirty="0" smtClean="0"/>
              <a:t>由于某种体位或姿势诱发或加重咳嗽、咳痰</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178571634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1" dirty="0" smtClean="0">
                <a:ea typeface="宋体" charset="-122"/>
              </a:rPr>
              <a:t>四、</a:t>
            </a:r>
            <a:r>
              <a:rPr lang="zh-CN" altLang="en-US" b="1" dirty="0" smtClean="0">
                <a:ea typeface="宋体" charset="-122"/>
              </a:rPr>
              <a:t>临床表现</a:t>
            </a:r>
            <a:endParaRPr lang="zh-CN" altLang="en-US" dirty="0"/>
          </a:p>
        </p:txBody>
      </p:sp>
      <p:sp>
        <p:nvSpPr>
          <p:cNvPr id="3" name="内容占位符 2"/>
          <p:cNvSpPr>
            <a:spLocks noGrp="1"/>
          </p:cNvSpPr>
          <p:nvPr>
            <p:ph idx="1"/>
          </p:nvPr>
        </p:nvSpPr>
        <p:spPr/>
        <p:txBody>
          <a:bodyPr/>
          <a:lstStyle/>
          <a:p>
            <a:pPr>
              <a:spcBef>
                <a:spcPts val="600"/>
              </a:spcBef>
              <a:buNone/>
            </a:pPr>
            <a:r>
              <a:rPr lang="zh-CN" altLang="en-US" dirty="0" smtClean="0">
                <a:solidFill>
                  <a:srgbClr val="C00000"/>
                </a:solidFill>
              </a:rPr>
              <a:t>（五）痰的性状和量</a:t>
            </a:r>
          </a:p>
          <a:p>
            <a:pPr lvl="1">
              <a:spcBef>
                <a:spcPts val="600"/>
              </a:spcBef>
              <a:buNone/>
            </a:pPr>
            <a:r>
              <a:rPr lang="en-US" altLang="zh-CN" dirty="0" smtClean="0"/>
              <a:t>1.</a:t>
            </a:r>
            <a:r>
              <a:rPr lang="zh-CN" altLang="en-US" dirty="0" smtClean="0"/>
              <a:t>痰</a:t>
            </a:r>
            <a:r>
              <a:rPr lang="zh-CN" altLang="en-US" dirty="0"/>
              <a:t>的颜色和</a:t>
            </a:r>
            <a:r>
              <a:rPr lang="zh-CN" altLang="en-US" dirty="0" smtClean="0"/>
              <a:t>性质　</a:t>
            </a:r>
            <a:endParaRPr lang="en-US" altLang="zh-CN" dirty="0" smtClean="0"/>
          </a:p>
          <a:p>
            <a:pPr lvl="2">
              <a:spcBef>
                <a:spcPts val="600"/>
              </a:spcBef>
            </a:pPr>
            <a:r>
              <a:rPr lang="zh-CN" altLang="en-US" dirty="0" smtClean="0"/>
              <a:t>痰的性质</a:t>
            </a:r>
            <a:endParaRPr lang="en-US" altLang="zh-CN" dirty="0" smtClean="0"/>
          </a:p>
          <a:p>
            <a:pPr marL="1438275" lvl="3" indent="-357188">
              <a:spcBef>
                <a:spcPts val="600"/>
              </a:spcBef>
            </a:pPr>
            <a:r>
              <a:rPr lang="zh-CN" altLang="en-US" dirty="0" smtClean="0"/>
              <a:t>黏液性、浆液性、黏液脓性、脓性、血性等</a:t>
            </a:r>
            <a:endParaRPr lang="en-US" altLang="zh-CN" dirty="0" smtClean="0"/>
          </a:p>
          <a:p>
            <a:pPr lvl="2">
              <a:spcBef>
                <a:spcPts val="600"/>
              </a:spcBef>
            </a:pPr>
            <a:r>
              <a:rPr lang="zh-CN" altLang="en-US" dirty="0" smtClean="0"/>
              <a:t>痰的颜色：</a:t>
            </a:r>
            <a:r>
              <a:rPr lang="zh-CN" altLang="en-US" dirty="0" smtClean="0">
                <a:solidFill>
                  <a:schemeClr val="tx1"/>
                </a:solidFill>
              </a:rPr>
              <a:t>因其所含的物质而异</a:t>
            </a:r>
          </a:p>
          <a:p>
            <a:pPr lvl="1">
              <a:spcBef>
                <a:spcPts val="600"/>
              </a:spcBef>
              <a:buNone/>
            </a:pPr>
            <a:r>
              <a:rPr lang="en-US" altLang="zh-CN" dirty="0" smtClean="0"/>
              <a:t>2.</a:t>
            </a:r>
            <a:r>
              <a:rPr lang="zh-CN" altLang="en-US" dirty="0" smtClean="0"/>
              <a:t>气味：</a:t>
            </a:r>
            <a:r>
              <a:rPr lang="zh-CN" altLang="en-US" sz="2600" dirty="0">
                <a:solidFill>
                  <a:srgbClr val="692AA2"/>
                </a:solidFill>
              </a:rPr>
              <a:t>一般无臭味</a:t>
            </a:r>
          </a:p>
          <a:p>
            <a:pPr lvl="1">
              <a:spcBef>
                <a:spcPts val="600"/>
              </a:spcBef>
              <a:buNone/>
            </a:pPr>
            <a:r>
              <a:rPr lang="en-US" altLang="zh-CN" dirty="0" smtClean="0"/>
              <a:t>3.</a:t>
            </a:r>
            <a:r>
              <a:rPr lang="zh-CN" altLang="en-US" dirty="0" smtClean="0"/>
              <a:t>痰量</a:t>
            </a:r>
            <a:endParaRPr lang="en-US" altLang="zh-CN" dirty="0" smtClean="0"/>
          </a:p>
          <a:p>
            <a:pPr lvl="2">
              <a:spcBef>
                <a:spcPts val="600"/>
              </a:spcBef>
            </a:pPr>
            <a:r>
              <a:rPr lang="zh-CN" altLang="en-US" dirty="0" smtClean="0"/>
              <a:t>痰量少时仅数毫升，多则达数百毫升</a:t>
            </a:r>
            <a:endParaRPr lang="en-US" altLang="zh-CN" dirty="0" smtClean="0"/>
          </a:p>
          <a:p>
            <a:pPr lvl="2">
              <a:spcBef>
                <a:spcPts val="600"/>
              </a:spcBef>
            </a:pPr>
            <a:r>
              <a:rPr lang="zh-CN" altLang="en-US" dirty="0" smtClean="0"/>
              <a:t>大量痰：</a:t>
            </a:r>
            <a:r>
              <a:rPr lang="en-US" altLang="zh-CN" dirty="0" smtClean="0"/>
              <a:t>24</a:t>
            </a:r>
            <a:r>
              <a:rPr lang="zh-CN" altLang="en-US" dirty="0" smtClean="0"/>
              <a:t>小时痰量超过</a:t>
            </a:r>
            <a:r>
              <a:rPr lang="en-US" altLang="zh-CN" dirty="0" smtClean="0"/>
              <a:t>100m1</a:t>
            </a:r>
          </a:p>
          <a:p>
            <a:pPr lvl="2">
              <a:spcBef>
                <a:spcPts val="600"/>
              </a:spcBef>
            </a:pPr>
            <a:r>
              <a:rPr lang="zh-CN" altLang="en-US" dirty="0" smtClean="0"/>
              <a:t>大量脓痰静置后出现分层现象</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1777034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五、伴随症状</a:t>
            </a:r>
            <a:endParaRPr lang="zh-CN" altLang="en-US" dirty="0"/>
          </a:p>
        </p:txBody>
      </p:sp>
      <p:sp>
        <p:nvSpPr>
          <p:cNvPr id="3" name="内容占位符 2"/>
          <p:cNvSpPr>
            <a:spLocks noGrp="1"/>
          </p:cNvSpPr>
          <p:nvPr>
            <p:ph idx="1"/>
          </p:nvPr>
        </p:nvSpPr>
        <p:spPr/>
        <p:txBody>
          <a:bodyPr/>
          <a:lstStyle/>
          <a:p>
            <a:pPr lvl="1">
              <a:buNone/>
            </a:pPr>
            <a:r>
              <a:rPr lang="en-US" altLang="zh-CN" dirty="0" smtClean="0"/>
              <a:t>1.</a:t>
            </a:r>
            <a:r>
              <a:rPr lang="zh-CN" altLang="en-US" dirty="0" smtClean="0"/>
              <a:t>咳嗽与咳痰伴</a:t>
            </a:r>
            <a:r>
              <a:rPr lang="zh-CN" altLang="en-US" dirty="0" smtClean="0">
                <a:solidFill>
                  <a:srgbClr val="FF0000"/>
                </a:solidFill>
              </a:rPr>
              <a:t>发热</a:t>
            </a:r>
            <a:r>
              <a:rPr lang="zh-CN" altLang="en-US" dirty="0" smtClean="0"/>
              <a:t>  </a:t>
            </a:r>
          </a:p>
          <a:p>
            <a:pPr lvl="1">
              <a:buNone/>
            </a:pPr>
            <a:r>
              <a:rPr lang="en-US" altLang="zh-CN" dirty="0" smtClean="0"/>
              <a:t>2.</a:t>
            </a:r>
            <a:r>
              <a:rPr lang="zh-CN" altLang="en-US" dirty="0" smtClean="0"/>
              <a:t>咳嗽与咳痰伴</a:t>
            </a:r>
            <a:r>
              <a:rPr lang="zh-CN" altLang="en-US" dirty="0" smtClean="0">
                <a:solidFill>
                  <a:srgbClr val="FF0000"/>
                </a:solidFill>
              </a:rPr>
              <a:t>胸痛</a:t>
            </a:r>
            <a:r>
              <a:rPr lang="zh-CN" altLang="en-US" dirty="0" smtClean="0"/>
              <a:t> </a:t>
            </a:r>
          </a:p>
          <a:p>
            <a:pPr lvl="1">
              <a:buNone/>
            </a:pPr>
            <a:r>
              <a:rPr lang="en-US" altLang="zh-CN" dirty="0" smtClean="0"/>
              <a:t>3.</a:t>
            </a:r>
            <a:r>
              <a:rPr lang="zh-CN" altLang="en-US" dirty="0" smtClean="0"/>
              <a:t>咳嗽与咳痰伴</a:t>
            </a:r>
            <a:r>
              <a:rPr lang="zh-CN" altLang="en-US" dirty="0" smtClean="0">
                <a:solidFill>
                  <a:srgbClr val="FF0000"/>
                </a:solidFill>
              </a:rPr>
              <a:t>呼吸困难</a:t>
            </a:r>
          </a:p>
          <a:p>
            <a:pPr lvl="1">
              <a:buNone/>
            </a:pPr>
            <a:r>
              <a:rPr lang="en-US" altLang="zh-CN" dirty="0" smtClean="0"/>
              <a:t>4.</a:t>
            </a:r>
            <a:r>
              <a:rPr lang="zh-CN" altLang="en-US" dirty="0" smtClean="0"/>
              <a:t>咳嗽与咳痰伴</a:t>
            </a:r>
            <a:r>
              <a:rPr lang="zh-CN" altLang="en-US" dirty="0" smtClean="0">
                <a:solidFill>
                  <a:srgbClr val="FF0000"/>
                </a:solidFill>
              </a:rPr>
              <a:t>咯血</a:t>
            </a:r>
          </a:p>
          <a:p>
            <a:pPr lvl="1">
              <a:buNone/>
            </a:pPr>
            <a:r>
              <a:rPr lang="en-US" altLang="zh-CN" dirty="0" smtClean="0"/>
              <a:t>5.</a:t>
            </a:r>
            <a:r>
              <a:rPr lang="zh-CN" altLang="en-US" dirty="0" smtClean="0"/>
              <a:t>咳嗽与咳痰伴</a:t>
            </a:r>
            <a:r>
              <a:rPr lang="zh-CN" altLang="en-US" dirty="0" smtClean="0">
                <a:solidFill>
                  <a:srgbClr val="FF0000"/>
                </a:solidFill>
              </a:rPr>
              <a:t>哮鸣音</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3668157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六、身心反应</a:t>
            </a:r>
            <a:endParaRPr lang="zh-CN" altLang="en-US" dirty="0"/>
          </a:p>
        </p:txBody>
      </p:sp>
      <p:sp>
        <p:nvSpPr>
          <p:cNvPr id="3" name="内容占位符 2"/>
          <p:cNvSpPr>
            <a:spLocks noGrp="1"/>
          </p:cNvSpPr>
          <p:nvPr>
            <p:ph idx="1"/>
          </p:nvPr>
        </p:nvSpPr>
        <p:spPr>
          <a:xfrm>
            <a:off x="380960" y="1214422"/>
            <a:ext cx="9955232" cy="4876800"/>
          </a:xfrm>
        </p:spPr>
        <p:txBody>
          <a:bodyPr/>
          <a:lstStyle/>
          <a:p>
            <a:pPr>
              <a:spcBef>
                <a:spcPts val="600"/>
              </a:spcBef>
              <a:buNone/>
            </a:pPr>
            <a:r>
              <a:rPr lang="en-US" altLang="zh-CN" sz="2800" dirty="0">
                <a:solidFill>
                  <a:srgbClr val="C00000"/>
                </a:solidFill>
              </a:rPr>
              <a:t>1</a:t>
            </a:r>
            <a:r>
              <a:rPr lang="zh-CN" altLang="en-US" sz="2800" dirty="0">
                <a:solidFill>
                  <a:srgbClr val="C00000"/>
                </a:solidFill>
              </a:rPr>
              <a:t>．肌肉疼痛　</a:t>
            </a:r>
          </a:p>
          <a:p>
            <a:pPr>
              <a:spcBef>
                <a:spcPts val="600"/>
              </a:spcBef>
              <a:buNone/>
            </a:pPr>
            <a:r>
              <a:rPr lang="en-US" altLang="zh-CN" sz="2800" dirty="0">
                <a:solidFill>
                  <a:srgbClr val="C00000"/>
                </a:solidFill>
              </a:rPr>
              <a:t>2</a:t>
            </a:r>
            <a:r>
              <a:rPr lang="zh-CN" altLang="en-US" sz="2800" dirty="0">
                <a:solidFill>
                  <a:srgbClr val="C00000"/>
                </a:solidFill>
              </a:rPr>
              <a:t>．自发性气胸　</a:t>
            </a:r>
          </a:p>
          <a:p>
            <a:pPr>
              <a:spcBef>
                <a:spcPts val="600"/>
              </a:spcBef>
              <a:buNone/>
            </a:pPr>
            <a:r>
              <a:rPr lang="en-US" altLang="zh-CN" sz="2800" dirty="0">
                <a:solidFill>
                  <a:srgbClr val="C00000"/>
                </a:solidFill>
              </a:rPr>
              <a:t>3</a:t>
            </a:r>
            <a:r>
              <a:rPr lang="zh-CN" altLang="en-US" sz="2800" dirty="0">
                <a:solidFill>
                  <a:srgbClr val="C00000"/>
                </a:solidFill>
              </a:rPr>
              <a:t>．体重下降　</a:t>
            </a:r>
          </a:p>
          <a:p>
            <a:pPr>
              <a:spcBef>
                <a:spcPts val="600"/>
              </a:spcBef>
              <a:buNone/>
            </a:pPr>
            <a:r>
              <a:rPr lang="en-US" altLang="zh-CN" sz="2800" dirty="0">
                <a:solidFill>
                  <a:srgbClr val="C00000"/>
                </a:solidFill>
              </a:rPr>
              <a:t>4</a:t>
            </a:r>
            <a:r>
              <a:rPr lang="zh-CN" altLang="en-US" sz="2800" dirty="0">
                <a:solidFill>
                  <a:srgbClr val="C00000"/>
                </a:solidFill>
              </a:rPr>
              <a:t>．咳嗽性晕厥</a:t>
            </a:r>
            <a:endParaRPr lang="en-US" altLang="zh-CN" sz="2800" dirty="0">
              <a:solidFill>
                <a:srgbClr val="C00000"/>
              </a:solidFill>
            </a:endParaRPr>
          </a:p>
          <a:p>
            <a:pPr lvl="1">
              <a:spcBef>
                <a:spcPts val="600"/>
              </a:spcBef>
            </a:pPr>
            <a:r>
              <a:rPr lang="zh-CN" altLang="en-US" sz="2400" dirty="0"/>
              <a:t>表现为一阵剧烈咳嗽后，患者突然感到全身明显软弱无力</a:t>
            </a:r>
            <a:r>
              <a:rPr lang="en-US" altLang="zh-CN" sz="2400" dirty="0"/>
              <a:t>,</a:t>
            </a:r>
            <a:r>
              <a:rPr lang="zh-CN" altLang="en-US" sz="2400" dirty="0"/>
              <a:t>继而发生短暂的意识丧失 　</a:t>
            </a:r>
          </a:p>
          <a:p>
            <a:pPr>
              <a:spcBef>
                <a:spcPts val="600"/>
              </a:spcBef>
              <a:buNone/>
            </a:pPr>
            <a:r>
              <a:rPr lang="en-US" altLang="zh-CN" sz="2800" dirty="0">
                <a:solidFill>
                  <a:srgbClr val="C00000"/>
                </a:solidFill>
              </a:rPr>
              <a:t>5</a:t>
            </a:r>
            <a:r>
              <a:rPr lang="zh-CN" altLang="en-US" sz="2800" dirty="0">
                <a:solidFill>
                  <a:srgbClr val="C00000"/>
                </a:solidFill>
              </a:rPr>
              <a:t>．对日常生活的影响</a:t>
            </a:r>
            <a:r>
              <a:rPr lang="zh-CN" altLang="en-US" sz="2800" dirty="0"/>
              <a:t>　</a:t>
            </a:r>
            <a:endParaRPr lang="en-US" altLang="zh-CN" sz="2800" dirty="0"/>
          </a:p>
          <a:p>
            <a:pPr lvl="1">
              <a:spcBef>
                <a:spcPts val="600"/>
              </a:spcBef>
            </a:pPr>
            <a:r>
              <a:rPr lang="en-US" altLang="zh-CN" sz="2400" dirty="0"/>
              <a:t>使</a:t>
            </a:r>
            <a:r>
              <a:rPr lang="zh-CN" altLang="en-US" sz="2400" dirty="0"/>
              <a:t>睡眠型态改变，使患者精神萎靡、</a:t>
            </a:r>
            <a:r>
              <a:rPr lang="zh-CN" altLang="en-US" sz="2400" dirty="0" smtClean="0"/>
              <a:t>食欲</a:t>
            </a:r>
            <a:r>
              <a:rPr lang="zh-CN" altLang="en-US" sz="2400" dirty="0"/>
              <a:t>缺乏</a:t>
            </a:r>
            <a:endParaRPr lang="en-US" altLang="zh-CN" sz="2400" dirty="0"/>
          </a:p>
          <a:p>
            <a:pPr lvl="1">
              <a:spcBef>
                <a:spcPts val="600"/>
              </a:spcBef>
            </a:pPr>
            <a:r>
              <a:rPr lang="zh-CN" altLang="en-US" sz="2400" dirty="0"/>
              <a:t>老年女性咳嗽会引起尿失禁等</a:t>
            </a:r>
          </a:p>
          <a:p>
            <a:pPr>
              <a:spcBef>
                <a:spcPts val="600"/>
              </a:spcBef>
              <a:buNone/>
            </a:pPr>
            <a:r>
              <a:rPr lang="en-US" altLang="zh-CN" sz="2800" dirty="0">
                <a:solidFill>
                  <a:srgbClr val="C00000"/>
                </a:solidFill>
              </a:rPr>
              <a:t>6</a:t>
            </a:r>
            <a:r>
              <a:rPr lang="zh-CN" altLang="en-US" sz="2800" dirty="0">
                <a:solidFill>
                  <a:srgbClr val="C00000"/>
                </a:solidFill>
              </a:rPr>
              <a:t>．心理反应</a:t>
            </a:r>
            <a:r>
              <a:rPr lang="zh-CN" altLang="en-US" sz="2800" dirty="0"/>
              <a:t>　</a:t>
            </a:r>
            <a:endParaRPr lang="en-US" altLang="zh-CN" sz="2800" dirty="0"/>
          </a:p>
          <a:p>
            <a:pPr lvl="1">
              <a:spcBef>
                <a:spcPts val="600"/>
              </a:spcBef>
            </a:pPr>
            <a:r>
              <a:rPr lang="zh-CN" altLang="en-US" sz="2400" dirty="0"/>
              <a:t>精神紧张、焦虑，甚至产生抑郁等心理障碍</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43831260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七、护理评估要点</a:t>
            </a:r>
            <a:endParaRPr lang="zh-CN" altLang="en-US" dirty="0"/>
          </a:p>
        </p:txBody>
      </p:sp>
      <p:sp>
        <p:nvSpPr>
          <p:cNvPr id="3" name="内容占位符 2"/>
          <p:cNvSpPr>
            <a:spLocks noGrp="1"/>
          </p:cNvSpPr>
          <p:nvPr>
            <p:ph idx="1"/>
          </p:nvPr>
        </p:nvSpPr>
        <p:spPr/>
        <p:txBody>
          <a:bodyPr/>
          <a:lstStyle/>
          <a:p>
            <a:pPr>
              <a:spcBef>
                <a:spcPts val="300"/>
              </a:spcBef>
              <a:buNone/>
            </a:pPr>
            <a:r>
              <a:rPr lang="zh-CN" altLang="en-US" dirty="0" smtClean="0">
                <a:solidFill>
                  <a:srgbClr val="C00000"/>
                </a:solidFill>
                <a:latin typeface="+mn-ea"/>
              </a:rPr>
              <a:t>（一）主观资料</a:t>
            </a:r>
          </a:p>
          <a:p>
            <a:pPr lvl="1">
              <a:spcBef>
                <a:spcPts val="300"/>
              </a:spcBef>
              <a:buNone/>
            </a:pPr>
            <a:r>
              <a:rPr lang="en-US" altLang="zh-CN" dirty="0" smtClean="0"/>
              <a:t>1</a:t>
            </a:r>
            <a:r>
              <a:rPr lang="zh-CN" altLang="en-US" dirty="0" smtClean="0"/>
              <a:t>．咳嗽与咳痰表现：　</a:t>
            </a:r>
            <a:endParaRPr lang="en-US" altLang="zh-CN" dirty="0" smtClean="0"/>
          </a:p>
          <a:p>
            <a:pPr lvl="2">
              <a:spcBef>
                <a:spcPts val="300"/>
              </a:spcBef>
            </a:pPr>
            <a:r>
              <a:rPr lang="zh-CN" altLang="en-US" dirty="0" smtClean="0"/>
              <a:t>咳嗽的性质及持续时间</a:t>
            </a:r>
            <a:endParaRPr lang="en-US" altLang="zh-CN" dirty="0" smtClean="0"/>
          </a:p>
          <a:p>
            <a:pPr lvl="2">
              <a:spcBef>
                <a:spcPts val="300"/>
              </a:spcBef>
            </a:pPr>
            <a:r>
              <a:rPr lang="zh-CN" altLang="en-US" dirty="0" smtClean="0"/>
              <a:t>发作的程度、频度</a:t>
            </a:r>
            <a:endParaRPr lang="en-US" altLang="zh-CN" dirty="0" smtClean="0"/>
          </a:p>
          <a:p>
            <a:pPr lvl="2">
              <a:spcBef>
                <a:spcPts val="300"/>
              </a:spcBef>
            </a:pPr>
            <a:r>
              <a:rPr lang="zh-CN" altLang="en-US" dirty="0" smtClean="0"/>
              <a:t>痰量、性状、气味</a:t>
            </a:r>
            <a:endParaRPr lang="en-US" altLang="zh-CN" dirty="0" smtClean="0"/>
          </a:p>
          <a:p>
            <a:pPr lvl="2">
              <a:spcBef>
                <a:spcPts val="300"/>
              </a:spcBef>
            </a:pPr>
            <a:r>
              <a:rPr lang="zh-CN" altLang="en-US" dirty="0" smtClean="0"/>
              <a:t>与体位、气候变化的关系</a:t>
            </a:r>
            <a:endParaRPr lang="en-US" altLang="zh-CN" dirty="0" smtClean="0"/>
          </a:p>
          <a:p>
            <a:pPr lvl="2">
              <a:spcBef>
                <a:spcPts val="300"/>
              </a:spcBef>
            </a:pPr>
            <a:r>
              <a:rPr lang="zh-CN" altLang="en-US" dirty="0" smtClean="0"/>
              <a:t>伴随症状</a:t>
            </a:r>
          </a:p>
          <a:p>
            <a:pPr lvl="1">
              <a:spcBef>
                <a:spcPts val="300"/>
              </a:spcBef>
              <a:buNone/>
            </a:pPr>
            <a:r>
              <a:rPr lang="en-US" altLang="zh-CN" dirty="0" smtClean="0"/>
              <a:t>2</a:t>
            </a:r>
            <a:r>
              <a:rPr lang="zh-CN" altLang="en-US" dirty="0" smtClean="0"/>
              <a:t>．病因与诱因　</a:t>
            </a:r>
          </a:p>
          <a:p>
            <a:pPr lvl="1">
              <a:spcBef>
                <a:spcPts val="300"/>
              </a:spcBef>
              <a:buNone/>
            </a:pPr>
            <a:r>
              <a:rPr lang="en-US" altLang="zh-CN" dirty="0" smtClean="0"/>
              <a:t>3</a:t>
            </a:r>
            <a:r>
              <a:rPr lang="zh-CN" altLang="en-US" dirty="0" smtClean="0"/>
              <a:t>．咳嗽、咳痰引起的身心反应　</a:t>
            </a:r>
          </a:p>
          <a:p>
            <a:pPr lvl="1">
              <a:spcBef>
                <a:spcPts val="300"/>
              </a:spcBef>
              <a:buNone/>
            </a:pPr>
            <a:r>
              <a:rPr lang="en-US" altLang="zh-CN" dirty="0" smtClean="0"/>
              <a:t>4</a:t>
            </a:r>
            <a:r>
              <a:rPr lang="zh-CN" altLang="en-US" dirty="0" smtClean="0"/>
              <a:t>．诊疗、护理情况　</a:t>
            </a:r>
          </a:p>
          <a:p>
            <a:pPr lvl="1">
              <a:spcBef>
                <a:spcPts val="300"/>
              </a:spcBef>
              <a:buNone/>
            </a:pPr>
            <a:r>
              <a:rPr lang="en-US" altLang="zh-CN" dirty="0" smtClean="0"/>
              <a:t>5</a:t>
            </a:r>
            <a:r>
              <a:rPr lang="zh-CN" altLang="en-US" dirty="0" smtClean="0"/>
              <a:t>．个人史：职业及嗜好等</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19092466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七、护理评估要点</a:t>
            </a:r>
            <a:endParaRPr lang="zh-CN" altLang="en-US" dirty="0"/>
          </a:p>
        </p:txBody>
      </p:sp>
      <p:sp>
        <p:nvSpPr>
          <p:cNvPr id="3" name="内容占位符 2"/>
          <p:cNvSpPr>
            <a:spLocks noGrp="1"/>
          </p:cNvSpPr>
          <p:nvPr>
            <p:ph idx="1"/>
          </p:nvPr>
        </p:nvSpPr>
        <p:spPr/>
        <p:txBody>
          <a:bodyPr/>
          <a:lstStyle/>
          <a:p>
            <a:pPr>
              <a:buNone/>
            </a:pPr>
            <a:r>
              <a:rPr lang="zh-CN" altLang="en-US" dirty="0" smtClean="0">
                <a:solidFill>
                  <a:srgbClr val="C00000"/>
                </a:solidFill>
                <a:latin typeface="+mn-ea"/>
              </a:rPr>
              <a:t>（二）客观资料</a:t>
            </a:r>
          </a:p>
          <a:p>
            <a:pPr lvl="1">
              <a:buNone/>
            </a:pPr>
            <a:r>
              <a:rPr lang="en-US" altLang="zh-CN" dirty="0" smtClean="0"/>
              <a:t>1</a:t>
            </a:r>
            <a:r>
              <a:rPr lang="zh-CN" altLang="en-US" dirty="0" smtClean="0"/>
              <a:t>．身体评估　</a:t>
            </a:r>
            <a:endParaRPr lang="en-US" altLang="zh-CN" dirty="0" smtClean="0"/>
          </a:p>
          <a:p>
            <a:pPr lvl="2"/>
            <a:r>
              <a:rPr lang="zh-CN" altLang="en-US" dirty="0" smtClean="0"/>
              <a:t>重点评估生命体征、肺部体征</a:t>
            </a:r>
          </a:p>
          <a:p>
            <a:pPr lvl="1">
              <a:buNone/>
            </a:pPr>
            <a:r>
              <a:rPr lang="en-US" altLang="zh-CN" dirty="0" smtClean="0"/>
              <a:t>2</a:t>
            </a:r>
            <a:r>
              <a:rPr lang="zh-CN" altLang="en-US" dirty="0" smtClean="0"/>
              <a:t>．实验室检查　</a:t>
            </a:r>
          </a:p>
          <a:p>
            <a:pPr lvl="2"/>
            <a:r>
              <a:rPr lang="zh-CN" altLang="en-US" dirty="0" smtClean="0"/>
              <a:t>白细胞计数及分类</a:t>
            </a:r>
            <a:endParaRPr lang="en-US" altLang="zh-CN" dirty="0" smtClean="0"/>
          </a:p>
          <a:p>
            <a:pPr lvl="2"/>
            <a:r>
              <a:rPr lang="zh-CN" altLang="en-US" dirty="0" smtClean="0"/>
              <a:t>痰液细菌学或细胞学检查等</a:t>
            </a:r>
          </a:p>
          <a:p>
            <a:pPr lvl="1">
              <a:buNone/>
            </a:pPr>
            <a:r>
              <a:rPr lang="en-US" altLang="zh-CN" dirty="0" smtClean="0"/>
              <a:t>3</a:t>
            </a:r>
            <a:r>
              <a:rPr lang="zh-CN" altLang="en-US" dirty="0" smtClean="0"/>
              <a:t>．其他检查　</a:t>
            </a:r>
            <a:endParaRPr lang="en-US" altLang="zh-CN" dirty="0" smtClean="0"/>
          </a:p>
          <a:p>
            <a:pPr lvl="2"/>
            <a:r>
              <a:rPr lang="zh-CN" altLang="en-US" dirty="0" smtClean="0"/>
              <a:t>胸部影像学检查、纤维支气管镜检查、肺功能测定等</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7901210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五、临床表现</a:t>
            </a:r>
            <a:endParaRPr lang="zh-CN" altLang="en-US" dirty="0"/>
          </a:p>
        </p:txBody>
      </p:sp>
      <p:sp>
        <p:nvSpPr>
          <p:cNvPr id="3" name="内容占位符 2"/>
          <p:cNvSpPr>
            <a:spLocks noGrp="1"/>
          </p:cNvSpPr>
          <p:nvPr>
            <p:ph idx="1"/>
          </p:nvPr>
        </p:nvSpPr>
        <p:spPr/>
        <p:txBody>
          <a:bodyPr/>
          <a:lstStyle/>
          <a:p>
            <a:pPr>
              <a:buNone/>
            </a:pPr>
            <a:r>
              <a:rPr lang="zh-CN" altLang="en-US" dirty="0" smtClean="0">
                <a:solidFill>
                  <a:srgbClr val="C00000"/>
                </a:solidFill>
                <a:latin typeface="+mn-ea"/>
              </a:rPr>
              <a:t>（一）发热程度</a:t>
            </a:r>
          </a:p>
          <a:p>
            <a:pPr lvl="1">
              <a:buNone/>
            </a:pPr>
            <a:r>
              <a:rPr lang="en-US" altLang="zh-CN" dirty="0" smtClean="0"/>
              <a:t>1.</a:t>
            </a:r>
            <a:r>
              <a:rPr lang="zh-CN" altLang="en-US" dirty="0" smtClean="0"/>
              <a:t> 低热</a:t>
            </a:r>
            <a:r>
              <a:rPr lang="en-US" altLang="zh-CN" dirty="0" smtClean="0"/>
              <a:t>		37.3</a:t>
            </a:r>
            <a:r>
              <a:rPr lang="zh-CN" altLang="en-US" dirty="0" smtClean="0"/>
              <a:t>～</a:t>
            </a:r>
            <a:r>
              <a:rPr lang="en-US" altLang="zh-CN" dirty="0" smtClean="0"/>
              <a:t>38</a:t>
            </a:r>
            <a:r>
              <a:rPr lang="zh-CN" altLang="en-US" dirty="0" smtClean="0"/>
              <a:t>℃</a:t>
            </a:r>
            <a:endParaRPr lang="en-US" altLang="zh-CN" dirty="0" smtClean="0"/>
          </a:p>
          <a:p>
            <a:pPr lvl="1">
              <a:buNone/>
            </a:pPr>
            <a:r>
              <a:rPr lang="en-US" altLang="zh-CN" dirty="0" smtClean="0"/>
              <a:t>2.</a:t>
            </a:r>
            <a:r>
              <a:rPr lang="zh-CN" altLang="en-US" dirty="0" smtClean="0"/>
              <a:t> 中等热</a:t>
            </a:r>
            <a:r>
              <a:rPr lang="en-US" altLang="zh-CN" dirty="0" smtClean="0"/>
              <a:t>	38.1</a:t>
            </a:r>
            <a:r>
              <a:rPr lang="zh-CN" altLang="en-US" dirty="0" smtClean="0"/>
              <a:t>～</a:t>
            </a:r>
            <a:r>
              <a:rPr lang="en-US" altLang="zh-CN" dirty="0" smtClean="0"/>
              <a:t>39</a:t>
            </a:r>
            <a:r>
              <a:rPr lang="zh-CN" altLang="en-US" dirty="0" smtClean="0"/>
              <a:t>℃</a:t>
            </a:r>
            <a:endParaRPr lang="en-US" altLang="zh-CN" dirty="0" smtClean="0"/>
          </a:p>
          <a:p>
            <a:pPr lvl="1">
              <a:buNone/>
            </a:pPr>
            <a:r>
              <a:rPr lang="en-US" altLang="zh-CN" dirty="0" smtClean="0"/>
              <a:t>3.</a:t>
            </a:r>
            <a:r>
              <a:rPr lang="zh-CN" altLang="en-US" dirty="0" smtClean="0"/>
              <a:t> 高热</a:t>
            </a:r>
            <a:r>
              <a:rPr lang="en-US" altLang="zh-CN" dirty="0" smtClean="0"/>
              <a:t>		39.1</a:t>
            </a:r>
            <a:r>
              <a:rPr lang="zh-CN" altLang="en-US" dirty="0" smtClean="0"/>
              <a:t>～</a:t>
            </a:r>
            <a:r>
              <a:rPr lang="en-US" altLang="zh-CN" dirty="0" smtClean="0"/>
              <a:t>41</a:t>
            </a:r>
            <a:r>
              <a:rPr lang="zh-CN" altLang="en-US" dirty="0" smtClean="0"/>
              <a:t>℃</a:t>
            </a:r>
            <a:endParaRPr lang="en-US" altLang="zh-CN" dirty="0" smtClean="0"/>
          </a:p>
          <a:p>
            <a:pPr lvl="1">
              <a:buNone/>
            </a:pPr>
            <a:r>
              <a:rPr lang="en-US" altLang="zh-CN" dirty="0" smtClean="0"/>
              <a:t>4.</a:t>
            </a:r>
            <a:r>
              <a:rPr lang="zh-CN" altLang="en-US" dirty="0" smtClean="0"/>
              <a:t> 超高热</a:t>
            </a:r>
            <a:r>
              <a:rPr lang="en-US" altLang="zh-CN" dirty="0" smtClean="0"/>
              <a:t>	41</a:t>
            </a:r>
            <a:r>
              <a:rPr lang="zh-CN" altLang="en-US" dirty="0" smtClean="0"/>
              <a:t>℃以上</a:t>
            </a:r>
          </a:p>
          <a:p>
            <a:pPr>
              <a:buNone/>
            </a:pPr>
            <a:r>
              <a:rPr lang="zh-CN" altLang="en-US" dirty="0" smtClean="0">
                <a:solidFill>
                  <a:srgbClr val="C00000"/>
                </a:solidFill>
                <a:latin typeface="+mn-ea"/>
              </a:rPr>
              <a:t>（二）发热的临床过程及热型</a:t>
            </a:r>
          </a:p>
          <a:p>
            <a:pPr lvl="1">
              <a:buNone/>
            </a:pPr>
            <a:r>
              <a:rPr lang="en-US" altLang="zh-CN" dirty="0" smtClean="0"/>
              <a:t>1.</a:t>
            </a:r>
            <a:r>
              <a:rPr lang="zh-CN" altLang="en-US" dirty="0" smtClean="0"/>
              <a:t>体温上升期　</a:t>
            </a:r>
            <a:endParaRPr lang="en-US" altLang="zh-CN" dirty="0" smtClean="0"/>
          </a:p>
          <a:p>
            <a:pPr lvl="2">
              <a:buNone/>
            </a:pPr>
            <a:r>
              <a:rPr lang="zh-CN" altLang="en-US" dirty="0" smtClean="0"/>
              <a:t>① 骤升型</a:t>
            </a:r>
            <a:endParaRPr lang="en-US" altLang="zh-CN" dirty="0" smtClean="0"/>
          </a:p>
          <a:p>
            <a:pPr lvl="2">
              <a:buNone/>
            </a:pPr>
            <a:r>
              <a:rPr lang="zh-CN" altLang="en-US" dirty="0" smtClean="0"/>
              <a:t>② 缓升型</a:t>
            </a:r>
          </a:p>
        </p:txBody>
      </p:sp>
      <p:sp>
        <p:nvSpPr>
          <p:cNvPr id="4" name="日期占位符 3"/>
          <p:cNvSpPr>
            <a:spLocks noGrp="1"/>
          </p:cNvSpPr>
          <p:nvPr>
            <p:ph type="dt" sz="half" idx="11"/>
          </p:nvPr>
        </p:nvSpPr>
        <p:spPr/>
        <p:txBody>
          <a:bodyPr/>
          <a:lstStyle/>
          <a:p>
            <a:pPr>
              <a:defRPr/>
            </a:pPr>
            <a:r>
              <a:rPr lang="en-US" smtClean="0">
                <a:solidFill>
                  <a:srgbClr val="FFFFFF"/>
                </a:solidFill>
              </a:rPr>
              <a:t>www.pumpress.com.cn</a:t>
            </a:r>
            <a:endParaRPr lang="en-US">
              <a:solidFill>
                <a:srgbClr val="FFFFFF"/>
              </a:solidFill>
            </a:endParaRPr>
          </a:p>
        </p:txBody>
      </p:sp>
    </p:spTree>
    <p:extLst>
      <p:ext uri="{BB962C8B-B14F-4D97-AF65-F5344CB8AC3E}">
        <p14:creationId xmlns="" xmlns:p14="http://schemas.microsoft.com/office/powerpoint/2010/main" val="122995033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八、</a:t>
            </a:r>
            <a:r>
              <a:rPr lang="zh-CN" altLang="en-US" b="1" dirty="0" smtClean="0">
                <a:ea typeface="宋体" charset="-122"/>
              </a:rPr>
              <a:t>相关护理诊断</a:t>
            </a:r>
            <a:endParaRPr lang="zh-CN" altLang="en-US" dirty="0"/>
          </a:p>
        </p:txBody>
      </p:sp>
      <p:sp>
        <p:nvSpPr>
          <p:cNvPr id="3" name="内容占位符 2"/>
          <p:cNvSpPr>
            <a:spLocks noGrp="1"/>
          </p:cNvSpPr>
          <p:nvPr>
            <p:ph idx="1"/>
          </p:nvPr>
        </p:nvSpPr>
        <p:spPr/>
        <p:txBody>
          <a:bodyPr/>
          <a:lstStyle/>
          <a:p>
            <a:pPr>
              <a:buNone/>
            </a:pPr>
            <a:r>
              <a:rPr lang="en-US" altLang="zh-CN" sz="2800" dirty="0" smtClean="0">
                <a:solidFill>
                  <a:srgbClr val="C00000"/>
                </a:solidFill>
                <a:latin typeface="隶书" panose="02010509060101010101" pitchFamily="49" charset="-122"/>
                <a:ea typeface="隶书" panose="02010509060101010101" pitchFamily="49" charset="-122"/>
              </a:rPr>
              <a:t> 1</a:t>
            </a:r>
            <a:r>
              <a:rPr lang="zh-CN" altLang="en-US" sz="2800" dirty="0">
                <a:solidFill>
                  <a:srgbClr val="C00000"/>
                </a:solidFill>
                <a:latin typeface="隶书" panose="02010509060101010101" pitchFamily="49" charset="-122"/>
                <a:ea typeface="隶书" panose="02010509060101010101" pitchFamily="49" charset="-122"/>
              </a:rPr>
              <a:t>．清理呼吸道无效：</a:t>
            </a:r>
            <a:r>
              <a:rPr lang="zh-CN" altLang="en-US" sz="2800" dirty="0">
                <a:solidFill>
                  <a:srgbClr val="7030A0"/>
                </a:solidFill>
                <a:latin typeface="隶书" panose="02010509060101010101" pitchFamily="49" charset="-122"/>
                <a:ea typeface="隶书" panose="02010509060101010101" pitchFamily="49" charset="-122"/>
              </a:rPr>
              <a:t>与肺部感染、痰液黏稠有关；与咳嗽无力有关；与手术、外伤等引起的无效咳嗽</a:t>
            </a:r>
            <a:r>
              <a:rPr lang="zh-CN" altLang="en-US" sz="2800" dirty="0" smtClean="0">
                <a:solidFill>
                  <a:srgbClr val="7030A0"/>
                </a:solidFill>
                <a:latin typeface="隶书" panose="02010509060101010101" pitchFamily="49" charset="-122"/>
                <a:ea typeface="隶书" panose="02010509060101010101" pitchFamily="49" charset="-122"/>
              </a:rPr>
              <a:t>有关</a:t>
            </a:r>
            <a:endParaRPr lang="zh-CN" altLang="en-US" sz="2800" dirty="0">
              <a:solidFill>
                <a:srgbClr val="7030A0"/>
              </a:solidFill>
              <a:latin typeface="隶书" panose="02010509060101010101" pitchFamily="49" charset="-122"/>
              <a:ea typeface="隶书" panose="02010509060101010101" pitchFamily="49" charset="-122"/>
            </a:endParaRPr>
          </a:p>
          <a:p>
            <a:pPr>
              <a:buNone/>
            </a:pPr>
            <a:r>
              <a:rPr lang="en-US" altLang="zh-CN" sz="2800" dirty="0">
                <a:solidFill>
                  <a:srgbClr val="0070C0"/>
                </a:solidFill>
                <a:latin typeface="隶书" panose="02010509060101010101" pitchFamily="49" charset="-122"/>
                <a:ea typeface="隶书" panose="02010509060101010101" pitchFamily="49" charset="-122"/>
              </a:rPr>
              <a:t> </a:t>
            </a:r>
            <a:r>
              <a:rPr lang="en-US" altLang="zh-CN" sz="2800" dirty="0">
                <a:solidFill>
                  <a:srgbClr val="C00000"/>
                </a:solidFill>
                <a:latin typeface="隶书" panose="02010509060101010101" pitchFamily="49" charset="-122"/>
                <a:ea typeface="隶书" panose="02010509060101010101" pitchFamily="49" charset="-122"/>
              </a:rPr>
              <a:t>2</a:t>
            </a:r>
            <a:r>
              <a:rPr lang="zh-CN" altLang="en-US" sz="2800" dirty="0">
                <a:solidFill>
                  <a:srgbClr val="C00000"/>
                </a:solidFill>
                <a:latin typeface="隶书" panose="02010509060101010101" pitchFamily="49" charset="-122"/>
                <a:ea typeface="隶书" panose="02010509060101010101" pitchFamily="49" charset="-122"/>
              </a:rPr>
              <a:t>．活动无耐力：</a:t>
            </a:r>
            <a:r>
              <a:rPr lang="zh-CN" altLang="en-US" sz="2800" dirty="0">
                <a:solidFill>
                  <a:srgbClr val="7030A0"/>
                </a:solidFill>
                <a:latin typeface="隶书" panose="02010509060101010101" pitchFamily="49" charset="-122"/>
                <a:ea typeface="隶书" panose="02010509060101010101" pitchFamily="49" charset="-122"/>
              </a:rPr>
              <a:t>与频繁咳嗽、营养摄入不足</a:t>
            </a:r>
            <a:r>
              <a:rPr lang="zh-CN" altLang="en-US" sz="2800" dirty="0" smtClean="0">
                <a:solidFill>
                  <a:srgbClr val="7030A0"/>
                </a:solidFill>
                <a:latin typeface="隶书" panose="02010509060101010101" pitchFamily="49" charset="-122"/>
                <a:ea typeface="隶书" panose="02010509060101010101" pitchFamily="49" charset="-122"/>
              </a:rPr>
              <a:t>有关</a:t>
            </a:r>
            <a:endParaRPr lang="zh-CN" altLang="en-US" sz="2800" dirty="0">
              <a:solidFill>
                <a:srgbClr val="7030A0"/>
              </a:solidFill>
              <a:latin typeface="隶书" panose="02010509060101010101" pitchFamily="49" charset="-122"/>
              <a:ea typeface="隶书" panose="02010509060101010101" pitchFamily="49" charset="-122"/>
            </a:endParaRPr>
          </a:p>
          <a:p>
            <a:pPr>
              <a:buNone/>
            </a:pPr>
            <a:r>
              <a:rPr lang="en-US" altLang="zh-CN" sz="2800" dirty="0">
                <a:solidFill>
                  <a:srgbClr val="0070C0"/>
                </a:solidFill>
                <a:latin typeface="隶书" panose="02010509060101010101" pitchFamily="49" charset="-122"/>
                <a:ea typeface="隶书" panose="02010509060101010101" pitchFamily="49" charset="-122"/>
              </a:rPr>
              <a:t> </a:t>
            </a:r>
            <a:r>
              <a:rPr lang="en-US" altLang="zh-CN" sz="2800" dirty="0">
                <a:solidFill>
                  <a:srgbClr val="C00000"/>
                </a:solidFill>
                <a:latin typeface="隶书" panose="02010509060101010101" pitchFamily="49" charset="-122"/>
                <a:ea typeface="隶书" panose="02010509060101010101" pitchFamily="49" charset="-122"/>
              </a:rPr>
              <a:t>3</a:t>
            </a:r>
            <a:r>
              <a:rPr lang="zh-CN" altLang="en-US" sz="2800" dirty="0">
                <a:solidFill>
                  <a:srgbClr val="C00000"/>
                </a:solidFill>
                <a:latin typeface="隶书" panose="02010509060101010101" pitchFamily="49" charset="-122"/>
                <a:ea typeface="隶书" panose="02010509060101010101" pitchFamily="49" charset="-122"/>
              </a:rPr>
              <a:t>．睡眠型态紊乱：</a:t>
            </a:r>
            <a:r>
              <a:rPr lang="zh-CN" altLang="en-US" sz="2800" dirty="0">
                <a:solidFill>
                  <a:srgbClr val="7030A0"/>
                </a:solidFill>
                <a:latin typeface="隶书" panose="02010509060101010101" pitchFamily="49" charset="-122"/>
                <a:ea typeface="隶书" panose="02010509060101010101" pitchFamily="49" charset="-122"/>
              </a:rPr>
              <a:t>与夜间频繁咳嗽</a:t>
            </a:r>
            <a:r>
              <a:rPr lang="zh-CN" altLang="en-US" sz="2800" dirty="0" smtClean="0">
                <a:solidFill>
                  <a:srgbClr val="7030A0"/>
                </a:solidFill>
                <a:latin typeface="隶书" panose="02010509060101010101" pitchFamily="49" charset="-122"/>
                <a:ea typeface="隶书" panose="02010509060101010101" pitchFamily="49" charset="-122"/>
              </a:rPr>
              <a:t>有关</a:t>
            </a:r>
            <a:endParaRPr lang="zh-CN" altLang="en-US" sz="2800" dirty="0">
              <a:solidFill>
                <a:srgbClr val="7030A0"/>
              </a:solidFill>
              <a:latin typeface="隶书" panose="02010509060101010101" pitchFamily="49" charset="-122"/>
              <a:ea typeface="隶书" panose="02010509060101010101" pitchFamily="49" charset="-122"/>
            </a:endParaRPr>
          </a:p>
          <a:p>
            <a:pPr>
              <a:buNone/>
            </a:pPr>
            <a:r>
              <a:rPr lang="en-US" altLang="zh-CN" sz="2800" dirty="0">
                <a:solidFill>
                  <a:srgbClr val="0070C0"/>
                </a:solidFill>
                <a:latin typeface="隶书" panose="02010509060101010101" pitchFamily="49" charset="-122"/>
                <a:ea typeface="隶书" panose="02010509060101010101" pitchFamily="49" charset="-122"/>
              </a:rPr>
              <a:t> </a:t>
            </a:r>
            <a:r>
              <a:rPr lang="en-US" altLang="zh-CN" sz="2800" dirty="0">
                <a:solidFill>
                  <a:srgbClr val="C00000"/>
                </a:solidFill>
                <a:latin typeface="隶书" panose="02010509060101010101" pitchFamily="49" charset="-122"/>
                <a:ea typeface="隶书" panose="02010509060101010101" pitchFamily="49" charset="-122"/>
              </a:rPr>
              <a:t>4</a:t>
            </a:r>
            <a:r>
              <a:rPr lang="zh-CN" altLang="en-US" sz="2800" dirty="0">
                <a:solidFill>
                  <a:srgbClr val="C00000"/>
                </a:solidFill>
                <a:latin typeface="隶书" panose="02010509060101010101" pitchFamily="49" charset="-122"/>
                <a:ea typeface="隶书" panose="02010509060101010101" pitchFamily="49" charset="-122"/>
              </a:rPr>
              <a:t>．知识缺乏：</a:t>
            </a:r>
            <a:r>
              <a:rPr lang="zh-CN" altLang="en-US" sz="2800" dirty="0">
                <a:solidFill>
                  <a:srgbClr val="7030A0"/>
                </a:solidFill>
                <a:latin typeface="隶书" panose="02010509060101010101" pitchFamily="49" charset="-122"/>
                <a:ea typeface="隶书" panose="02010509060101010101" pitchFamily="49" charset="-122"/>
              </a:rPr>
              <a:t>缺乏吸烟对健康危害方面的</a:t>
            </a:r>
            <a:r>
              <a:rPr lang="zh-CN" altLang="en-US" sz="2800" dirty="0" smtClean="0">
                <a:solidFill>
                  <a:srgbClr val="7030A0"/>
                </a:solidFill>
                <a:latin typeface="隶书" panose="02010509060101010101" pitchFamily="49" charset="-122"/>
                <a:ea typeface="隶书" panose="02010509060101010101" pitchFamily="49" charset="-122"/>
              </a:rPr>
              <a:t>知识</a:t>
            </a:r>
            <a:endParaRPr lang="zh-CN" altLang="en-US" sz="2800" dirty="0">
              <a:solidFill>
                <a:srgbClr val="7030A0"/>
              </a:solidFill>
              <a:latin typeface="隶书" panose="02010509060101010101" pitchFamily="49" charset="-122"/>
              <a:ea typeface="隶书" panose="02010509060101010101" pitchFamily="49" charset="-122"/>
            </a:endParaRPr>
          </a:p>
          <a:p>
            <a:pPr>
              <a:buNone/>
            </a:pPr>
            <a:r>
              <a:rPr lang="en-US" altLang="zh-CN" sz="2800" dirty="0">
                <a:solidFill>
                  <a:srgbClr val="0070C0"/>
                </a:solidFill>
                <a:latin typeface="隶书" panose="02010509060101010101" pitchFamily="49" charset="-122"/>
                <a:ea typeface="隶书" panose="02010509060101010101" pitchFamily="49" charset="-122"/>
              </a:rPr>
              <a:t> </a:t>
            </a:r>
            <a:r>
              <a:rPr lang="en-US" altLang="zh-CN" sz="2800" dirty="0">
                <a:solidFill>
                  <a:srgbClr val="C00000"/>
                </a:solidFill>
                <a:latin typeface="隶书" panose="02010509060101010101" pitchFamily="49" charset="-122"/>
                <a:ea typeface="隶书" panose="02010509060101010101" pitchFamily="49" charset="-122"/>
              </a:rPr>
              <a:t>5</a:t>
            </a:r>
            <a:r>
              <a:rPr lang="zh-CN" altLang="en-US" sz="2800" dirty="0">
                <a:solidFill>
                  <a:srgbClr val="C00000"/>
                </a:solidFill>
                <a:latin typeface="隶书" panose="02010509060101010101" pitchFamily="49" charset="-122"/>
                <a:ea typeface="隶书" panose="02010509060101010101" pitchFamily="49" charset="-122"/>
              </a:rPr>
              <a:t>．潜在并发症：</a:t>
            </a:r>
            <a:r>
              <a:rPr lang="zh-CN" altLang="en-US" sz="2800" dirty="0" smtClean="0">
                <a:solidFill>
                  <a:srgbClr val="7030A0"/>
                </a:solidFill>
                <a:latin typeface="隶书" panose="02010509060101010101" pitchFamily="49" charset="-122"/>
                <a:ea typeface="隶书" panose="02010509060101010101" pitchFamily="49" charset="-122"/>
              </a:rPr>
              <a:t>自发性气胸</a:t>
            </a:r>
            <a:endParaRPr lang="zh-CN" altLang="en-US" sz="2800" dirty="0">
              <a:solidFill>
                <a:srgbClr val="7030A0"/>
              </a:solidFill>
              <a:latin typeface="隶书" panose="02010509060101010101" pitchFamily="49" charset="-122"/>
              <a:ea typeface="隶书" panose="02010509060101010101" pitchFamily="49" charset="-122"/>
            </a:endParaRPr>
          </a:p>
          <a:p>
            <a:endParaRPr lang="zh-CN" altLang="en-US" dirty="0">
              <a:latin typeface="华文楷体" pitchFamily="2" charset="-122"/>
              <a:ea typeface="华文楷体" pitchFamily="2" charset="-122"/>
            </a:endParaRP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63022407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51486" y="2565841"/>
            <a:ext cx="5534034" cy="2286000"/>
          </a:xfrm>
        </p:spPr>
        <p:txBody>
          <a:bodyPr/>
          <a:lstStyle/>
          <a:p>
            <a:pPr eaLnBrk="1" hangingPunct="1">
              <a:defRPr/>
            </a:pPr>
            <a:r>
              <a:rPr lang="zh-CN" altLang="en-US" sz="3600" dirty="0"/>
              <a:t>第六</a:t>
            </a:r>
            <a:r>
              <a:rPr lang="zh-CN" altLang="en-US" sz="3600" dirty="0" smtClean="0"/>
              <a:t>章  呼吸困难</a:t>
            </a:r>
            <a:r>
              <a:rPr lang="en-US" altLang="zh-CN" sz="4800" dirty="0"/>
              <a:t/>
            </a:r>
            <a:br>
              <a:rPr lang="en-US" altLang="zh-CN" sz="4800" dirty="0"/>
            </a:br>
            <a:endParaRPr lang="en-US" altLang="zh-CN" sz="4800" dirty="0"/>
          </a:p>
        </p:txBody>
      </p:sp>
    </p:spTree>
    <p:extLst>
      <p:ext uri="{BB962C8B-B14F-4D97-AF65-F5344CB8AC3E}">
        <p14:creationId xmlns="" xmlns:p14="http://schemas.microsoft.com/office/powerpoint/2010/main" val="2701333964"/>
      </p:ext>
    </p:extLst>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zh-CN" altLang="en-US" smtClean="0"/>
              <a:t>一、概述</a:t>
            </a:r>
          </a:p>
        </p:txBody>
      </p:sp>
      <p:sp>
        <p:nvSpPr>
          <p:cNvPr id="6147" name="Rectangle 3"/>
          <p:cNvSpPr>
            <a:spLocks noGrp="1" noChangeArrowheads="1"/>
          </p:cNvSpPr>
          <p:nvPr>
            <p:ph type="body" idx="1"/>
          </p:nvPr>
        </p:nvSpPr>
        <p:spPr>
          <a:xfrm>
            <a:off x="380960" y="1214422"/>
            <a:ext cx="5990419" cy="4876800"/>
          </a:xfrm>
        </p:spPr>
        <p:txBody>
          <a:bodyPr/>
          <a:lstStyle/>
          <a:p>
            <a:pPr eaLnBrk="1" hangingPunct="1"/>
            <a:r>
              <a:rPr lang="zh-CN" altLang="en-US" sz="3200" dirty="0">
                <a:solidFill>
                  <a:srgbClr val="C00000"/>
                </a:solidFill>
              </a:rPr>
              <a:t>呼吸</a:t>
            </a:r>
          </a:p>
          <a:p>
            <a:pPr lvl="1" eaLnBrk="1" hangingPunct="1"/>
            <a:r>
              <a:rPr lang="zh-CN" altLang="en-US" dirty="0" smtClean="0"/>
              <a:t>是指机体与外界环境之间所进行的气体交换过程。</a:t>
            </a:r>
          </a:p>
          <a:p>
            <a:pPr lvl="1" eaLnBrk="1" hangingPunct="1"/>
            <a:r>
              <a:rPr lang="zh-CN" altLang="en-US" dirty="0" smtClean="0"/>
              <a:t>包括以下三部分：</a:t>
            </a:r>
          </a:p>
          <a:p>
            <a:pPr lvl="2" eaLnBrk="1" hangingPunct="1"/>
            <a:r>
              <a:rPr lang="zh-CN" altLang="en-US" dirty="0"/>
              <a:t>外呼吸（肺呼吸）</a:t>
            </a:r>
          </a:p>
          <a:p>
            <a:pPr lvl="3" eaLnBrk="1" hangingPunct="1"/>
            <a:r>
              <a:rPr lang="zh-CN" altLang="en-US" dirty="0" smtClean="0">
                <a:solidFill>
                  <a:srgbClr val="0000CC"/>
                </a:solidFill>
              </a:rPr>
              <a:t>肺通气和肺换气</a:t>
            </a:r>
          </a:p>
          <a:p>
            <a:pPr lvl="2" eaLnBrk="1" hangingPunct="1"/>
            <a:r>
              <a:rPr lang="zh-CN" altLang="en-US" dirty="0" smtClean="0"/>
              <a:t>气体在血液中的运输</a:t>
            </a:r>
          </a:p>
          <a:p>
            <a:pPr lvl="2" eaLnBrk="1" hangingPunct="1"/>
            <a:r>
              <a:rPr lang="zh-CN" altLang="en-US" dirty="0" smtClean="0"/>
              <a:t>内呼吸（组织呼吸）</a:t>
            </a:r>
          </a:p>
          <a:p>
            <a:pPr eaLnBrk="1" hangingPunct="1"/>
            <a:endParaRPr lang="zh-CN" altLang="en-US" dirty="0" smtClean="0"/>
          </a:p>
        </p:txBody>
      </p:sp>
      <p:pic>
        <p:nvPicPr>
          <p:cNvPr id="5" name="Picture 5" descr="呼吸运动"/>
          <p:cNvPicPr>
            <a:picLocks noChangeAspect="1" noChangeArrowheads="1"/>
          </p:cNvPicPr>
          <p:nvPr/>
        </p:nvPicPr>
        <p:blipFill>
          <a:blip r:embed="rId3" cstate="print"/>
          <a:srcRect/>
          <a:stretch>
            <a:fillRect/>
          </a:stretch>
        </p:blipFill>
        <p:spPr bwMode="auto">
          <a:xfrm>
            <a:off x="6841124" y="1749942"/>
            <a:ext cx="1544316" cy="1239850"/>
          </a:xfrm>
          <a:prstGeom prst="rect">
            <a:avLst/>
          </a:prstGeom>
          <a:noFill/>
          <a:ln w="9525">
            <a:noFill/>
            <a:miter lim="800000"/>
            <a:headEnd/>
            <a:tailEnd/>
          </a:ln>
        </p:spPr>
      </p:pic>
      <p:pic>
        <p:nvPicPr>
          <p:cNvPr id="6" name="Picture 4" descr="通气与换气"/>
          <p:cNvPicPr>
            <a:picLocks noChangeAspect="1" noChangeArrowheads="1"/>
          </p:cNvPicPr>
          <p:nvPr/>
        </p:nvPicPr>
        <p:blipFill>
          <a:blip r:embed="rId4" cstate="print"/>
          <a:srcRect/>
          <a:stretch>
            <a:fillRect/>
          </a:stretch>
        </p:blipFill>
        <p:spPr bwMode="auto">
          <a:xfrm>
            <a:off x="8627075" y="1541984"/>
            <a:ext cx="1239467" cy="1526985"/>
          </a:xfrm>
          <a:prstGeom prst="rect">
            <a:avLst/>
          </a:prstGeom>
          <a:noFill/>
          <a:ln w="9525">
            <a:noFill/>
            <a:miter lim="800000"/>
            <a:headEnd/>
            <a:tailEnd/>
          </a:ln>
        </p:spPr>
      </p:pic>
      <p:pic>
        <p:nvPicPr>
          <p:cNvPr id="7" name="Picture 3" descr="循环系统1"/>
          <p:cNvPicPr>
            <a:picLocks noChangeAspect="1" noChangeArrowheads="1"/>
          </p:cNvPicPr>
          <p:nvPr/>
        </p:nvPicPr>
        <p:blipFill>
          <a:blip r:embed="rId5" cstate="print"/>
          <a:srcRect/>
          <a:stretch>
            <a:fillRect/>
          </a:stretch>
        </p:blipFill>
        <p:spPr bwMode="auto">
          <a:xfrm>
            <a:off x="7055438" y="3607331"/>
            <a:ext cx="1132636" cy="1674799"/>
          </a:xfrm>
          <a:prstGeom prst="rect">
            <a:avLst/>
          </a:prstGeom>
          <a:noFill/>
          <a:ln w="9525">
            <a:noFill/>
            <a:miter lim="800000"/>
            <a:headEnd/>
            <a:tailEnd/>
          </a:ln>
        </p:spPr>
      </p:pic>
      <p:pic>
        <p:nvPicPr>
          <p:cNvPr id="1026" name="Picture 2" descr="D:\教学\网络学院\健康评估\2013\授课视频\常见症状\download (1).jpg"/>
          <p:cNvPicPr>
            <a:picLocks noChangeAspect="1" noChangeArrowheads="1"/>
          </p:cNvPicPr>
          <p:nvPr/>
        </p:nvPicPr>
        <p:blipFill>
          <a:blip r:embed="rId6" cstate="print"/>
          <a:srcRect l="5051" t="17752" r="25252"/>
          <a:stretch>
            <a:fillRect/>
          </a:stretch>
        </p:blipFill>
        <p:spPr bwMode="auto">
          <a:xfrm>
            <a:off x="8484199" y="3821645"/>
            <a:ext cx="1971701" cy="1323973"/>
          </a:xfrm>
          <a:prstGeom prst="rect">
            <a:avLst/>
          </a:prstGeom>
          <a:noFill/>
        </p:spPr>
      </p:pic>
      <p:sp>
        <p:nvSpPr>
          <p:cNvPr id="9" name="TextBox 8"/>
          <p:cNvSpPr txBox="1"/>
          <p:nvPr/>
        </p:nvSpPr>
        <p:spPr>
          <a:xfrm>
            <a:off x="7126877" y="3035826"/>
            <a:ext cx="877163" cy="369332"/>
          </a:xfrm>
          <a:prstGeom prst="rect">
            <a:avLst/>
          </a:prstGeom>
          <a:noFill/>
        </p:spPr>
        <p:txBody>
          <a:bodyPr wrap="none" rtlCol="0">
            <a:spAutoFit/>
          </a:bodyPr>
          <a:lstStyle/>
          <a:p>
            <a:r>
              <a:rPr lang="zh-CN" altLang="en-US" dirty="0">
                <a:solidFill>
                  <a:srgbClr val="1D1496"/>
                </a:solidFill>
                <a:latin typeface="黑体" pitchFamily="2" charset="-122"/>
                <a:ea typeface="黑体" pitchFamily="2" charset="-122"/>
              </a:rPr>
              <a:t>肺通气</a:t>
            </a:r>
          </a:p>
        </p:txBody>
      </p:sp>
      <p:sp>
        <p:nvSpPr>
          <p:cNvPr id="10" name="TextBox 9"/>
          <p:cNvSpPr txBox="1"/>
          <p:nvPr/>
        </p:nvSpPr>
        <p:spPr>
          <a:xfrm>
            <a:off x="8769951" y="3035826"/>
            <a:ext cx="877163" cy="369332"/>
          </a:xfrm>
          <a:prstGeom prst="rect">
            <a:avLst/>
          </a:prstGeom>
          <a:noFill/>
        </p:spPr>
        <p:txBody>
          <a:bodyPr wrap="none" rtlCol="0">
            <a:spAutoFit/>
          </a:bodyPr>
          <a:lstStyle/>
          <a:p>
            <a:r>
              <a:rPr lang="zh-CN" altLang="en-US" dirty="0">
                <a:solidFill>
                  <a:srgbClr val="1D1496"/>
                </a:solidFill>
                <a:latin typeface="黑体" pitchFamily="2" charset="-122"/>
                <a:ea typeface="黑体" pitchFamily="2" charset="-122"/>
              </a:rPr>
              <a:t>肺换气</a:t>
            </a:r>
          </a:p>
        </p:txBody>
      </p:sp>
      <p:sp>
        <p:nvSpPr>
          <p:cNvPr id="11" name="TextBox 10"/>
          <p:cNvSpPr txBox="1"/>
          <p:nvPr/>
        </p:nvSpPr>
        <p:spPr>
          <a:xfrm>
            <a:off x="6555373" y="5250404"/>
            <a:ext cx="2031325" cy="338554"/>
          </a:xfrm>
          <a:prstGeom prst="rect">
            <a:avLst/>
          </a:prstGeom>
          <a:noFill/>
        </p:spPr>
        <p:txBody>
          <a:bodyPr wrap="none" rtlCol="0">
            <a:spAutoFit/>
          </a:bodyPr>
          <a:lstStyle/>
          <a:p>
            <a:r>
              <a:rPr lang="zh-CN" altLang="en-US" sz="1600" dirty="0">
                <a:solidFill>
                  <a:srgbClr val="1D1496"/>
                </a:solidFill>
                <a:latin typeface="黑体" pitchFamily="2" charset="-122"/>
                <a:ea typeface="黑体" pitchFamily="2" charset="-122"/>
              </a:rPr>
              <a:t>气体在血液中的运输</a:t>
            </a:r>
          </a:p>
        </p:txBody>
      </p:sp>
      <p:sp>
        <p:nvSpPr>
          <p:cNvPr id="12" name="TextBox 11"/>
          <p:cNvSpPr txBox="1"/>
          <p:nvPr/>
        </p:nvSpPr>
        <p:spPr>
          <a:xfrm>
            <a:off x="8912826" y="5166824"/>
            <a:ext cx="1107996" cy="369332"/>
          </a:xfrm>
          <a:prstGeom prst="rect">
            <a:avLst/>
          </a:prstGeom>
          <a:noFill/>
        </p:spPr>
        <p:txBody>
          <a:bodyPr wrap="none" rtlCol="0">
            <a:spAutoFit/>
          </a:bodyPr>
          <a:lstStyle/>
          <a:p>
            <a:r>
              <a:rPr lang="zh-CN" altLang="en-US" dirty="0">
                <a:solidFill>
                  <a:srgbClr val="1D1496"/>
                </a:solidFill>
                <a:latin typeface="黑体" pitchFamily="2" charset="-122"/>
                <a:ea typeface="黑体" pitchFamily="2" charset="-122"/>
              </a:rPr>
              <a:t>组织呼吸</a:t>
            </a:r>
          </a:p>
        </p:txBody>
      </p:sp>
    </p:spTree>
    <p:extLst>
      <p:ext uri="{BB962C8B-B14F-4D97-AF65-F5344CB8AC3E}">
        <p14:creationId xmlns="" xmlns:p14="http://schemas.microsoft.com/office/powerpoint/2010/main" val="3458499233"/>
      </p:ext>
    </p:extLst>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zh-CN" altLang="en-US" smtClean="0"/>
              <a:t>一、概述</a:t>
            </a:r>
          </a:p>
        </p:txBody>
      </p:sp>
      <p:sp>
        <p:nvSpPr>
          <p:cNvPr id="6147" name="Rectangle 3"/>
          <p:cNvSpPr>
            <a:spLocks noGrp="1" noChangeArrowheads="1"/>
          </p:cNvSpPr>
          <p:nvPr>
            <p:ph type="body" idx="1"/>
          </p:nvPr>
        </p:nvSpPr>
        <p:spPr/>
        <p:txBody>
          <a:bodyPr/>
          <a:lstStyle/>
          <a:p>
            <a:pPr eaLnBrk="1" hangingPunct="1"/>
            <a:r>
              <a:rPr lang="zh-CN" altLang="en-US" b="1" dirty="0" smtClean="0">
                <a:solidFill>
                  <a:srgbClr val="C00000"/>
                </a:solidFill>
              </a:rPr>
              <a:t>呼吸困难</a:t>
            </a:r>
          </a:p>
          <a:p>
            <a:pPr lvl="1" eaLnBrk="1" hangingPunct="1"/>
            <a:r>
              <a:rPr lang="zh-CN" altLang="en-US" dirty="0" smtClean="0"/>
              <a:t>主观上感到空气不足、呼吸费力</a:t>
            </a:r>
            <a:endParaRPr lang="en-US" altLang="zh-CN" dirty="0" smtClean="0"/>
          </a:p>
          <a:p>
            <a:pPr lvl="1" eaLnBrk="1" hangingPunct="1"/>
            <a:r>
              <a:rPr lang="zh-CN" altLang="en-US" dirty="0" smtClean="0"/>
              <a:t>客观上表现为呼吸活动用力、张口呼吸、鼻翼扇动、端坐呼吸、阀杆、辅助呼吸肌参与运动，并有呼吸频率、节律及深度的变化</a:t>
            </a:r>
          </a:p>
        </p:txBody>
      </p:sp>
    </p:spTree>
    <p:extLst>
      <p:ext uri="{BB962C8B-B14F-4D97-AF65-F5344CB8AC3E}">
        <p14:creationId xmlns="" xmlns:p14="http://schemas.microsoft.com/office/powerpoint/2010/main" val="1676788744"/>
      </p:ext>
    </p:extLst>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ym typeface="Wingdings 3" pitchFamily="18" charset="2"/>
              </a:rPr>
              <a:t>二、病因</a:t>
            </a:r>
            <a:endParaRPr lang="zh-CN" altLang="en-US" dirty="0"/>
          </a:p>
        </p:txBody>
      </p:sp>
      <p:sp>
        <p:nvSpPr>
          <p:cNvPr id="3" name="内容占位符 2"/>
          <p:cNvSpPr>
            <a:spLocks noGrp="1"/>
          </p:cNvSpPr>
          <p:nvPr>
            <p:ph idx="1"/>
          </p:nvPr>
        </p:nvSpPr>
        <p:spPr>
          <a:xfrm>
            <a:off x="406400" y="1688984"/>
            <a:ext cx="10045539" cy="3901588"/>
          </a:xfrm>
        </p:spPr>
        <p:txBody>
          <a:bodyPr/>
          <a:lstStyle/>
          <a:p>
            <a:pPr eaLnBrk="1" hangingPunct="1">
              <a:buNone/>
            </a:pPr>
            <a:r>
              <a:rPr lang="zh-CN" altLang="en-US" b="1" dirty="0" smtClean="0">
                <a:solidFill>
                  <a:srgbClr val="C00000"/>
                </a:solidFill>
              </a:rPr>
              <a:t>（一）呼吸系统疾病</a:t>
            </a:r>
            <a:endParaRPr lang="en-US" altLang="zh-CN" b="1" dirty="0" smtClean="0">
              <a:solidFill>
                <a:srgbClr val="C00000"/>
              </a:solidFill>
            </a:endParaRPr>
          </a:p>
          <a:p>
            <a:pPr lvl="1" eaLnBrk="1" hangingPunct="1">
              <a:buNone/>
            </a:pPr>
            <a:r>
              <a:rPr lang="en-US" altLang="zh-CN" dirty="0" smtClean="0"/>
              <a:t>1.</a:t>
            </a:r>
            <a:r>
              <a:rPr lang="zh-CN" altLang="en-US" dirty="0" smtClean="0"/>
              <a:t>气道阻塞</a:t>
            </a:r>
            <a:endParaRPr lang="en-US" altLang="zh-CN" dirty="0" smtClean="0"/>
          </a:p>
          <a:p>
            <a:pPr lvl="1" eaLnBrk="1" hangingPunct="1">
              <a:buNone/>
            </a:pPr>
            <a:r>
              <a:rPr lang="en-US" altLang="zh-CN" dirty="0" smtClean="0"/>
              <a:t>2.</a:t>
            </a:r>
            <a:r>
              <a:rPr lang="zh-CN" altLang="en-US" dirty="0" smtClean="0"/>
              <a:t>肺部疾病</a:t>
            </a:r>
            <a:endParaRPr lang="en-US" altLang="zh-CN" dirty="0" smtClean="0"/>
          </a:p>
          <a:p>
            <a:pPr lvl="1" eaLnBrk="1" hangingPunct="1">
              <a:buNone/>
            </a:pPr>
            <a:r>
              <a:rPr lang="en-US" altLang="zh-CN" dirty="0" smtClean="0"/>
              <a:t>3.</a:t>
            </a:r>
            <a:r>
              <a:rPr lang="zh-CN" altLang="en-US" dirty="0" smtClean="0"/>
              <a:t>胸廓、胸膜腔疾患</a:t>
            </a:r>
            <a:endParaRPr lang="en-US" altLang="zh-CN" dirty="0" smtClean="0"/>
          </a:p>
          <a:p>
            <a:pPr lvl="1" eaLnBrk="1" hangingPunct="1">
              <a:buNone/>
            </a:pPr>
            <a:r>
              <a:rPr lang="en-US" altLang="zh-CN" dirty="0" smtClean="0"/>
              <a:t>4.</a:t>
            </a:r>
            <a:r>
              <a:rPr lang="zh-CN" altLang="en-US" dirty="0" smtClean="0"/>
              <a:t>神经、肌肉疾病</a:t>
            </a:r>
            <a:endParaRPr lang="en-US" altLang="zh-CN" dirty="0" smtClean="0"/>
          </a:p>
          <a:p>
            <a:pPr lvl="1" eaLnBrk="1" hangingPunct="1">
              <a:buNone/>
            </a:pPr>
            <a:r>
              <a:rPr lang="en-US" altLang="zh-CN" dirty="0" smtClean="0"/>
              <a:t>5.</a:t>
            </a:r>
            <a:r>
              <a:rPr lang="zh-CN" altLang="en-US" dirty="0" smtClean="0"/>
              <a:t>膈运动障碍</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151561661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ym typeface="Wingdings 3" pitchFamily="18" charset="2"/>
              </a:rPr>
              <a:t>二、病因</a:t>
            </a:r>
            <a:endParaRPr lang="zh-CN" altLang="en-US" dirty="0"/>
          </a:p>
        </p:txBody>
      </p:sp>
      <p:sp>
        <p:nvSpPr>
          <p:cNvPr id="3" name="内容占位符 2"/>
          <p:cNvSpPr>
            <a:spLocks noGrp="1"/>
          </p:cNvSpPr>
          <p:nvPr>
            <p:ph idx="1"/>
          </p:nvPr>
        </p:nvSpPr>
        <p:spPr>
          <a:xfrm>
            <a:off x="394826" y="1353317"/>
            <a:ext cx="10045539" cy="4688667"/>
          </a:xfrm>
        </p:spPr>
        <p:txBody>
          <a:bodyPr/>
          <a:lstStyle/>
          <a:p>
            <a:pPr eaLnBrk="1" hangingPunct="1">
              <a:buNone/>
            </a:pPr>
            <a:r>
              <a:rPr lang="zh-CN" altLang="en-US" b="1" dirty="0" smtClean="0">
                <a:solidFill>
                  <a:srgbClr val="C00000"/>
                </a:solidFill>
              </a:rPr>
              <a:t>（二）循环系统疾病</a:t>
            </a:r>
            <a:endParaRPr lang="en-US" altLang="zh-CN" b="1" dirty="0" smtClean="0">
              <a:solidFill>
                <a:srgbClr val="C00000"/>
              </a:solidFill>
            </a:endParaRPr>
          </a:p>
          <a:p>
            <a:pPr lvl="1" eaLnBrk="1" hangingPunct="1">
              <a:buSzPct val="50000"/>
              <a:buFont typeface="Wingdings" panose="05000000000000000000" pitchFamily="2" charset="2"/>
              <a:buChar char="n"/>
            </a:pPr>
            <a:r>
              <a:rPr lang="zh-CN" altLang="en-US" dirty="0"/>
              <a:t>各种</a:t>
            </a:r>
            <a:r>
              <a:rPr lang="zh-CN" altLang="en-US" dirty="0" smtClean="0"/>
              <a:t>原因所致心力衰竭、心包积液、肺栓塞等</a:t>
            </a:r>
            <a:endParaRPr lang="en-US" altLang="zh-CN" dirty="0" smtClean="0"/>
          </a:p>
          <a:p>
            <a:pPr eaLnBrk="1" hangingPunct="1">
              <a:buNone/>
            </a:pPr>
            <a:r>
              <a:rPr lang="zh-CN" altLang="en-US" b="1" dirty="0">
                <a:solidFill>
                  <a:srgbClr val="C00000"/>
                </a:solidFill>
              </a:rPr>
              <a:t>（三）中毒</a:t>
            </a:r>
            <a:endParaRPr lang="en-US" altLang="zh-CN" b="1" dirty="0">
              <a:solidFill>
                <a:srgbClr val="C00000"/>
              </a:solidFill>
            </a:endParaRPr>
          </a:p>
          <a:p>
            <a:pPr lvl="1" eaLnBrk="1" hangingPunct="1">
              <a:buSzPct val="50000"/>
              <a:buFont typeface="Wingdings" panose="05000000000000000000" pitchFamily="2" charset="2"/>
              <a:buChar char="n"/>
            </a:pPr>
            <a:r>
              <a:rPr lang="zh-CN" altLang="en-US" dirty="0"/>
              <a:t>尿毒症、糖尿病酮症酸中毒、吗啡类药物中毒、有机磷杀虫药中毒、急性一氧化碳中毒等</a:t>
            </a:r>
          </a:p>
          <a:p>
            <a:pPr eaLnBrk="1" hangingPunct="1">
              <a:buNone/>
            </a:pPr>
            <a:r>
              <a:rPr lang="zh-CN" altLang="en-US" b="1" dirty="0">
                <a:solidFill>
                  <a:srgbClr val="C00000"/>
                </a:solidFill>
              </a:rPr>
              <a:t>（四）血液系统疾病</a:t>
            </a:r>
            <a:endParaRPr lang="en-US" altLang="zh-CN" b="1" dirty="0">
              <a:solidFill>
                <a:srgbClr val="C00000"/>
              </a:solidFill>
            </a:endParaRPr>
          </a:p>
          <a:p>
            <a:pPr lvl="1" eaLnBrk="1" hangingPunct="1">
              <a:buSzPct val="50000"/>
              <a:buFont typeface="Wingdings" panose="05000000000000000000" pitchFamily="2" charset="2"/>
              <a:buChar char="n"/>
            </a:pPr>
            <a:r>
              <a:rPr lang="zh-CN" altLang="en-US" dirty="0"/>
              <a:t>重度贫血、高铁血红蛋白血症</a:t>
            </a:r>
            <a:r>
              <a:rPr lang="zh-CN" altLang="en-US" dirty="0" smtClean="0"/>
              <a:t>等</a:t>
            </a:r>
            <a:endParaRPr lang="en-US" altLang="zh-CN" dirty="0" smtClean="0"/>
          </a:p>
          <a:p>
            <a:pPr eaLnBrk="1" hangingPunct="1">
              <a:buNone/>
            </a:pPr>
            <a:r>
              <a:rPr lang="zh-CN" altLang="en-US" b="1" dirty="0">
                <a:solidFill>
                  <a:srgbClr val="C00000"/>
                </a:solidFill>
              </a:rPr>
              <a:t>（五）神经、精神因素</a:t>
            </a:r>
            <a:endParaRPr lang="en-US" altLang="zh-CN" b="1" dirty="0">
              <a:solidFill>
                <a:srgbClr val="C00000"/>
              </a:solidFill>
            </a:endParaRPr>
          </a:p>
          <a:p>
            <a:pPr lvl="1" eaLnBrk="1" hangingPunct="1">
              <a:buSzPct val="50000"/>
              <a:buFont typeface="Wingdings" panose="05000000000000000000" pitchFamily="2" charset="2"/>
              <a:buChar char="n"/>
            </a:pPr>
            <a:r>
              <a:rPr lang="zh-CN" altLang="en-US" dirty="0"/>
              <a:t>颅脑外伤、脑出血、脑肿瘤、脑及脑膜炎症、精神因素所致癔症等</a:t>
            </a:r>
          </a:p>
          <a:p>
            <a:pPr lvl="1" eaLnBrk="1" hangingPunct="1">
              <a:buSzPct val="50000"/>
              <a:buFont typeface="Wingdings" panose="05000000000000000000" pitchFamily="2" charset="2"/>
              <a:buChar char="n"/>
            </a:pPr>
            <a:endParaRPr lang="zh-CN" altLang="en-US" dirty="0"/>
          </a:p>
          <a:p>
            <a:pPr lvl="1" eaLnBrk="1" hangingPunct="1">
              <a:buSzPct val="50000"/>
              <a:buFont typeface="Wingdings" panose="05000000000000000000" pitchFamily="2" charset="2"/>
              <a:buChar char="n"/>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131025856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ym typeface="Wingdings 3" pitchFamily="18" charset="2"/>
              </a:rPr>
              <a:t>三、临床表现</a:t>
            </a:r>
            <a:endParaRPr lang="zh-CN" altLang="en-US" dirty="0"/>
          </a:p>
        </p:txBody>
      </p:sp>
      <p:sp>
        <p:nvSpPr>
          <p:cNvPr id="3" name="内容占位符 2"/>
          <p:cNvSpPr>
            <a:spLocks noGrp="1"/>
          </p:cNvSpPr>
          <p:nvPr>
            <p:ph idx="1"/>
          </p:nvPr>
        </p:nvSpPr>
        <p:spPr/>
        <p:txBody>
          <a:bodyPr/>
          <a:lstStyle/>
          <a:p>
            <a:pPr eaLnBrk="1" hangingPunct="1">
              <a:buNone/>
            </a:pPr>
            <a:r>
              <a:rPr lang="zh-CN" altLang="en-US" b="1" dirty="0" smtClean="0">
                <a:solidFill>
                  <a:srgbClr val="C00000"/>
                </a:solidFill>
              </a:rPr>
              <a:t>（一）肺源性呼吸困难</a:t>
            </a:r>
            <a:endParaRPr lang="en-US" altLang="zh-CN" b="1" dirty="0" smtClean="0">
              <a:solidFill>
                <a:srgbClr val="C00000"/>
              </a:solidFill>
            </a:endParaRPr>
          </a:p>
          <a:p>
            <a:pPr lvl="1" eaLnBrk="1" hangingPunct="1">
              <a:buNone/>
            </a:pPr>
            <a:r>
              <a:rPr lang="en-US" altLang="zh-CN" dirty="0" smtClean="0"/>
              <a:t>1.</a:t>
            </a:r>
            <a:r>
              <a:rPr lang="zh-CN" altLang="en-US" dirty="0" smtClean="0"/>
              <a:t>吸气性呼吸困难</a:t>
            </a:r>
          </a:p>
          <a:p>
            <a:pPr lvl="2" eaLnBrk="1" hangingPunct="1"/>
            <a:r>
              <a:rPr lang="zh-CN" altLang="en-US" dirty="0"/>
              <a:t>吸气显著</a:t>
            </a:r>
            <a:r>
              <a:rPr lang="zh-CN" altLang="en-US" dirty="0" smtClean="0"/>
              <a:t>费力、吸气时间明显延长</a:t>
            </a:r>
            <a:endParaRPr lang="en-US" altLang="zh-CN" dirty="0" smtClean="0"/>
          </a:p>
          <a:p>
            <a:pPr lvl="2" eaLnBrk="1" hangingPunct="1"/>
            <a:r>
              <a:rPr lang="zh-CN" altLang="en-US" dirty="0" smtClean="0"/>
              <a:t>重者出现三</a:t>
            </a:r>
            <a:r>
              <a:rPr lang="zh-CN" altLang="en-US" dirty="0"/>
              <a:t>凹</a:t>
            </a:r>
            <a:r>
              <a:rPr lang="zh-CN" altLang="en-US" dirty="0" smtClean="0"/>
              <a:t>征</a:t>
            </a:r>
            <a:endParaRPr lang="en-US" altLang="zh-CN" dirty="0"/>
          </a:p>
          <a:p>
            <a:pPr marL="450850" lvl="2" indent="0" eaLnBrk="1" hangingPunct="1">
              <a:buNone/>
            </a:pPr>
            <a:r>
              <a:rPr lang="en-US" altLang="zh-CN" sz="2800" dirty="0">
                <a:solidFill>
                  <a:srgbClr val="1D1496"/>
                </a:solidFill>
              </a:rPr>
              <a:t>2.</a:t>
            </a:r>
            <a:r>
              <a:rPr lang="zh-CN" altLang="en-US" sz="2800" dirty="0">
                <a:solidFill>
                  <a:srgbClr val="1D1496"/>
                </a:solidFill>
              </a:rPr>
              <a:t>呼气性呼吸困难</a:t>
            </a:r>
          </a:p>
          <a:p>
            <a:pPr lvl="2" eaLnBrk="1" hangingPunct="1"/>
            <a:r>
              <a:rPr lang="zh-CN" altLang="en-US" dirty="0"/>
              <a:t>呼气显著费力、呼气时间</a:t>
            </a:r>
            <a:r>
              <a:rPr lang="zh-CN" altLang="en-US" dirty="0" smtClean="0"/>
              <a:t>延长</a:t>
            </a:r>
            <a:endParaRPr lang="en-US" altLang="zh-CN" dirty="0" smtClean="0"/>
          </a:p>
          <a:p>
            <a:pPr lvl="2" eaLnBrk="1" hangingPunct="1"/>
            <a:r>
              <a:rPr lang="zh-CN" altLang="en-US" dirty="0" smtClean="0"/>
              <a:t>常</a:t>
            </a:r>
            <a:r>
              <a:rPr lang="zh-CN" altLang="en-US" dirty="0"/>
              <a:t>伴有哮鸣</a:t>
            </a:r>
            <a:r>
              <a:rPr lang="zh-CN" altLang="en-US" dirty="0" smtClean="0"/>
              <a:t>音</a:t>
            </a:r>
            <a:endParaRPr lang="en-US" altLang="zh-CN" dirty="0"/>
          </a:p>
          <a:p>
            <a:pPr marL="450850" lvl="2" indent="0" eaLnBrk="1" hangingPunct="1">
              <a:buNone/>
              <a:tabLst>
                <a:tab pos="450850" algn="l"/>
              </a:tabLst>
            </a:pPr>
            <a:r>
              <a:rPr lang="en-US" altLang="zh-CN" sz="2800" dirty="0">
                <a:solidFill>
                  <a:srgbClr val="1D1496"/>
                </a:solidFill>
              </a:rPr>
              <a:t>3.</a:t>
            </a:r>
            <a:r>
              <a:rPr lang="zh-CN" altLang="en-US" sz="2800" dirty="0">
                <a:solidFill>
                  <a:srgbClr val="1D1496"/>
                </a:solidFill>
              </a:rPr>
              <a:t>混合性呼吸困难</a:t>
            </a:r>
            <a:endParaRPr lang="en-US" altLang="zh-CN" sz="2800" dirty="0">
              <a:solidFill>
                <a:srgbClr val="1D1496"/>
              </a:solidFill>
            </a:endParaRPr>
          </a:p>
          <a:p>
            <a:pPr lvl="2" eaLnBrk="1" hangingPunct="1"/>
            <a:r>
              <a:rPr lang="zh-CN" altLang="en-US" dirty="0" smtClean="0"/>
              <a:t>吸气</a:t>
            </a:r>
            <a:r>
              <a:rPr lang="zh-CN" altLang="en-US" dirty="0"/>
              <a:t>、呼气均感</a:t>
            </a:r>
            <a:r>
              <a:rPr lang="zh-CN" altLang="en-US" dirty="0" smtClean="0"/>
              <a:t>费力</a:t>
            </a:r>
            <a:r>
              <a:rPr lang="zh-CN" altLang="en-US" dirty="0"/>
              <a:t>、</a:t>
            </a:r>
            <a:r>
              <a:rPr lang="zh-CN" altLang="en-US" dirty="0" smtClean="0"/>
              <a:t>呼吸</a:t>
            </a:r>
            <a:r>
              <a:rPr lang="zh-CN" altLang="en-US" dirty="0"/>
              <a:t>浅</a:t>
            </a:r>
            <a:r>
              <a:rPr lang="zh-CN" altLang="en-US" dirty="0" smtClean="0"/>
              <a:t>快</a:t>
            </a:r>
            <a:endParaRPr lang="en-US" altLang="zh-CN" dirty="0" smtClean="0"/>
          </a:p>
          <a:p>
            <a:pPr lvl="2" eaLnBrk="1" hangingPunct="1"/>
            <a:r>
              <a:rPr lang="zh-CN" altLang="en-US" dirty="0"/>
              <a:t>常伴有</a:t>
            </a:r>
            <a:r>
              <a:rPr lang="zh-CN" altLang="en-US" dirty="0" smtClean="0"/>
              <a:t>呼吸</a:t>
            </a:r>
            <a:r>
              <a:rPr lang="zh-CN" altLang="en-US" dirty="0"/>
              <a:t>音减弱或消失</a:t>
            </a:r>
          </a:p>
          <a:p>
            <a:pPr marL="914400" lvl="2" indent="0" eaLnBrk="1" hangingPunct="1">
              <a:buNone/>
            </a:pPr>
            <a:endParaRPr lang="en-US" altLang="zh-CN" dirty="0" smtClean="0"/>
          </a:p>
          <a:p>
            <a:pPr lvl="2" eaLnBrk="1" hangingPunct="1"/>
            <a:endParaRPr lang="zh-CN" altLang="en-US" dirty="0"/>
          </a:p>
          <a:p>
            <a:pPr lvl="2" eaLnBrk="1" hangingPunct="1"/>
            <a:endParaRPr lang="en-US" altLang="zh-CN" dirty="0" smtClean="0"/>
          </a:p>
          <a:p>
            <a:pPr lvl="2" eaLnBrk="1" hangingPunct="1"/>
            <a:endParaRPr lang="zh-CN" altLang="en-US"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414294486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zh-CN" altLang="en-US" dirty="0" smtClean="0">
                <a:sym typeface="Wingdings 3" pitchFamily="18" charset="2"/>
              </a:rPr>
              <a:t>三、临床表现</a:t>
            </a:r>
            <a:endParaRPr lang="zh-CN" altLang="en-US" dirty="0" smtClean="0"/>
          </a:p>
        </p:txBody>
      </p:sp>
      <p:sp>
        <p:nvSpPr>
          <p:cNvPr id="16387" name="Rectangle 3"/>
          <p:cNvSpPr>
            <a:spLocks noGrp="1" noChangeArrowheads="1"/>
          </p:cNvSpPr>
          <p:nvPr>
            <p:ph type="body" idx="1"/>
          </p:nvPr>
        </p:nvSpPr>
        <p:spPr/>
        <p:txBody>
          <a:bodyPr/>
          <a:lstStyle/>
          <a:p>
            <a:pPr eaLnBrk="1" hangingPunct="1">
              <a:buNone/>
            </a:pPr>
            <a:r>
              <a:rPr lang="zh-CN" altLang="en-US" b="1" dirty="0" smtClean="0">
                <a:solidFill>
                  <a:srgbClr val="C00000"/>
                </a:solidFill>
              </a:rPr>
              <a:t>（二）心源性呼吸困难</a:t>
            </a:r>
            <a:endParaRPr lang="en-US" altLang="zh-CN" b="1" dirty="0" smtClean="0">
              <a:solidFill>
                <a:srgbClr val="C00000"/>
              </a:solidFill>
            </a:endParaRPr>
          </a:p>
          <a:p>
            <a:pPr marL="457200" lvl="1" indent="0" eaLnBrk="1" hangingPunct="1">
              <a:buNone/>
            </a:pPr>
            <a:r>
              <a:rPr lang="en-US" altLang="zh-CN" dirty="0" smtClean="0"/>
              <a:t>1.</a:t>
            </a:r>
            <a:r>
              <a:rPr lang="zh-CN" altLang="en-US" dirty="0" smtClean="0"/>
              <a:t>左心衰：肺淤血</a:t>
            </a:r>
            <a:r>
              <a:rPr lang="zh-CN" altLang="en-US" dirty="0" smtClean="0">
                <a:latin typeface="隶书" pitchFamily="49" charset="-122"/>
              </a:rPr>
              <a:t>→肺水肿</a:t>
            </a:r>
          </a:p>
          <a:p>
            <a:pPr lvl="2" eaLnBrk="1" hangingPunct="1"/>
            <a:r>
              <a:rPr lang="zh-CN" altLang="en-US" dirty="0" smtClean="0"/>
              <a:t>弥散功能↓</a:t>
            </a:r>
          </a:p>
          <a:p>
            <a:pPr lvl="2" eaLnBrk="1" hangingPunct="1"/>
            <a:r>
              <a:rPr lang="zh-CN" altLang="en-US" dirty="0" smtClean="0"/>
              <a:t>肺泡张力↑</a:t>
            </a:r>
          </a:p>
          <a:p>
            <a:pPr lvl="2" eaLnBrk="1" hangingPunct="1"/>
            <a:r>
              <a:rPr lang="zh-CN" altLang="en-US" dirty="0" smtClean="0"/>
              <a:t>顺应性↓</a:t>
            </a:r>
          </a:p>
          <a:p>
            <a:pPr lvl="2" eaLnBrk="1" hangingPunct="1"/>
            <a:r>
              <a:rPr lang="zh-CN" altLang="en-US" dirty="0" smtClean="0"/>
              <a:t>肺循环压力↑</a:t>
            </a:r>
            <a:endParaRPr lang="en-US" altLang="zh-CN" dirty="0" smtClean="0"/>
          </a:p>
          <a:p>
            <a:pPr marL="457200" lvl="1" indent="0" eaLnBrk="1" hangingPunct="1">
              <a:lnSpc>
                <a:spcPct val="80000"/>
              </a:lnSpc>
              <a:buNone/>
            </a:pPr>
            <a:r>
              <a:rPr lang="en-US" altLang="zh-CN" dirty="0" smtClean="0"/>
              <a:t>2.</a:t>
            </a:r>
            <a:r>
              <a:rPr lang="zh-CN" altLang="en-US" dirty="0" smtClean="0"/>
              <a:t>右心衰：体循环淤血</a:t>
            </a:r>
          </a:p>
          <a:p>
            <a:pPr lvl="2" eaLnBrk="1" hangingPunct="1">
              <a:lnSpc>
                <a:spcPct val="80000"/>
              </a:lnSpc>
            </a:pPr>
            <a:r>
              <a:rPr lang="zh-CN" altLang="en-US" dirty="0" smtClean="0"/>
              <a:t>淤血性肝大等</a:t>
            </a:r>
          </a:p>
          <a:p>
            <a:pPr lvl="2" eaLnBrk="1" hangingPunct="1">
              <a:lnSpc>
                <a:spcPct val="80000"/>
              </a:lnSpc>
            </a:pPr>
            <a:r>
              <a:rPr lang="zh-CN" altLang="en-US" dirty="0" smtClean="0"/>
              <a:t>酸性代谢产物的增加</a:t>
            </a:r>
          </a:p>
          <a:p>
            <a:pPr lvl="3" eaLnBrk="1" hangingPunct="1"/>
            <a:endParaRPr lang="zh-CN" altLang="en-US" dirty="0" smtClean="0"/>
          </a:p>
        </p:txBody>
      </p:sp>
    </p:spTree>
    <p:extLst>
      <p:ext uri="{BB962C8B-B14F-4D97-AF65-F5344CB8AC3E}">
        <p14:creationId xmlns="" xmlns:p14="http://schemas.microsoft.com/office/powerpoint/2010/main" val="3320646603"/>
      </p:ext>
    </p:extLst>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zh-CN" altLang="en-US" dirty="0" smtClean="0">
                <a:sym typeface="Wingdings 3" pitchFamily="18" charset="2"/>
              </a:rPr>
              <a:t>二、病因及临床表现</a:t>
            </a:r>
            <a:endParaRPr lang="zh-CN" altLang="en-US" dirty="0" smtClean="0"/>
          </a:p>
        </p:txBody>
      </p:sp>
      <p:sp>
        <p:nvSpPr>
          <p:cNvPr id="17411" name="Rectangle 3"/>
          <p:cNvSpPr>
            <a:spLocks noGrp="1" noChangeArrowheads="1"/>
          </p:cNvSpPr>
          <p:nvPr>
            <p:ph type="body" idx="1"/>
          </p:nvPr>
        </p:nvSpPr>
        <p:spPr>
          <a:xfrm>
            <a:off x="392535" y="1804731"/>
            <a:ext cx="11480800" cy="3658520"/>
          </a:xfrm>
        </p:spPr>
        <p:txBody>
          <a:bodyPr/>
          <a:lstStyle/>
          <a:p>
            <a:pPr eaLnBrk="1" hangingPunct="1">
              <a:lnSpc>
                <a:spcPct val="80000"/>
              </a:lnSpc>
              <a:buFont typeface="Wingdings" pitchFamily="2" charset="2"/>
              <a:buNone/>
            </a:pPr>
            <a:r>
              <a:rPr lang="zh-CN" altLang="en-US" sz="2800" dirty="0" smtClean="0">
                <a:solidFill>
                  <a:srgbClr val="1D1496"/>
                </a:solidFill>
                <a:latin typeface="楷体_GB2312" pitchFamily="49" charset="-122"/>
                <a:ea typeface="楷体_GB2312" pitchFamily="49" charset="-122"/>
              </a:rPr>
              <a:t>  左</a:t>
            </a:r>
            <a:r>
              <a:rPr lang="zh-CN" altLang="en-US" sz="2800" dirty="0">
                <a:solidFill>
                  <a:srgbClr val="1D1496"/>
                </a:solidFill>
                <a:latin typeface="楷体_GB2312" pitchFamily="49" charset="-122"/>
                <a:ea typeface="楷体_GB2312" pitchFamily="49" charset="-122"/>
              </a:rPr>
              <a:t>心</a:t>
            </a:r>
            <a:r>
              <a:rPr lang="zh-CN" altLang="en-US" sz="2800" dirty="0" smtClean="0">
                <a:solidFill>
                  <a:srgbClr val="1D1496"/>
                </a:solidFill>
                <a:latin typeface="楷体_GB2312" pitchFamily="49" charset="-122"/>
                <a:ea typeface="楷体_GB2312" pitchFamily="49" charset="-122"/>
              </a:rPr>
              <a:t>衰竭所致呼吸困难较为严重，其临床特点如下：   </a:t>
            </a:r>
          </a:p>
          <a:p>
            <a:pPr lvl="1" eaLnBrk="1" hangingPunct="1">
              <a:lnSpc>
                <a:spcPct val="80000"/>
              </a:lnSpc>
            </a:pPr>
            <a:r>
              <a:rPr lang="zh-CN" altLang="en-US" dirty="0" smtClean="0"/>
              <a:t>与劳累密切相关</a:t>
            </a:r>
          </a:p>
          <a:p>
            <a:pPr lvl="1" eaLnBrk="1" hangingPunct="1">
              <a:lnSpc>
                <a:spcPct val="80000"/>
              </a:lnSpc>
            </a:pPr>
            <a:r>
              <a:rPr lang="zh-CN" altLang="en-US" dirty="0" smtClean="0"/>
              <a:t>坐位可减轻</a:t>
            </a:r>
          </a:p>
          <a:p>
            <a:pPr lvl="1" eaLnBrk="1" hangingPunct="1">
              <a:lnSpc>
                <a:spcPct val="80000"/>
              </a:lnSpc>
            </a:pPr>
            <a:r>
              <a:rPr lang="zh-CN" altLang="en-US" dirty="0" smtClean="0"/>
              <a:t>相关概念</a:t>
            </a:r>
          </a:p>
          <a:p>
            <a:pPr lvl="2" eaLnBrk="1" hangingPunct="1">
              <a:lnSpc>
                <a:spcPct val="80000"/>
              </a:lnSpc>
            </a:pPr>
            <a:r>
              <a:rPr lang="zh-CN" altLang="en-US" dirty="0" smtClean="0"/>
              <a:t>劳力性呼吸困难</a:t>
            </a:r>
          </a:p>
          <a:p>
            <a:pPr lvl="2" eaLnBrk="1" hangingPunct="1">
              <a:lnSpc>
                <a:spcPct val="80000"/>
              </a:lnSpc>
            </a:pPr>
            <a:r>
              <a:rPr lang="zh-CN" altLang="en-US" dirty="0" smtClean="0"/>
              <a:t>端坐呼吸</a:t>
            </a:r>
          </a:p>
          <a:p>
            <a:pPr lvl="2" eaLnBrk="1" hangingPunct="1">
              <a:lnSpc>
                <a:spcPct val="80000"/>
              </a:lnSpc>
            </a:pPr>
            <a:r>
              <a:rPr lang="zh-CN" altLang="en-US" dirty="0" smtClean="0"/>
              <a:t>夜间阵发性呼吸困难（心源性哮喘）</a:t>
            </a:r>
          </a:p>
        </p:txBody>
      </p:sp>
    </p:spTree>
    <p:extLst>
      <p:ext uri="{BB962C8B-B14F-4D97-AF65-F5344CB8AC3E}">
        <p14:creationId xmlns="" xmlns:p14="http://schemas.microsoft.com/office/powerpoint/2010/main" val="2217202722"/>
      </p:ext>
    </p:extLst>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zh-CN" altLang="en-US" dirty="0" smtClean="0">
                <a:sym typeface="Wingdings 3" pitchFamily="18" charset="2"/>
              </a:rPr>
              <a:t>三、临床表现</a:t>
            </a:r>
            <a:endParaRPr lang="zh-CN" altLang="en-US" dirty="0" smtClean="0"/>
          </a:p>
        </p:txBody>
      </p:sp>
      <p:sp>
        <p:nvSpPr>
          <p:cNvPr id="18435" name="Rectangle 3"/>
          <p:cNvSpPr>
            <a:spLocks noGrp="1" noChangeArrowheads="1"/>
          </p:cNvSpPr>
          <p:nvPr>
            <p:ph type="body" idx="1"/>
          </p:nvPr>
        </p:nvSpPr>
        <p:spPr>
          <a:xfrm>
            <a:off x="624028" y="1283870"/>
            <a:ext cx="9063982" cy="4876800"/>
          </a:xfrm>
        </p:spPr>
        <p:txBody>
          <a:bodyPr/>
          <a:lstStyle/>
          <a:p>
            <a:pPr eaLnBrk="1" hangingPunct="1">
              <a:buNone/>
            </a:pPr>
            <a:r>
              <a:rPr lang="zh-CN" altLang="en-US" b="1" dirty="0" smtClean="0">
                <a:solidFill>
                  <a:srgbClr val="C00000"/>
                </a:solidFill>
              </a:rPr>
              <a:t>（三）其他</a:t>
            </a:r>
            <a:endParaRPr lang="en-US" altLang="zh-CN" b="1" dirty="0" smtClean="0">
              <a:solidFill>
                <a:srgbClr val="C00000"/>
              </a:solidFill>
            </a:endParaRPr>
          </a:p>
          <a:p>
            <a:pPr lvl="1" eaLnBrk="1" hangingPunct="1"/>
            <a:r>
              <a:rPr lang="zh-CN" altLang="en-US" dirty="0" smtClean="0"/>
              <a:t>中毒性呼吸困难</a:t>
            </a:r>
          </a:p>
          <a:p>
            <a:pPr lvl="2" eaLnBrk="1" hangingPunct="1"/>
            <a:r>
              <a:rPr lang="zh-CN" altLang="en-US" dirty="0" smtClean="0"/>
              <a:t>酸中毒、毒血症及药物中毒等引起</a:t>
            </a:r>
          </a:p>
          <a:p>
            <a:pPr lvl="1" eaLnBrk="1" hangingPunct="1"/>
            <a:r>
              <a:rPr lang="zh-CN" altLang="en-US" dirty="0" smtClean="0"/>
              <a:t>神经、精神性呼吸困难</a:t>
            </a:r>
          </a:p>
          <a:p>
            <a:pPr lvl="2" eaLnBrk="1" hangingPunct="1"/>
            <a:r>
              <a:rPr lang="zh-CN" altLang="en-US" dirty="0" smtClean="0"/>
              <a:t>颅内病变、神经肌肉病变及精神因素</a:t>
            </a:r>
            <a:r>
              <a:rPr lang="zh-CN" altLang="en-US" smtClean="0"/>
              <a:t>（癔症）</a:t>
            </a:r>
            <a:r>
              <a:rPr lang="zh-CN" altLang="en-US" dirty="0"/>
              <a:t>等</a:t>
            </a:r>
            <a:r>
              <a:rPr lang="zh-CN" altLang="en-US" dirty="0" smtClean="0"/>
              <a:t>引起</a:t>
            </a:r>
            <a:endParaRPr lang="en-US" altLang="zh-CN" dirty="0" smtClean="0"/>
          </a:p>
          <a:p>
            <a:pPr lvl="1" eaLnBrk="1" hangingPunct="1"/>
            <a:r>
              <a:rPr lang="zh-CN" altLang="en-US" dirty="0" smtClean="0"/>
              <a:t>血源性呼吸困难</a:t>
            </a:r>
          </a:p>
          <a:p>
            <a:pPr lvl="2" eaLnBrk="1" hangingPunct="1"/>
            <a:r>
              <a:rPr lang="zh-CN" altLang="en-US" dirty="0" smtClean="0"/>
              <a:t>贫血、失血性休克、</a:t>
            </a:r>
            <a:r>
              <a:rPr lang="en-US" altLang="zh-CN" dirty="0" smtClean="0"/>
              <a:t>CO</a:t>
            </a:r>
            <a:r>
              <a:rPr lang="zh-CN" altLang="en-US" dirty="0" smtClean="0"/>
              <a:t>中毒、高铁血红蛋白血症等导致血液携氧能力下降</a:t>
            </a:r>
          </a:p>
          <a:p>
            <a:pPr lvl="2" eaLnBrk="1" hangingPunct="1"/>
            <a:endParaRPr lang="zh-CN" altLang="en-US" dirty="0" smtClean="0"/>
          </a:p>
        </p:txBody>
      </p:sp>
    </p:spTree>
    <p:extLst>
      <p:ext uri="{BB962C8B-B14F-4D97-AF65-F5344CB8AC3E}">
        <p14:creationId xmlns="" xmlns:p14="http://schemas.microsoft.com/office/powerpoint/2010/main" val="86779944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五、临床表现</a:t>
            </a:r>
            <a:endParaRPr lang="zh-CN" altLang="en-US" dirty="0"/>
          </a:p>
        </p:txBody>
      </p:sp>
      <p:sp>
        <p:nvSpPr>
          <p:cNvPr id="3" name="内容占位符 2"/>
          <p:cNvSpPr>
            <a:spLocks noGrp="1"/>
          </p:cNvSpPr>
          <p:nvPr>
            <p:ph idx="1"/>
          </p:nvPr>
        </p:nvSpPr>
        <p:spPr>
          <a:xfrm>
            <a:off x="425043" y="1309764"/>
            <a:ext cx="10867262" cy="4876800"/>
          </a:xfrm>
        </p:spPr>
        <p:txBody>
          <a:bodyPr/>
          <a:lstStyle/>
          <a:p>
            <a:pPr>
              <a:buNone/>
            </a:pPr>
            <a:r>
              <a:rPr lang="en-US" altLang="zh-CN" dirty="0" smtClean="0"/>
              <a:t>2.</a:t>
            </a:r>
            <a:r>
              <a:rPr lang="zh-CN" altLang="en-US" dirty="0" smtClean="0"/>
              <a:t>高热持续期　</a:t>
            </a:r>
            <a:endParaRPr lang="en-US" altLang="zh-CN" dirty="0" smtClean="0"/>
          </a:p>
          <a:p>
            <a:pPr lvl="1"/>
            <a:r>
              <a:rPr lang="zh-CN" altLang="en-US" dirty="0" smtClean="0"/>
              <a:t>患者常自觉灼热，皮肤苍白转为潮红，呼吸加快</a:t>
            </a:r>
          </a:p>
          <a:p>
            <a:pPr lvl="1">
              <a:buNone/>
            </a:pPr>
            <a:r>
              <a:rPr lang="zh-CN" altLang="en-US" dirty="0" smtClean="0"/>
              <a:t>（</a:t>
            </a:r>
            <a:r>
              <a:rPr lang="en-US" altLang="zh-CN" dirty="0" smtClean="0"/>
              <a:t>1</a:t>
            </a:r>
            <a:r>
              <a:rPr lang="zh-CN" altLang="en-US" dirty="0" smtClean="0"/>
              <a:t>）稽留热</a:t>
            </a:r>
            <a:endParaRPr lang="en-US" altLang="zh-CN" dirty="0" smtClean="0"/>
          </a:p>
          <a:p>
            <a:pPr lvl="2"/>
            <a:r>
              <a:rPr lang="zh-CN" altLang="en-US" dirty="0" smtClean="0"/>
              <a:t>体温持续在</a:t>
            </a:r>
            <a:r>
              <a:rPr lang="en-US" altLang="zh-CN" dirty="0" smtClean="0"/>
              <a:t>39</a:t>
            </a:r>
            <a:r>
              <a:rPr lang="zh-CN" altLang="en-US" dirty="0" smtClean="0"/>
              <a:t>～</a:t>
            </a:r>
            <a:r>
              <a:rPr lang="en-US" altLang="zh-CN" dirty="0" smtClean="0"/>
              <a:t>40</a:t>
            </a:r>
            <a:r>
              <a:rPr lang="zh-CN" altLang="en-US" dirty="0" smtClean="0"/>
              <a:t>℃或更高，可保持数日或数周，体温每日波动在</a:t>
            </a:r>
            <a:r>
              <a:rPr lang="en-US" altLang="zh-CN" dirty="0" smtClean="0"/>
              <a:t>1</a:t>
            </a:r>
            <a:r>
              <a:rPr lang="zh-CN" altLang="en-US" dirty="0" smtClean="0"/>
              <a:t>℃以内</a:t>
            </a:r>
            <a:endParaRPr lang="en-US" altLang="zh-CN" dirty="0" smtClean="0"/>
          </a:p>
          <a:p>
            <a:endParaRPr lang="zh-CN" altLang="en-US" dirty="0"/>
          </a:p>
        </p:txBody>
      </p:sp>
      <p:sp>
        <p:nvSpPr>
          <p:cNvPr id="4" name="日期占位符 3"/>
          <p:cNvSpPr>
            <a:spLocks noGrp="1"/>
          </p:cNvSpPr>
          <p:nvPr>
            <p:ph type="dt" sz="half" idx="11"/>
          </p:nvPr>
        </p:nvSpPr>
        <p:spPr/>
        <p:txBody>
          <a:bodyPr/>
          <a:lstStyle/>
          <a:p>
            <a:pPr>
              <a:defRPr/>
            </a:pPr>
            <a:r>
              <a:rPr lang="en-US" smtClean="0">
                <a:solidFill>
                  <a:srgbClr val="FFFFFF"/>
                </a:solidFill>
              </a:rPr>
              <a:t>www.pumpress.com.cn</a:t>
            </a:r>
            <a:endParaRPr lang="en-US">
              <a:solidFill>
                <a:srgbClr val="FFFFFF"/>
              </a:solidFill>
            </a:endParaRPr>
          </a:p>
        </p:txBody>
      </p:sp>
      <p:pic>
        <p:nvPicPr>
          <p:cNvPr id="5" name="图片 4" descr="D:\科研项目申请\医学部\2014\扫描0001.jpg"/>
          <p:cNvPicPr/>
          <p:nvPr/>
        </p:nvPicPr>
        <p:blipFill>
          <a:blip r:embed="rId2" cstate="print"/>
          <a:srcRect l="7157" t="2696" r="6953" b="74326"/>
          <a:stretch>
            <a:fillRect/>
          </a:stretch>
        </p:blipFill>
        <p:spPr bwMode="auto">
          <a:xfrm>
            <a:off x="3952860" y="3929067"/>
            <a:ext cx="4000500" cy="1704975"/>
          </a:xfrm>
          <a:prstGeom prst="rect">
            <a:avLst/>
          </a:prstGeom>
          <a:noFill/>
          <a:ln w="9525">
            <a:noFill/>
            <a:miter lim="800000"/>
            <a:headEnd/>
            <a:tailEnd/>
          </a:ln>
        </p:spPr>
      </p:pic>
      <p:sp>
        <p:nvSpPr>
          <p:cNvPr id="6" name="TextBox 5"/>
          <p:cNvSpPr txBox="1"/>
          <p:nvPr/>
        </p:nvSpPr>
        <p:spPr>
          <a:xfrm>
            <a:off x="5381621" y="5786454"/>
            <a:ext cx="954107" cy="400110"/>
          </a:xfrm>
          <a:prstGeom prst="rect">
            <a:avLst/>
          </a:prstGeom>
          <a:noFill/>
        </p:spPr>
        <p:txBody>
          <a:bodyPr wrap="none" rtlCol="0">
            <a:spAutoFit/>
          </a:bodyPr>
          <a:lstStyle/>
          <a:p>
            <a:pPr fontAlgn="base">
              <a:spcBef>
                <a:spcPct val="0"/>
              </a:spcBef>
              <a:spcAft>
                <a:spcPct val="0"/>
              </a:spcAft>
            </a:pPr>
            <a:r>
              <a:rPr lang="zh-CN" altLang="en-US" sz="2000" dirty="0">
                <a:solidFill>
                  <a:srgbClr val="1D1496"/>
                </a:solidFill>
                <a:latin typeface="隶书" pitchFamily="49" charset="-122"/>
                <a:ea typeface="隶书" pitchFamily="49" charset="-122"/>
              </a:rPr>
              <a:t>稽留热</a:t>
            </a:r>
          </a:p>
        </p:txBody>
      </p:sp>
    </p:spTree>
    <p:extLst>
      <p:ext uri="{BB962C8B-B14F-4D97-AF65-F5344CB8AC3E}">
        <p14:creationId xmlns="" xmlns:p14="http://schemas.microsoft.com/office/powerpoint/2010/main" val="205588081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zh-CN" altLang="en-US" dirty="0" smtClean="0"/>
              <a:t>四、伴随症状</a:t>
            </a:r>
          </a:p>
        </p:txBody>
      </p:sp>
      <p:sp>
        <p:nvSpPr>
          <p:cNvPr id="18435" name="Rectangle 3"/>
          <p:cNvSpPr>
            <a:spLocks noGrp="1" noChangeArrowheads="1"/>
          </p:cNvSpPr>
          <p:nvPr>
            <p:ph type="body" idx="1"/>
          </p:nvPr>
        </p:nvSpPr>
        <p:spPr>
          <a:xfrm>
            <a:off x="190500" y="1683657"/>
            <a:ext cx="10579100" cy="4259299"/>
          </a:xfrm>
        </p:spPr>
        <p:txBody>
          <a:bodyPr/>
          <a:lstStyle/>
          <a:p>
            <a:pPr marL="914400" lvl="2" indent="0" eaLnBrk="1" hangingPunct="1">
              <a:buNone/>
            </a:pPr>
            <a:r>
              <a:rPr lang="en-US" altLang="zh-CN" sz="3200" dirty="0" smtClean="0"/>
              <a:t>1.</a:t>
            </a:r>
            <a:r>
              <a:rPr lang="zh-CN" altLang="en-US" sz="3200" dirty="0" smtClean="0"/>
              <a:t>呼吸困难伴</a:t>
            </a:r>
            <a:r>
              <a:rPr lang="zh-CN" altLang="en-US" sz="3200" dirty="0" smtClean="0">
                <a:solidFill>
                  <a:srgbClr val="C00000"/>
                </a:solidFill>
              </a:rPr>
              <a:t>胸痛</a:t>
            </a:r>
            <a:endParaRPr lang="en-US" altLang="zh-CN" sz="3200" dirty="0" smtClean="0">
              <a:solidFill>
                <a:srgbClr val="C00000"/>
              </a:solidFill>
            </a:endParaRPr>
          </a:p>
          <a:p>
            <a:pPr marL="914400" lvl="2" indent="0" eaLnBrk="1" hangingPunct="1">
              <a:buNone/>
            </a:pPr>
            <a:r>
              <a:rPr lang="en-US" altLang="zh-CN" sz="3200" dirty="0" smtClean="0"/>
              <a:t>2.</a:t>
            </a:r>
            <a:r>
              <a:rPr lang="zh-CN" altLang="en-US" sz="3200" dirty="0" smtClean="0"/>
              <a:t>呼吸困难伴</a:t>
            </a:r>
            <a:r>
              <a:rPr lang="zh-CN" altLang="en-US" sz="3200" dirty="0" smtClean="0">
                <a:solidFill>
                  <a:srgbClr val="C00000"/>
                </a:solidFill>
              </a:rPr>
              <a:t>发热</a:t>
            </a:r>
            <a:endParaRPr lang="en-US" altLang="zh-CN" sz="3200" dirty="0" smtClean="0">
              <a:solidFill>
                <a:srgbClr val="C00000"/>
              </a:solidFill>
            </a:endParaRPr>
          </a:p>
          <a:p>
            <a:pPr marL="914400" lvl="2" indent="0" eaLnBrk="1" hangingPunct="1">
              <a:buNone/>
            </a:pPr>
            <a:r>
              <a:rPr lang="en-US" altLang="zh-CN" sz="3200" dirty="0" smtClean="0"/>
              <a:t>3.</a:t>
            </a:r>
            <a:r>
              <a:rPr lang="zh-CN" altLang="en-US" sz="3200" dirty="0" smtClean="0"/>
              <a:t>呼吸困难伴</a:t>
            </a:r>
            <a:r>
              <a:rPr lang="zh-CN" altLang="en-US" sz="3200" dirty="0" smtClean="0">
                <a:solidFill>
                  <a:srgbClr val="C00000"/>
                </a:solidFill>
              </a:rPr>
              <a:t>咳嗽、咳痰</a:t>
            </a:r>
            <a:endParaRPr lang="en-US" altLang="zh-CN" sz="3200" dirty="0" smtClean="0">
              <a:solidFill>
                <a:srgbClr val="C00000"/>
              </a:solidFill>
            </a:endParaRPr>
          </a:p>
          <a:p>
            <a:pPr marL="914400" lvl="2" indent="0" eaLnBrk="1" hangingPunct="1">
              <a:buNone/>
            </a:pPr>
            <a:r>
              <a:rPr lang="en-US" altLang="zh-CN" sz="3200" dirty="0" smtClean="0"/>
              <a:t>4.</a:t>
            </a:r>
            <a:r>
              <a:rPr lang="zh-CN" altLang="en-US" sz="3200" dirty="0" smtClean="0"/>
              <a:t>呼吸困难伴</a:t>
            </a:r>
            <a:r>
              <a:rPr lang="zh-CN" altLang="en-US" sz="3200" dirty="0" smtClean="0">
                <a:solidFill>
                  <a:srgbClr val="C00000"/>
                </a:solidFill>
              </a:rPr>
              <a:t>意识障碍</a:t>
            </a:r>
          </a:p>
        </p:txBody>
      </p:sp>
    </p:spTree>
    <p:extLst>
      <p:ext uri="{BB962C8B-B14F-4D97-AF65-F5344CB8AC3E}">
        <p14:creationId xmlns="" xmlns:p14="http://schemas.microsoft.com/office/powerpoint/2010/main" val="2301640949"/>
      </p:ext>
    </p:extLst>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zh-CN" altLang="en-US" dirty="0" smtClean="0"/>
              <a:t>五、身心反应</a:t>
            </a:r>
          </a:p>
        </p:txBody>
      </p:sp>
      <p:sp>
        <p:nvSpPr>
          <p:cNvPr id="23555" name="Rectangle 3"/>
          <p:cNvSpPr>
            <a:spLocks noGrp="1" noChangeArrowheads="1"/>
          </p:cNvSpPr>
          <p:nvPr>
            <p:ph type="body" idx="1"/>
          </p:nvPr>
        </p:nvSpPr>
        <p:spPr>
          <a:xfrm>
            <a:off x="711200" y="1480640"/>
            <a:ext cx="11480800" cy="4876800"/>
          </a:xfrm>
        </p:spPr>
        <p:txBody>
          <a:bodyPr/>
          <a:lstStyle/>
          <a:p>
            <a:pPr eaLnBrk="1" hangingPunct="1">
              <a:buFont typeface="Wingdings" pitchFamily="2" charset="2"/>
              <a:buNone/>
            </a:pPr>
            <a:r>
              <a:rPr lang="en-US" altLang="zh-CN" dirty="0" smtClean="0">
                <a:solidFill>
                  <a:srgbClr val="1D1496"/>
                </a:solidFill>
              </a:rPr>
              <a:t>1.</a:t>
            </a:r>
            <a:r>
              <a:rPr lang="zh-CN" altLang="en-US" dirty="0" smtClean="0">
                <a:solidFill>
                  <a:srgbClr val="1D1496"/>
                </a:solidFill>
              </a:rPr>
              <a:t>酸碱平衡失调</a:t>
            </a:r>
          </a:p>
          <a:p>
            <a:pPr eaLnBrk="1" hangingPunct="1">
              <a:buFont typeface="Wingdings" pitchFamily="2" charset="2"/>
              <a:buNone/>
            </a:pPr>
            <a:r>
              <a:rPr lang="en-US" altLang="zh-CN" dirty="0" smtClean="0">
                <a:solidFill>
                  <a:srgbClr val="1D1496"/>
                </a:solidFill>
              </a:rPr>
              <a:t>2.</a:t>
            </a:r>
            <a:r>
              <a:rPr lang="zh-CN" altLang="en-US" dirty="0" smtClean="0">
                <a:solidFill>
                  <a:srgbClr val="1D1496"/>
                </a:solidFill>
              </a:rPr>
              <a:t>脱水、营养不良</a:t>
            </a:r>
          </a:p>
          <a:p>
            <a:pPr eaLnBrk="1" hangingPunct="1">
              <a:lnSpc>
                <a:spcPct val="110000"/>
              </a:lnSpc>
              <a:buFont typeface="Wingdings" pitchFamily="2" charset="2"/>
              <a:buNone/>
            </a:pPr>
            <a:r>
              <a:rPr lang="en-US" altLang="zh-CN" dirty="0" smtClean="0">
                <a:solidFill>
                  <a:srgbClr val="1D1496"/>
                </a:solidFill>
              </a:rPr>
              <a:t>3.</a:t>
            </a:r>
            <a:r>
              <a:rPr lang="zh-CN" altLang="en-US" dirty="0" smtClean="0">
                <a:solidFill>
                  <a:srgbClr val="1D1496"/>
                </a:solidFill>
              </a:rPr>
              <a:t>日常生活自理能力下降</a:t>
            </a:r>
          </a:p>
          <a:p>
            <a:pPr eaLnBrk="1" hangingPunct="1">
              <a:buFont typeface="Wingdings" pitchFamily="2" charset="2"/>
              <a:buNone/>
            </a:pPr>
            <a:r>
              <a:rPr lang="en-US" altLang="zh-CN" dirty="0" smtClean="0">
                <a:solidFill>
                  <a:srgbClr val="1D1496"/>
                </a:solidFill>
              </a:rPr>
              <a:t>4.</a:t>
            </a:r>
            <a:r>
              <a:rPr lang="zh-CN" altLang="en-US" dirty="0" smtClean="0">
                <a:solidFill>
                  <a:srgbClr val="1D1496"/>
                </a:solidFill>
              </a:rPr>
              <a:t>心理反应</a:t>
            </a:r>
          </a:p>
          <a:p>
            <a:pPr lvl="1" eaLnBrk="1" hangingPunct="1"/>
            <a:r>
              <a:rPr lang="zh-CN" altLang="en-US" dirty="0" smtClean="0"/>
              <a:t>易怒、急躁、焦虑、恐惧、语言障碍、意识障碍</a:t>
            </a:r>
          </a:p>
        </p:txBody>
      </p:sp>
    </p:spTree>
    <p:extLst>
      <p:ext uri="{BB962C8B-B14F-4D97-AF65-F5344CB8AC3E}">
        <p14:creationId xmlns="" xmlns:p14="http://schemas.microsoft.com/office/powerpoint/2010/main" val="2352997259"/>
      </p:ext>
    </p:extLst>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zh-CN" altLang="en-US" dirty="0" smtClean="0"/>
              <a:t>六、护理评估要点</a:t>
            </a:r>
          </a:p>
        </p:txBody>
      </p:sp>
      <p:sp>
        <p:nvSpPr>
          <p:cNvPr id="21507" name="Rectangle 3"/>
          <p:cNvSpPr>
            <a:spLocks noGrp="1" noChangeArrowheads="1"/>
          </p:cNvSpPr>
          <p:nvPr>
            <p:ph type="body" idx="1"/>
          </p:nvPr>
        </p:nvSpPr>
        <p:spPr/>
        <p:txBody>
          <a:bodyPr/>
          <a:lstStyle/>
          <a:p>
            <a:pPr eaLnBrk="1" hangingPunct="1">
              <a:spcBef>
                <a:spcPts val="0"/>
              </a:spcBef>
              <a:buNone/>
            </a:pPr>
            <a:r>
              <a:rPr lang="zh-CN" altLang="en-US" sz="3200" b="1" dirty="0" smtClean="0">
                <a:solidFill>
                  <a:srgbClr val="C00000"/>
                </a:solidFill>
              </a:rPr>
              <a:t>（一）主观资料</a:t>
            </a:r>
            <a:endParaRPr lang="en-US" altLang="zh-CN" sz="3200" dirty="0" smtClean="0">
              <a:solidFill>
                <a:srgbClr val="1D1496"/>
              </a:solidFill>
            </a:endParaRPr>
          </a:p>
          <a:p>
            <a:pPr eaLnBrk="1" hangingPunct="1">
              <a:spcBef>
                <a:spcPts val="0"/>
              </a:spcBef>
              <a:buNone/>
            </a:pPr>
            <a:r>
              <a:rPr lang="en-US" altLang="zh-CN" sz="3200" dirty="0" smtClean="0">
                <a:solidFill>
                  <a:srgbClr val="1D1496"/>
                </a:solidFill>
              </a:rPr>
              <a:t>1</a:t>
            </a:r>
            <a:r>
              <a:rPr lang="en-US" altLang="zh-CN" sz="3200" dirty="0">
                <a:solidFill>
                  <a:srgbClr val="1D1496"/>
                </a:solidFill>
              </a:rPr>
              <a:t>.</a:t>
            </a:r>
            <a:r>
              <a:rPr lang="zh-CN" altLang="en-US" sz="3200" dirty="0">
                <a:solidFill>
                  <a:srgbClr val="1D1496"/>
                </a:solidFill>
              </a:rPr>
              <a:t>呼吸困难</a:t>
            </a:r>
            <a:r>
              <a:rPr lang="zh-CN" altLang="en-US" sz="3200" dirty="0" smtClean="0">
                <a:solidFill>
                  <a:srgbClr val="1D1496"/>
                </a:solidFill>
              </a:rPr>
              <a:t>表现</a:t>
            </a:r>
            <a:endParaRPr lang="en-US" altLang="zh-CN" sz="3200" dirty="0" smtClean="0">
              <a:solidFill>
                <a:srgbClr val="1D1496"/>
              </a:solidFill>
            </a:endParaRPr>
          </a:p>
          <a:p>
            <a:pPr marL="812800" eaLnBrk="1" hangingPunct="1">
              <a:spcBef>
                <a:spcPts val="0"/>
              </a:spcBef>
              <a:buClr>
                <a:schemeClr val="accent1"/>
              </a:buClr>
              <a:buSzPct val="50000"/>
              <a:buFont typeface="Wingdings" panose="05000000000000000000" pitchFamily="2" charset="2"/>
              <a:buChar char="n"/>
            </a:pPr>
            <a:r>
              <a:rPr lang="zh-CN" altLang="en-US" sz="3200" dirty="0" smtClean="0">
                <a:solidFill>
                  <a:srgbClr val="1D1496"/>
                </a:solidFill>
                <a:ea typeface="楷体_GB2312"/>
              </a:rPr>
              <a:t>呼吸困难发生的速度、持续时间、类型</a:t>
            </a:r>
            <a:endParaRPr lang="en-US" altLang="zh-CN" sz="3200" dirty="0" smtClean="0">
              <a:solidFill>
                <a:srgbClr val="1D1496"/>
              </a:solidFill>
              <a:ea typeface="楷体_GB2312"/>
            </a:endParaRPr>
          </a:p>
          <a:p>
            <a:pPr marL="812800" eaLnBrk="1" hangingPunct="1">
              <a:spcBef>
                <a:spcPts val="0"/>
              </a:spcBef>
              <a:buClr>
                <a:schemeClr val="accent1"/>
              </a:buClr>
              <a:buSzPct val="50000"/>
              <a:buFont typeface="Wingdings" panose="05000000000000000000" pitchFamily="2" charset="2"/>
              <a:buChar char="n"/>
              <a:tabLst>
                <a:tab pos="812800" algn="l"/>
              </a:tabLst>
            </a:pPr>
            <a:r>
              <a:rPr lang="zh-CN" altLang="en-US" sz="3200" dirty="0">
                <a:solidFill>
                  <a:srgbClr val="1D1496"/>
                </a:solidFill>
                <a:ea typeface="楷体_GB2312"/>
              </a:rPr>
              <a:t>有</a:t>
            </a:r>
            <a:r>
              <a:rPr lang="zh-CN" altLang="en-US" sz="3200" dirty="0" smtClean="0">
                <a:solidFill>
                  <a:srgbClr val="1D1496"/>
                </a:solidFill>
                <a:ea typeface="楷体_GB2312"/>
              </a:rPr>
              <a:t>无发热、胸痛、咳嗽、咳痰等伴随症状</a:t>
            </a:r>
            <a:endParaRPr lang="en-US" altLang="zh-CN" sz="3200" dirty="0" smtClean="0">
              <a:solidFill>
                <a:srgbClr val="1D1496"/>
              </a:solidFill>
              <a:ea typeface="楷体_GB2312"/>
            </a:endParaRPr>
          </a:p>
          <a:p>
            <a:pPr marL="812800" eaLnBrk="1" hangingPunct="1">
              <a:spcBef>
                <a:spcPts val="0"/>
              </a:spcBef>
              <a:buClr>
                <a:schemeClr val="accent1"/>
              </a:buClr>
              <a:buSzPct val="50000"/>
              <a:buFont typeface="Wingdings" panose="05000000000000000000" pitchFamily="2" charset="2"/>
              <a:buChar char="n"/>
              <a:tabLst>
                <a:tab pos="812800" algn="l"/>
              </a:tabLst>
            </a:pPr>
            <a:r>
              <a:rPr lang="zh-CN" altLang="en-US" sz="3200" dirty="0">
                <a:solidFill>
                  <a:srgbClr val="1D1496"/>
                </a:solidFill>
                <a:ea typeface="楷体_GB2312"/>
              </a:rPr>
              <a:t>呼吸困难</a:t>
            </a:r>
            <a:r>
              <a:rPr lang="zh-CN" altLang="en-US" sz="3200" dirty="0" smtClean="0">
                <a:solidFill>
                  <a:srgbClr val="1D1496"/>
                </a:solidFill>
                <a:ea typeface="楷体_GB2312"/>
              </a:rPr>
              <a:t>的分度</a:t>
            </a:r>
            <a:endParaRPr lang="en-US" altLang="zh-CN" sz="3200" dirty="0" smtClean="0">
              <a:solidFill>
                <a:srgbClr val="1D1496"/>
              </a:solidFill>
              <a:ea typeface="楷体_GB2312"/>
            </a:endParaRPr>
          </a:p>
          <a:p>
            <a:pPr eaLnBrk="1" hangingPunct="1">
              <a:spcBef>
                <a:spcPts val="0"/>
              </a:spcBef>
              <a:buNone/>
            </a:pPr>
            <a:r>
              <a:rPr lang="zh-CN" altLang="en-US" sz="2800" dirty="0" smtClean="0">
                <a:solidFill>
                  <a:srgbClr val="1D1496"/>
                </a:solidFill>
              </a:rPr>
              <a:t>  （</a:t>
            </a:r>
            <a:r>
              <a:rPr lang="en-US" altLang="zh-CN" sz="2800" dirty="0" smtClean="0">
                <a:solidFill>
                  <a:srgbClr val="1D1496"/>
                </a:solidFill>
              </a:rPr>
              <a:t>1</a:t>
            </a:r>
            <a:r>
              <a:rPr lang="zh-CN" altLang="en-US" sz="2800" dirty="0" smtClean="0">
                <a:solidFill>
                  <a:srgbClr val="1D1496"/>
                </a:solidFill>
              </a:rPr>
              <a:t>）轻、中、重度分类法</a:t>
            </a:r>
            <a:endParaRPr lang="en-US" altLang="zh-CN" sz="2800" dirty="0">
              <a:solidFill>
                <a:srgbClr val="1D1496"/>
              </a:solidFill>
            </a:endParaRPr>
          </a:p>
          <a:p>
            <a:pPr lvl="2" eaLnBrk="1" hangingPunct="1">
              <a:spcBef>
                <a:spcPts val="0"/>
              </a:spcBef>
            </a:pPr>
            <a:r>
              <a:rPr lang="zh-CN" altLang="en-US" sz="3000" dirty="0" smtClean="0"/>
              <a:t>轻度：</a:t>
            </a:r>
            <a:r>
              <a:rPr lang="zh-CN" altLang="en-US" sz="3000" dirty="0" smtClean="0">
                <a:solidFill>
                  <a:srgbClr val="692AA2"/>
                </a:solidFill>
                <a:latin typeface="隶书" pitchFamily="49" charset="-122"/>
                <a:ea typeface="隶书" pitchFamily="49" charset="-122"/>
              </a:rPr>
              <a:t>中、重度体力劳动时出现</a:t>
            </a:r>
          </a:p>
          <a:p>
            <a:pPr lvl="2" eaLnBrk="1" hangingPunct="1">
              <a:spcBef>
                <a:spcPts val="0"/>
              </a:spcBef>
            </a:pPr>
            <a:r>
              <a:rPr lang="zh-CN" altLang="en-US" sz="3000" dirty="0" smtClean="0"/>
              <a:t>中</a:t>
            </a:r>
            <a:r>
              <a:rPr lang="zh-CN" altLang="en-US" sz="3000" dirty="0"/>
              <a:t>度：</a:t>
            </a:r>
            <a:r>
              <a:rPr lang="zh-CN" altLang="en-US" sz="3000" dirty="0">
                <a:solidFill>
                  <a:srgbClr val="692AA2"/>
                </a:solidFill>
                <a:latin typeface="隶书" pitchFamily="49" charset="-122"/>
                <a:ea typeface="隶书" pitchFamily="49" charset="-122"/>
              </a:rPr>
              <a:t>轻体力劳动即可出现</a:t>
            </a:r>
          </a:p>
          <a:p>
            <a:pPr lvl="2" eaLnBrk="1" hangingPunct="1">
              <a:spcBef>
                <a:spcPts val="0"/>
              </a:spcBef>
            </a:pPr>
            <a:r>
              <a:rPr lang="zh-CN" altLang="en-US" sz="3000" dirty="0"/>
              <a:t>重度：</a:t>
            </a:r>
            <a:r>
              <a:rPr lang="zh-CN" altLang="en-US" sz="3000" dirty="0">
                <a:solidFill>
                  <a:srgbClr val="692AA2"/>
                </a:solidFill>
                <a:latin typeface="隶书" pitchFamily="49" charset="-122"/>
                <a:ea typeface="隶书" pitchFamily="49" charset="-122"/>
              </a:rPr>
              <a:t>休息时</a:t>
            </a:r>
            <a:r>
              <a:rPr lang="zh-CN" altLang="en-US" sz="3000" dirty="0" smtClean="0">
                <a:solidFill>
                  <a:srgbClr val="692AA2"/>
                </a:solidFill>
                <a:latin typeface="隶书" pitchFamily="49" charset="-122"/>
                <a:ea typeface="隶书" pitchFamily="49" charset="-122"/>
              </a:rPr>
              <a:t>出现</a:t>
            </a:r>
            <a:endParaRPr lang="en-US" altLang="zh-CN" sz="3000" dirty="0">
              <a:solidFill>
                <a:srgbClr val="692AA2"/>
              </a:solidFill>
              <a:latin typeface="隶书" pitchFamily="49" charset="-122"/>
              <a:ea typeface="隶书" pitchFamily="49" charset="-122"/>
            </a:endParaRPr>
          </a:p>
        </p:txBody>
      </p:sp>
    </p:spTree>
    <p:extLst>
      <p:ext uri="{BB962C8B-B14F-4D97-AF65-F5344CB8AC3E}">
        <p14:creationId xmlns="" xmlns:p14="http://schemas.microsoft.com/office/powerpoint/2010/main" val="2879066279"/>
      </p:ext>
    </p:extLst>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zh-CN" altLang="en-US" dirty="0" smtClean="0"/>
              <a:t>六、护理评估要点</a:t>
            </a:r>
          </a:p>
        </p:txBody>
      </p:sp>
      <p:sp>
        <p:nvSpPr>
          <p:cNvPr id="21507" name="Rectangle 3"/>
          <p:cNvSpPr>
            <a:spLocks noGrp="1" noChangeArrowheads="1"/>
          </p:cNvSpPr>
          <p:nvPr>
            <p:ph type="body" idx="1"/>
          </p:nvPr>
        </p:nvSpPr>
        <p:spPr/>
        <p:txBody>
          <a:bodyPr/>
          <a:lstStyle/>
          <a:p>
            <a:pPr eaLnBrk="1" hangingPunct="1">
              <a:spcBef>
                <a:spcPts val="0"/>
              </a:spcBef>
              <a:buNone/>
            </a:pPr>
            <a:r>
              <a:rPr lang="zh-CN" altLang="en-US" sz="3200" dirty="0" smtClean="0">
                <a:solidFill>
                  <a:srgbClr val="1D1496"/>
                </a:solidFill>
              </a:rPr>
              <a:t>   （</a:t>
            </a:r>
            <a:r>
              <a:rPr lang="en-US" altLang="zh-CN" sz="3200" dirty="0">
                <a:solidFill>
                  <a:srgbClr val="1D1496"/>
                </a:solidFill>
              </a:rPr>
              <a:t>2</a:t>
            </a:r>
            <a:r>
              <a:rPr lang="zh-CN" altLang="en-US" sz="3200" dirty="0">
                <a:solidFill>
                  <a:srgbClr val="1D1496"/>
                </a:solidFill>
              </a:rPr>
              <a:t>）五度分类法</a:t>
            </a:r>
          </a:p>
        </p:txBody>
      </p:sp>
      <p:graphicFrame>
        <p:nvGraphicFramePr>
          <p:cNvPr id="5" name="Group 3"/>
          <p:cNvGraphicFramePr>
            <a:graphicFrameLocks noGrp="1"/>
          </p:cNvGraphicFramePr>
          <p:nvPr>
            <p:extLst>
              <p:ext uri="{D42A27DB-BD31-4B8C-83A1-F6EECF244321}">
                <p14:modId xmlns="" xmlns:p14="http://schemas.microsoft.com/office/powerpoint/2010/main" val="2992623017"/>
              </p:ext>
            </p:extLst>
          </p:nvPr>
        </p:nvGraphicFramePr>
        <p:xfrm>
          <a:off x="1900967" y="2327049"/>
          <a:ext cx="7572428" cy="3146989"/>
        </p:xfrm>
        <a:graphic>
          <a:graphicData uri="http://schemas.openxmlformats.org/drawingml/2006/table">
            <a:tbl>
              <a:tblPr/>
              <a:tblGrid>
                <a:gridCol w="636341"/>
                <a:gridCol w="2927168"/>
                <a:gridCol w="4008919"/>
              </a:tblGrid>
              <a:tr h="400996">
                <a:tc>
                  <a:txBody>
                    <a:bodyPr/>
                    <a:lstStyle/>
                    <a:p>
                      <a:pPr marL="0" marR="0" lvl="0" indent="0" algn="ctr" defTabSz="914400" rtl="0" eaLnBrk="1" fontAlgn="base" latinLnBrk="0" hangingPunct="1">
                        <a:lnSpc>
                          <a:spcPct val="90000"/>
                        </a:lnSpc>
                        <a:spcBef>
                          <a:spcPct val="10000"/>
                        </a:spcBef>
                        <a:spcAft>
                          <a:spcPct val="0"/>
                        </a:spcAft>
                        <a:buClr>
                          <a:schemeClr val="folHlink"/>
                        </a:buClr>
                        <a:buSzPct val="60000"/>
                        <a:buFont typeface="Wingdings" pitchFamily="2" charset="2"/>
                        <a:buNone/>
                        <a:tabLst/>
                      </a:pPr>
                      <a:r>
                        <a:rPr kumimoji="1" lang="zh-CN" altLang="en-US" sz="1600" b="1" i="0" u="none" strike="noStrike" cap="none" normalizeH="0" baseline="0" dirty="0" smtClean="0">
                          <a:ln>
                            <a:noFill/>
                          </a:ln>
                          <a:solidFill>
                            <a:srgbClr val="A50021"/>
                          </a:solidFill>
                          <a:effectLst/>
                          <a:latin typeface="Tahoma" pitchFamily="34" charset="0"/>
                          <a:ea typeface="华文隶书" pitchFamily="2" charset="-122"/>
                        </a:rPr>
                        <a:t>分度</a:t>
                      </a:r>
                    </a:p>
                  </a:txBody>
                  <a:tcPr anchor="ctr" horzOverflow="overflow">
                    <a:lnL cap="flat">
                      <a:noFill/>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c>
                  <a:txBody>
                    <a:bodyPr/>
                    <a:lstStyle/>
                    <a:p>
                      <a:pPr marL="0" marR="0" lvl="0" indent="0" algn="ctr" defTabSz="914400" rtl="0" eaLnBrk="1" fontAlgn="base" latinLnBrk="0" hangingPunct="1">
                        <a:lnSpc>
                          <a:spcPct val="90000"/>
                        </a:lnSpc>
                        <a:spcBef>
                          <a:spcPct val="10000"/>
                        </a:spcBef>
                        <a:spcAft>
                          <a:spcPct val="0"/>
                        </a:spcAft>
                        <a:buClr>
                          <a:schemeClr val="folHlink"/>
                        </a:buClr>
                        <a:buSzPct val="60000"/>
                        <a:buFont typeface="Wingdings" pitchFamily="2" charset="2"/>
                        <a:buNone/>
                        <a:tabLst/>
                      </a:pPr>
                      <a:r>
                        <a:rPr kumimoji="1" lang="zh-CN" altLang="en-US" sz="1600" b="1" i="0" u="none" strike="noStrike" cap="none" normalizeH="0" baseline="0" smtClean="0">
                          <a:ln>
                            <a:noFill/>
                          </a:ln>
                          <a:solidFill>
                            <a:srgbClr val="A50021"/>
                          </a:solidFill>
                          <a:effectLst/>
                          <a:latin typeface="Tahoma" pitchFamily="34" charset="0"/>
                          <a:ea typeface="华文隶书" pitchFamily="2" charset="-122"/>
                        </a:rPr>
                        <a:t>表    现</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c>
                  <a:txBody>
                    <a:bodyPr/>
                    <a:lstStyle/>
                    <a:p>
                      <a:pPr marL="0" marR="0" lvl="0" indent="0" algn="ctr" defTabSz="914400" rtl="0" eaLnBrk="1" fontAlgn="base" latinLnBrk="0" hangingPunct="1">
                        <a:lnSpc>
                          <a:spcPct val="90000"/>
                        </a:lnSpc>
                        <a:spcBef>
                          <a:spcPct val="10000"/>
                        </a:spcBef>
                        <a:spcAft>
                          <a:spcPct val="0"/>
                        </a:spcAft>
                        <a:buClr>
                          <a:schemeClr val="folHlink"/>
                        </a:buClr>
                        <a:buSzPct val="60000"/>
                        <a:buFont typeface="Wingdings" pitchFamily="2" charset="2"/>
                        <a:buNone/>
                        <a:tabLst/>
                      </a:pPr>
                      <a:r>
                        <a:rPr kumimoji="1" lang="zh-CN" altLang="en-US" sz="1600" b="1" i="0" u="none" strike="noStrike" cap="none" normalizeH="0" baseline="0" smtClean="0">
                          <a:ln>
                            <a:noFill/>
                          </a:ln>
                          <a:solidFill>
                            <a:srgbClr val="A50021"/>
                          </a:solidFill>
                          <a:effectLst/>
                          <a:latin typeface="Tahoma" pitchFamily="34" charset="0"/>
                          <a:ea typeface="华文隶书" pitchFamily="2" charset="-122"/>
                        </a:rPr>
                        <a:t>日常活动能力</a:t>
                      </a:r>
                    </a:p>
                  </a:txBody>
                  <a:tcPr anchor="ctr" horzOverflow="overflow">
                    <a:lnL w="12700" cap="flat" cmpd="sng" algn="ctr">
                      <a:solidFill>
                        <a:schemeClr val="tx1"/>
                      </a:solidFill>
                      <a:prstDash val="solid"/>
                      <a:round/>
                      <a:headEnd type="none" w="med" len="med"/>
                      <a:tailEnd type="none" w="med" len="med"/>
                    </a:lnL>
                    <a:lnR cap="flat">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r>
              <a:tr h="562622">
                <a:tc>
                  <a:txBody>
                    <a:bodyPr/>
                    <a:lstStyle/>
                    <a:p>
                      <a:pPr marL="0" marR="0" lvl="0" indent="0" algn="just" defTabSz="914400" rtl="0" eaLnBrk="1" fontAlgn="base" latinLnBrk="0" hangingPunct="1">
                        <a:lnSpc>
                          <a:spcPct val="90000"/>
                        </a:lnSpc>
                        <a:spcBef>
                          <a:spcPct val="10000"/>
                        </a:spcBef>
                        <a:spcAft>
                          <a:spcPct val="0"/>
                        </a:spcAft>
                        <a:buClr>
                          <a:schemeClr val="folHlink"/>
                        </a:buClr>
                        <a:buSzPct val="60000"/>
                        <a:buFont typeface="Wingdings" pitchFamily="2" charset="2"/>
                        <a:buNone/>
                        <a:tabLst/>
                      </a:pPr>
                      <a:r>
                        <a:rPr kumimoji="1" lang="en-US" altLang="zh-CN" sz="1400" b="1" i="0" u="none" strike="noStrike" cap="none" normalizeH="0" baseline="0" dirty="0" smtClean="0">
                          <a:ln>
                            <a:noFill/>
                          </a:ln>
                          <a:solidFill>
                            <a:schemeClr val="tx2"/>
                          </a:solidFill>
                          <a:effectLst/>
                          <a:latin typeface="隶书" pitchFamily="49" charset="-122"/>
                          <a:ea typeface="隶书" pitchFamily="49" charset="-122"/>
                        </a:rPr>
                        <a:t>Ⅰ</a:t>
                      </a:r>
                      <a:r>
                        <a:rPr kumimoji="1" lang="zh-CN" altLang="en-US" sz="1400" b="1" i="0" u="none" strike="noStrike" cap="none" normalizeH="0" baseline="0" dirty="0" smtClean="0">
                          <a:ln>
                            <a:noFill/>
                          </a:ln>
                          <a:solidFill>
                            <a:schemeClr val="tx2"/>
                          </a:solidFill>
                          <a:effectLst/>
                          <a:latin typeface="隶书" pitchFamily="49" charset="-122"/>
                          <a:ea typeface="隶书" pitchFamily="49" charset="-122"/>
                        </a:rPr>
                        <a:t>度</a:t>
                      </a:r>
                    </a:p>
                  </a:txBody>
                  <a:tcPr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c>
                  <a:txBody>
                    <a:bodyPr/>
                    <a:lstStyle/>
                    <a:p>
                      <a:pPr marL="0" marR="0" lvl="0" indent="0" algn="just" defTabSz="914400" rtl="0" eaLnBrk="1" fontAlgn="base" latinLnBrk="0" hangingPunct="1">
                        <a:lnSpc>
                          <a:spcPct val="90000"/>
                        </a:lnSpc>
                        <a:spcBef>
                          <a:spcPct val="10000"/>
                        </a:spcBef>
                        <a:spcAft>
                          <a:spcPct val="0"/>
                        </a:spcAft>
                        <a:buClr>
                          <a:schemeClr val="folHlink"/>
                        </a:buClr>
                        <a:buSzPct val="60000"/>
                        <a:buFont typeface="Wingdings" pitchFamily="2" charset="2"/>
                        <a:buNone/>
                        <a:tabLst/>
                      </a:pPr>
                      <a:r>
                        <a:rPr kumimoji="1" lang="zh-CN" altLang="en-US" sz="1600" b="0" i="0" u="none" strike="noStrike" cap="none" normalizeH="0" baseline="0" dirty="0" smtClean="0">
                          <a:ln>
                            <a:noFill/>
                          </a:ln>
                          <a:solidFill>
                            <a:srgbClr val="0000CC"/>
                          </a:solidFill>
                          <a:effectLst/>
                          <a:latin typeface="隶书" pitchFamily="49" charset="-122"/>
                          <a:ea typeface="隶书" pitchFamily="49" charset="-122"/>
                        </a:rPr>
                        <a:t>日常活动无不适，中、重度体力活动时出现气促</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c>
                  <a:txBody>
                    <a:bodyPr/>
                    <a:lstStyle/>
                    <a:p>
                      <a:pPr marL="0" marR="0" lvl="0" indent="0" algn="l" defTabSz="914400" rtl="0" eaLnBrk="1" fontAlgn="base" latinLnBrk="0" hangingPunct="1">
                        <a:lnSpc>
                          <a:spcPct val="90000"/>
                        </a:lnSpc>
                        <a:spcBef>
                          <a:spcPct val="10000"/>
                        </a:spcBef>
                        <a:spcAft>
                          <a:spcPct val="0"/>
                        </a:spcAft>
                        <a:buClr>
                          <a:schemeClr val="folHlink"/>
                        </a:buClr>
                        <a:buSzPct val="60000"/>
                        <a:buFont typeface="Wingdings" pitchFamily="2" charset="2"/>
                        <a:buNone/>
                        <a:tabLst/>
                      </a:pPr>
                      <a:r>
                        <a:rPr kumimoji="1" lang="zh-CN" altLang="en-US" sz="1600" b="0" i="0" u="none" strike="noStrike" cap="none" normalizeH="0" baseline="0" smtClean="0">
                          <a:ln>
                            <a:noFill/>
                          </a:ln>
                          <a:solidFill>
                            <a:srgbClr val="0000CC"/>
                          </a:solidFill>
                          <a:effectLst/>
                          <a:latin typeface="隶书" pitchFamily="49" charset="-122"/>
                          <a:ea typeface="隶书" pitchFamily="49" charset="-122"/>
                        </a:rPr>
                        <a:t>正常，无气促</a:t>
                      </a:r>
                    </a:p>
                  </a:txBody>
                  <a:tcP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r>
              <a:tr h="571504">
                <a:tc>
                  <a:txBody>
                    <a:bodyPr/>
                    <a:lstStyle/>
                    <a:p>
                      <a:pPr marL="0" marR="0" lvl="0" indent="0" algn="l" defTabSz="914400" rtl="0" eaLnBrk="1" fontAlgn="base" latinLnBrk="0" hangingPunct="1">
                        <a:lnSpc>
                          <a:spcPct val="90000"/>
                        </a:lnSpc>
                        <a:spcBef>
                          <a:spcPct val="10000"/>
                        </a:spcBef>
                        <a:spcAft>
                          <a:spcPct val="0"/>
                        </a:spcAft>
                        <a:buClr>
                          <a:schemeClr val="folHlink"/>
                        </a:buClr>
                        <a:buSzPct val="60000"/>
                        <a:buFont typeface="Wingdings" pitchFamily="2" charset="2"/>
                        <a:buNone/>
                        <a:tabLst/>
                      </a:pPr>
                      <a:r>
                        <a:rPr kumimoji="1" lang="en-US" altLang="zh-CN" sz="1400" b="1" i="0" u="none" strike="noStrike" cap="none" normalizeH="0" baseline="0" dirty="0" smtClean="0">
                          <a:ln>
                            <a:noFill/>
                          </a:ln>
                          <a:solidFill>
                            <a:schemeClr val="tx2"/>
                          </a:solidFill>
                          <a:effectLst/>
                          <a:latin typeface="隶书" pitchFamily="49" charset="-122"/>
                          <a:ea typeface="隶书" pitchFamily="49" charset="-122"/>
                        </a:rPr>
                        <a:t>Ⅱ</a:t>
                      </a:r>
                      <a:r>
                        <a:rPr kumimoji="1" lang="zh-CN" altLang="en-US" sz="1400" b="1" i="0" u="none" strike="noStrike" cap="none" normalizeH="0" baseline="0" dirty="0" smtClean="0">
                          <a:ln>
                            <a:noFill/>
                          </a:ln>
                          <a:solidFill>
                            <a:schemeClr val="tx2"/>
                          </a:solidFill>
                          <a:effectLst/>
                          <a:latin typeface="隶书" pitchFamily="49" charset="-122"/>
                          <a:ea typeface="隶书" pitchFamily="49" charset="-122"/>
                        </a:rPr>
                        <a:t>度</a:t>
                      </a:r>
                    </a:p>
                  </a:txBody>
                  <a:tcPr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c>
                  <a:txBody>
                    <a:bodyPr/>
                    <a:lstStyle/>
                    <a:p>
                      <a:pPr marL="0" marR="0" lvl="0" indent="0" algn="just" defTabSz="914400" rtl="0" eaLnBrk="1" fontAlgn="base" latinLnBrk="0" hangingPunct="1">
                        <a:lnSpc>
                          <a:spcPct val="90000"/>
                        </a:lnSpc>
                        <a:spcBef>
                          <a:spcPct val="10000"/>
                        </a:spcBef>
                        <a:spcAft>
                          <a:spcPct val="0"/>
                        </a:spcAft>
                        <a:buClr>
                          <a:schemeClr val="folHlink"/>
                        </a:buClr>
                        <a:buSzPct val="60000"/>
                        <a:buFont typeface="Wingdings" pitchFamily="2" charset="2"/>
                        <a:buNone/>
                        <a:tabLst/>
                      </a:pPr>
                      <a:r>
                        <a:rPr kumimoji="1" lang="zh-CN" altLang="en-US" sz="1600" b="0" i="0" u="none" strike="noStrike" cap="none" normalizeH="0" baseline="0" dirty="0" smtClean="0">
                          <a:ln>
                            <a:noFill/>
                          </a:ln>
                          <a:solidFill>
                            <a:srgbClr val="0000CC"/>
                          </a:solidFill>
                          <a:effectLst/>
                          <a:latin typeface="隶书" pitchFamily="49" charset="-122"/>
                          <a:ea typeface="隶书" pitchFamily="49" charset="-122"/>
                        </a:rPr>
                        <a:t>与同龄健康人平地行走无气促，登高或上楼时出现气促</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c>
                  <a:txBody>
                    <a:bodyPr/>
                    <a:lstStyle/>
                    <a:p>
                      <a:pPr marL="0" marR="0" lvl="0" indent="0" algn="just" defTabSz="914400" rtl="0" eaLnBrk="1" fontAlgn="base" latinLnBrk="0" hangingPunct="1">
                        <a:lnSpc>
                          <a:spcPct val="90000"/>
                        </a:lnSpc>
                        <a:spcBef>
                          <a:spcPct val="10000"/>
                        </a:spcBef>
                        <a:spcAft>
                          <a:spcPct val="0"/>
                        </a:spcAft>
                        <a:buClr>
                          <a:schemeClr val="folHlink"/>
                        </a:buClr>
                        <a:buSzPct val="60000"/>
                        <a:buFont typeface="Wingdings" pitchFamily="2" charset="2"/>
                        <a:buNone/>
                        <a:tabLst/>
                      </a:pPr>
                      <a:r>
                        <a:rPr kumimoji="1" lang="zh-CN" altLang="en-US" sz="1600" b="0" i="0" u="none" strike="noStrike" cap="none" normalizeH="0" baseline="0" dirty="0" smtClean="0">
                          <a:ln>
                            <a:noFill/>
                          </a:ln>
                          <a:solidFill>
                            <a:srgbClr val="0000CC"/>
                          </a:solidFill>
                          <a:effectLst/>
                          <a:latin typeface="隶书" pitchFamily="49" charset="-122"/>
                          <a:ea typeface="隶书" pitchFamily="49" charset="-122"/>
                        </a:rPr>
                        <a:t>满意，有轻度气促，但日常生活可自理，不需帮助或中间停顿</a:t>
                      </a:r>
                    </a:p>
                  </a:txBody>
                  <a:tcP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r>
              <a:tr h="500066">
                <a:tc>
                  <a:txBody>
                    <a:bodyPr/>
                    <a:lstStyle/>
                    <a:p>
                      <a:pPr marL="0" marR="0" lvl="0" indent="0" algn="just" defTabSz="914400" rtl="0" eaLnBrk="1" fontAlgn="base" latinLnBrk="0" hangingPunct="1">
                        <a:lnSpc>
                          <a:spcPct val="90000"/>
                        </a:lnSpc>
                        <a:spcBef>
                          <a:spcPct val="10000"/>
                        </a:spcBef>
                        <a:spcAft>
                          <a:spcPct val="0"/>
                        </a:spcAft>
                        <a:buClr>
                          <a:schemeClr val="folHlink"/>
                        </a:buClr>
                        <a:buSzPct val="60000"/>
                        <a:buFont typeface="Wingdings" pitchFamily="2" charset="2"/>
                        <a:buNone/>
                        <a:tabLst/>
                      </a:pPr>
                      <a:r>
                        <a:rPr kumimoji="1" lang="en-US" altLang="zh-CN" sz="1400" b="1" i="0" u="none" strike="noStrike" cap="none" normalizeH="0" baseline="0" dirty="0" smtClean="0">
                          <a:ln>
                            <a:noFill/>
                          </a:ln>
                          <a:solidFill>
                            <a:schemeClr val="tx2"/>
                          </a:solidFill>
                          <a:effectLst/>
                          <a:latin typeface="隶书" pitchFamily="49" charset="-122"/>
                          <a:ea typeface="隶书" pitchFamily="49" charset="-122"/>
                        </a:rPr>
                        <a:t>Ⅲ</a:t>
                      </a:r>
                      <a:r>
                        <a:rPr kumimoji="1" lang="zh-CN" altLang="en-US" sz="1400" b="1" i="0" u="none" strike="noStrike" cap="none" normalizeH="0" baseline="0" dirty="0" smtClean="0">
                          <a:ln>
                            <a:noFill/>
                          </a:ln>
                          <a:solidFill>
                            <a:schemeClr val="tx2"/>
                          </a:solidFill>
                          <a:effectLst/>
                          <a:latin typeface="隶书" pitchFamily="49" charset="-122"/>
                          <a:ea typeface="隶书" pitchFamily="49" charset="-122"/>
                        </a:rPr>
                        <a:t>度</a:t>
                      </a:r>
                    </a:p>
                    <a:p>
                      <a:pPr marL="0" marR="0" lvl="0" indent="0" algn="just" defTabSz="914400" rtl="0" eaLnBrk="1" fontAlgn="base" latinLnBrk="0" hangingPunct="1">
                        <a:lnSpc>
                          <a:spcPct val="90000"/>
                        </a:lnSpc>
                        <a:spcBef>
                          <a:spcPct val="10000"/>
                        </a:spcBef>
                        <a:spcAft>
                          <a:spcPct val="0"/>
                        </a:spcAft>
                        <a:buClr>
                          <a:schemeClr val="folHlink"/>
                        </a:buClr>
                        <a:buSzPct val="60000"/>
                        <a:buFont typeface="Wingdings" pitchFamily="2" charset="2"/>
                        <a:buNone/>
                        <a:tabLst/>
                      </a:pPr>
                      <a:endParaRPr kumimoji="1" lang="en-US" altLang="zh-CN" sz="1400" b="1" i="0" u="none" strike="noStrike" cap="none" normalizeH="0" baseline="0" dirty="0" smtClean="0">
                        <a:ln>
                          <a:noFill/>
                        </a:ln>
                        <a:solidFill>
                          <a:schemeClr val="tx2"/>
                        </a:solidFill>
                        <a:effectLst/>
                        <a:latin typeface="隶书" pitchFamily="49" charset="-122"/>
                        <a:ea typeface="隶书" pitchFamily="49" charset="-122"/>
                      </a:endParaRPr>
                    </a:p>
                  </a:txBody>
                  <a:tcPr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c>
                  <a:txBody>
                    <a:bodyPr/>
                    <a:lstStyle/>
                    <a:p>
                      <a:pPr marL="0" marR="0" lvl="0" indent="0" algn="l" defTabSz="914400" rtl="0" eaLnBrk="1" fontAlgn="base" latinLnBrk="0" hangingPunct="1">
                        <a:lnSpc>
                          <a:spcPct val="90000"/>
                        </a:lnSpc>
                        <a:spcBef>
                          <a:spcPct val="10000"/>
                        </a:spcBef>
                        <a:spcAft>
                          <a:spcPct val="0"/>
                        </a:spcAft>
                        <a:buClr>
                          <a:schemeClr val="folHlink"/>
                        </a:buClr>
                        <a:buSzPct val="60000"/>
                        <a:buFont typeface="Wingdings" pitchFamily="2" charset="2"/>
                        <a:buNone/>
                        <a:tabLst/>
                      </a:pPr>
                      <a:r>
                        <a:rPr kumimoji="1" lang="zh-CN" altLang="en-US" sz="1600" b="0" i="0" u="none" strike="noStrike" cap="none" normalizeH="0" baseline="0" dirty="0" smtClean="0">
                          <a:ln>
                            <a:noFill/>
                          </a:ln>
                          <a:solidFill>
                            <a:srgbClr val="0000CC"/>
                          </a:solidFill>
                          <a:effectLst/>
                          <a:latin typeface="隶书" pitchFamily="49" charset="-122"/>
                          <a:ea typeface="隶书" pitchFamily="49" charset="-122"/>
                        </a:rPr>
                        <a:t>与同龄健康人以同等速度行走时呼吸困难</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c>
                  <a:txBody>
                    <a:bodyPr/>
                    <a:lstStyle/>
                    <a:p>
                      <a:pPr marL="0" marR="0" lvl="0" indent="0" algn="l" defTabSz="914400" rtl="0" eaLnBrk="1" fontAlgn="base" latinLnBrk="0" hangingPunct="1">
                        <a:lnSpc>
                          <a:spcPct val="90000"/>
                        </a:lnSpc>
                        <a:spcBef>
                          <a:spcPct val="10000"/>
                        </a:spcBef>
                        <a:spcAft>
                          <a:spcPct val="0"/>
                        </a:spcAft>
                        <a:buClr>
                          <a:schemeClr val="folHlink"/>
                        </a:buClr>
                        <a:buSzPct val="60000"/>
                        <a:buFont typeface="Wingdings" pitchFamily="2" charset="2"/>
                        <a:buNone/>
                        <a:tabLst/>
                      </a:pPr>
                      <a:r>
                        <a:rPr kumimoji="1" lang="zh-CN" altLang="en-US" sz="1600" b="0" i="0" u="none" strike="noStrike" cap="none" normalizeH="0" baseline="0" dirty="0" smtClean="0">
                          <a:ln>
                            <a:noFill/>
                          </a:ln>
                          <a:solidFill>
                            <a:srgbClr val="0000CC"/>
                          </a:solidFill>
                          <a:effectLst/>
                          <a:latin typeface="隶书" pitchFamily="49" charset="-122"/>
                          <a:ea typeface="隶书" pitchFamily="49" charset="-122"/>
                        </a:rPr>
                        <a:t>尚可，有中度气促，日常生活虽可自理，但必须停顿下来喘气，费时、费力</a:t>
                      </a:r>
                    </a:p>
                  </a:txBody>
                  <a:tcP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r>
              <a:tr h="469780">
                <a:tc>
                  <a:txBody>
                    <a:bodyPr/>
                    <a:lstStyle/>
                    <a:p>
                      <a:pPr marL="0" marR="0" lvl="0" indent="0" algn="just" defTabSz="914400" rtl="0" eaLnBrk="1" fontAlgn="base" latinLnBrk="0" hangingPunct="1">
                        <a:lnSpc>
                          <a:spcPct val="90000"/>
                        </a:lnSpc>
                        <a:spcBef>
                          <a:spcPct val="10000"/>
                        </a:spcBef>
                        <a:spcAft>
                          <a:spcPct val="0"/>
                        </a:spcAft>
                        <a:buClr>
                          <a:schemeClr val="folHlink"/>
                        </a:buClr>
                        <a:buSzPct val="60000"/>
                        <a:buFont typeface="Wingdings" pitchFamily="2" charset="2"/>
                        <a:buNone/>
                        <a:tabLst/>
                      </a:pPr>
                      <a:r>
                        <a:rPr kumimoji="1" lang="en-US" altLang="zh-CN" sz="1400" b="1" i="0" u="none" strike="noStrike" cap="none" normalizeH="0" baseline="0" dirty="0" smtClean="0">
                          <a:ln>
                            <a:noFill/>
                          </a:ln>
                          <a:solidFill>
                            <a:schemeClr val="tx2"/>
                          </a:solidFill>
                          <a:effectLst/>
                          <a:latin typeface="隶书" pitchFamily="49" charset="-122"/>
                          <a:ea typeface="隶书" pitchFamily="49" charset="-122"/>
                        </a:rPr>
                        <a:t>Ⅳ</a:t>
                      </a:r>
                      <a:r>
                        <a:rPr kumimoji="1" lang="zh-CN" altLang="en-US" sz="1400" b="1" i="0" u="none" strike="noStrike" cap="none" normalizeH="0" baseline="0" dirty="0" smtClean="0">
                          <a:ln>
                            <a:noFill/>
                          </a:ln>
                          <a:solidFill>
                            <a:schemeClr val="tx2"/>
                          </a:solidFill>
                          <a:effectLst/>
                          <a:latin typeface="隶书" pitchFamily="49" charset="-122"/>
                          <a:ea typeface="隶书" pitchFamily="49" charset="-122"/>
                        </a:rPr>
                        <a:t>度</a:t>
                      </a:r>
                    </a:p>
                    <a:p>
                      <a:pPr marL="0" marR="0" lvl="0" indent="0" algn="just" defTabSz="914400" rtl="0" eaLnBrk="1" fontAlgn="base" latinLnBrk="0" hangingPunct="1">
                        <a:lnSpc>
                          <a:spcPct val="90000"/>
                        </a:lnSpc>
                        <a:spcBef>
                          <a:spcPct val="10000"/>
                        </a:spcBef>
                        <a:spcAft>
                          <a:spcPct val="0"/>
                        </a:spcAft>
                        <a:buClr>
                          <a:schemeClr val="folHlink"/>
                        </a:buClr>
                        <a:buSzPct val="60000"/>
                        <a:buFont typeface="Wingdings" pitchFamily="2" charset="2"/>
                        <a:buNone/>
                        <a:tabLst/>
                      </a:pPr>
                      <a:endParaRPr kumimoji="1" lang="en-US" altLang="zh-CN" sz="1400" b="1" i="0" u="none" strike="noStrike" cap="none" normalizeH="0" baseline="0" dirty="0" smtClean="0">
                        <a:ln>
                          <a:noFill/>
                        </a:ln>
                        <a:solidFill>
                          <a:schemeClr val="tx2"/>
                        </a:solidFill>
                        <a:effectLst/>
                        <a:latin typeface="隶书" pitchFamily="49" charset="-122"/>
                        <a:ea typeface="隶书" pitchFamily="49" charset="-122"/>
                      </a:endParaRPr>
                    </a:p>
                  </a:txBody>
                  <a:tcPr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c>
                  <a:txBody>
                    <a:bodyPr/>
                    <a:lstStyle/>
                    <a:p>
                      <a:pPr marL="0" marR="0" lvl="0" indent="0" algn="just" defTabSz="914400" rtl="0" eaLnBrk="1" fontAlgn="base" latinLnBrk="0" hangingPunct="1">
                        <a:lnSpc>
                          <a:spcPct val="90000"/>
                        </a:lnSpc>
                        <a:spcBef>
                          <a:spcPct val="10000"/>
                        </a:spcBef>
                        <a:spcAft>
                          <a:spcPct val="0"/>
                        </a:spcAft>
                        <a:buClr>
                          <a:schemeClr val="folHlink"/>
                        </a:buClr>
                        <a:buSzPct val="60000"/>
                        <a:buFont typeface="Wingdings" pitchFamily="2" charset="2"/>
                        <a:buNone/>
                        <a:tabLst/>
                      </a:pPr>
                      <a:r>
                        <a:rPr kumimoji="1" lang="zh-CN" altLang="en-US" sz="1600" b="0" i="0" u="none" strike="noStrike" cap="none" normalizeH="0" baseline="0" smtClean="0">
                          <a:ln>
                            <a:noFill/>
                          </a:ln>
                          <a:solidFill>
                            <a:srgbClr val="0000CC"/>
                          </a:solidFill>
                          <a:effectLst/>
                          <a:latin typeface="隶书" pitchFamily="49" charset="-122"/>
                          <a:ea typeface="隶书" pitchFamily="49" charset="-122"/>
                        </a:rPr>
                        <a:t>以自己的步速平地行走</a:t>
                      </a:r>
                      <a:r>
                        <a:rPr kumimoji="1" lang="en-US" altLang="zh-CN" sz="1600" b="0" i="0" u="none" strike="noStrike" cap="none" normalizeH="0" baseline="0" smtClean="0">
                          <a:ln>
                            <a:noFill/>
                          </a:ln>
                          <a:solidFill>
                            <a:srgbClr val="0000CC"/>
                          </a:solidFill>
                          <a:effectLst/>
                          <a:latin typeface="隶书" pitchFamily="49" charset="-122"/>
                          <a:ea typeface="隶书" pitchFamily="49" charset="-122"/>
                        </a:rPr>
                        <a:t>100</a:t>
                      </a:r>
                      <a:r>
                        <a:rPr kumimoji="1" lang="zh-CN" altLang="en-US" sz="1600" b="0" i="0" u="none" strike="noStrike" cap="none" normalizeH="0" baseline="0" smtClean="0">
                          <a:ln>
                            <a:noFill/>
                          </a:ln>
                          <a:solidFill>
                            <a:srgbClr val="0000CC"/>
                          </a:solidFill>
                          <a:effectLst/>
                          <a:latin typeface="隶书" pitchFamily="49" charset="-122"/>
                          <a:ea typeface="隶书" pitchFamily="49" charset="-122"/>
                        </a:rPr>
                        <a:t>米或数分钟即有呼吸困难</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c>
                  <a:txBody>
                    <a:bodyPr/>
                    <a:lstStyle/>
                    <a:p>
                      <a:pPr marL="0" marR="0" lvl="0" indent="0" algn="l" defTabSz="914400" rtl="0" eaLnBrk="1" fontAlgn="base" latinLnBrk="0" hangingPunct="1">
                        <a:lnSpc>
                          <a:spcPct val="90000"/>
                        </a:lnSpc>
                        <a:spcBef>
                          <a:spcPct val="10000"/>
                        </a:spcBef>
                        <a:spcAft>
                          <a:spcPct val="0"/>
                        </a:spcAft>
                        <a:buClr>
                          <a:schemeClr val="folHlink"/>
                        </a:buClr>
                        <a:buSzPct val="60000"/>
                        <a:buFont typeface="Wingdings" pitchFamily="2" charset="2"/>
                        <a:buNone/>
                        <a:tabLst/>
                      </a:pPr>
                      <a:r>
                        <a:rPr kumimoji="1" lang="zh-CN" altLang="en-US" sz="1600" b="0" i="0" u="none" strike="noStrike" cap="none" normalizeH="0" baseline="0" dirty="0" smtClean="0">
                          <a:ln>
                            <a:noFill/>
                          </a:ln>
                          <a:solidFill>
                            <a:srgbClr val="0000CC"/>
                          </a:solidFill>
                          <a:effectLst/>
                          <a:latin typeface="隶书" pitchFamily="49" charset="-122"/>
                          <a:ea typeface="隶书" pitchFamily="49" charset="-122"/>
                        </a:rPr>
                        <a:t>差，有显著呼吸困难，日常生活自理能力下降，需部分帮助</a:t>
                      </a:r>
                    </a:p>
                  </a:txBody>
                  <a:tcP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r>
              <a:tr h="551163">
                <a:tc>
                  <a:txBody>
                    <a:bodyPr/>
                    <a:lstStyle/>
                    <a:p>
                      <a:pPr marL="0" marR="0" lvl="0" indent="0" algn="just" defTabSz="914400" rtl="0" eaLnBrk="1" fontAlgn="base" latinLnBrk="0" hangingPunct="1">
                        <a:lnSpc>
                          <a:spcPct val="90000"/>
                        </a:lnSpc>
                        <a:spcBef>
                          <a:spcPct val="10000"/>
                        </a:spcBef>
                        <a:spcAft>
                          <a:spcPct val="0"/>
                        </a:spcAft>
                        <a:buClr>
                          <a:schemeClr val="folHlink"/>
                        </a:buClr>
                        <a:buSzPct val="60000"/>
                        <a:buFont typeface="Wingdings" pitchFamily="2" charset="2"/>
                        <a:buNone/>
                        <a:tabLst/>
                      </a:pPr>
                      <a:r>
                        <a:rPr kumimoji="1" lang="en-US" altLang="zh-CN" sz="1400" b="1" i="0" u="none" strike="noStrike" cap="none" normalizeH="0" baseline="0" dirty="0" smtClean="0">
                          <a:ln>
                            <a:noFill/>
                          </a:ln>
                          <a:solidFill>
                            <a:schemeClr val="tx2"/>
                          </a:solidFill>
                          <a:effectLst/>
                          <a:latin typeface="隶书" pitchFamily="49" charset="-122"/>
                          <a:ea typeface="隶书" pitchFamily="49" charset="-122"/>
                        </a:rPr>
                        <a:t>Ⅴ</a:t>
                      </a:r>
                      <a:r>
                        <a:rPr kumimoji="1" lang="zh-CN" altLang="en-US" sz="1400" b="1" i="0" u="none" strike="noStrike" cap="none" normalizeH="0" baseline="0" dirty="0" smtClean="0">
                          <a:ln>
                            <a:noFill/>
                          </a:ln>
                          <a:solidFill>
                            <a:schemeClr val="tx2"/>
                          </a:solidFill>
                          <a:effectLst/>
                          <a:latin typeface="隶书" pitchFamily="49" charset="-122"/>
                          <a:ea typeface="隶书" pitchFamily="49" charset="-122"/>
                        </a:rPr>
                        <a:t>度</a:t>
                      </a:r>
                    </a:p>
                  </a:txBody>
                  <a:tcPr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c>
                  <a:txBody>
                    <a:bodyPr/>
                    <a:lstStyle/>
                    <a:p>
                      <a:pPr marL="0" marR="0" lvl="0" indent="0" algn="l" defTabSz="914400" rtl="0" eaLnBrk="1" fontAlgn="base" latinLnBrk="0" hangingPunct="1">
                        <a:lnSpc>
                          <a:spcPct val="90000"/>
                        </a:lnSpc>
                        <a:spcBef>
                          <a:spcPct val="10000"/>
                        </a:spcBef>
                        <a:spcAft>
                          <a:spcPct val="0"/>
                        </a:spcAft>
                        <a:buClr>
                          <a:schemeClr val="folHlink"/>
                        </a:buClr>
                        <a:buSzPct val="60000"/>
                        <a:buFont typeface="Wingdings" pitchFamily="2" charset="2"/>
                        <a:buNone/>
                        <a:tabLst/>
                      </a:pPr>
                      <a:r>
                        <a:rPr kumimoji="1" lang="zh-CN" altLang="en-US" sz="1600" b="0" i="0" u="none" strike="noStrike" cap="none" normalizeH="0" baseline="0" dirty="0" smtClean="0">
                          <a:ln>
                            <a:noFill/>
                          </a:ln>
                          <a:solidFill>
                            <a:srgbClr val="0000CC"/>
                          </a:solidFill>
                          <a:effectLst/>
                          <a:latin typeface="隶书" pitchFamily="49" charset="-122"/>
                          <a:ea typeface="隶书" pitchFamily="49" charset="-122"/>
                        </a:rPr>
                        <a:t>洗脸、穿衣、甚至休息也有呼吸困难</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c>
                  <a:txBody>
                    <a:bodyPr/>
                    <a:lstStyle/>
                    <a:p>
                      <a:pPr marL="0" marR="0" lvl="0" indent="0" algn="l" defTabSz="914400" rtl="0" eaLnBrk="1" fontAlgn="base" latinLnBrk="0" hangingPunct="1">
                        <a:lnSpc>
                          <a:spcPct val="90000"/>
                        </a:lnSpc>
                        <a:spcBef>
                          <a:spcPct val="10000"/>
                        </a:spcBef>
                        <a:spcAft>
                          <a:spcPct val="0"/>
                        </a:spcAft>
                        <a:buClr>
                          <a:schemeClr val="folHlink"/>
                        </a:buClr>
                        <a:buSzPct val="60000"/>
                        <a:buFont typeface="Wingdings" pitchFamily="2" charset="2"/>
                        <a:buNone/>
                        <a:tabLst/>
                      </a:pPr>
                      <a:r>
                        <a:rPr kumimoji="1" lang="zh-CN" altLang="en-US" sz="1600" b="0" i="0" u="none" strike="noStrike" cap="none" normalizeH="0" baseline="0" dirty="0" smtClean="0">
                          <a:ln>
                            <a:noFill/>
                          </a:ln>
                          <a:solidFill>
                            <a:srgbClr val="0000CC"/>
                          </a:solidFill>
                          <a:effectLst/>
                          <a:latin typeface="隶书" pitchFamily="49" charset="-122"/>
                          <a:ea typeface="隶书" pitchFamily="49" charset="-122"/>
                        </a:rPr>
                        <a:t>困难，日常生活不能自理，完全需要帮助</a:t>
                      </a:r>
                    </a:p>
                  </a:txBody>
                  <a:tcP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blipFill dpi="0" rotWithShape="0">
                      <a:blip r:embed="rId2"/>
                      <a:srcRect/>
                      <a:tile tx="0" ty="0" sx="100000" sy="100000" flip="none" algn="tl"/>
                    </a:blipFill>
                  </a:tcPr>
                </a:tc>
              </a:tr>
            </a:tbl>
          </a:graphicData>
        </a:graphic>
      </p:graphicFrame>
    </p:spTree>
    <p:extLst>
      <p:ext uri="{BB962C8B-B14F-4D97-AF65-F5344CB8AC3E}">
        <p14:creationId xmlns="" xmlns:p14="http://schemas.microsoft.com/office/powerpoint/2010/main" val="3405130197"/>
      </p:ext>
    </p:extLst>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zh-CN" altLang="en-US" dirty="0" smtClean="0"/>
              <a:t>六、护理评估要点</a:t>
            </a:r>
          </a:p>
        </p:txBody>
      </p:sp>
      <p:sp>
        <p:nvSpPr>
          <p:cNvPr id="21507" name="Rectangle 3"/>
          <p:cNvSpPr>
            <a:spLocks noGrp="1" noChangeArrowheads="1"/>
          </p:cNvSpPr>
          <p:nvPr>
            <p:ph type="body" idx="1"/>
          </p:nvPr>
        </p:nvSpPr>
        <p:spPr>
          <a:xfrm>
            <a:off x="190500" y="1778000"/>
            <a:ext cx="11480800" cy="4876800"/>
          </a:xfrm>
        </p:spPr>
        <p:txBody>
          <a:bodyPr/>
          <a:lstStyle/>
          <a:p>
            <a:pPr eaLnBrk="1" hangingPunct="1">
              <a:spcBef>
                <a:spcPts val="0"/>
              </a:spcBef>
              <a:buNone/>
            </a:pPr>
            <a:r>
              <a:rPr lang="zh-CN" altLang="en-US" sz="3200" dirty="0" smtClean="0">
                <a:solidFill>
                  <a:srgbClr val="1D1496"/>
                </a:solidFill>
              </a:rPr>
              <a:t>   </a:t>
            </a:r>
            <a:r>
              <a:rPr lang="en-US" altLang="zh-CN" sz="3200" dirty="0" smtClean="0">
                <a:solidFill>
                  <a:srgbClr val="1D1496"/>
                </a:solidFill>
              </a:rPr>
              <a:t>2.</a:t>
            </a:r>
            <a:r>
              <a:rPr lang="zh-CN" altLang="en-US" sz="3200" dirty="0" smtClean="0">
                <a:solidFill>
                  <a:srgbClr val="1D1496"/>
                </a:solidFill>
              </a:rPr>
              <a:t>病因</a:t>
            </a:r>
            <a:endParaRPr lang="en-US" altLang="zh-CN" sz="3200" dirty="0" smtClean="0">
              <a:solidFill>
                <a:srgbClr val="1D1496"/>
              </a:solidFill>
            </a:endParaRPr>
          </a:p>
          <a:p>
            <a:pPr eaLnBrk="1" hangingPunct="1">
              <a:spcBef>
                <a:spcPts val="0"/>
              </a:spcBef>
              <a:buNone/>
            </a:pPr>
            <a:r>
              <a:rPr lang="en-US" altLang="zh-CN" sz="3200" dirty="0" smtClean="0">
                <a:solidFill>
                  <a:srgbClr val="1D1496"/>
                </a:solidFill>
              </a:rPr>
              <a:t>   3.</a:t>
            </a:r>
            <a:r>
              <a:rPr lang="zh-CN" altLang="en-US" sz="3200" dirty="0" smtClean="0">
                <a:solidFill>
                  <a:srgbClr val="1D1496"/>
                </a:solidFill>
              </a:rPr>
              <a:t>诱因</a:t>
            </a:r>
            <a:endParaRPr lang="en-US" altLang="zh-CN" sz="3200" dirty="0" smtClean="0">
              <a:solidFill>
                <a:srgbClr val="1D1496"/>
              </a:solidFill>
            </a:endParaRPr>
          </a:p>
          <a:p>
            <a:pPr eaLnBrk="1" hangingPunct="1">
              <a:spcBef>
                <a:spcPts val="0"/>
              </a:spcBef>
              <a:buNone/>
            </a:pPr>
            <a:r>
              <a:rPr lang="en-US" altLang="zh-CN" sz="3200" dirty="0">
                <a:solidFill>
                  <a:srgbClr val="1D1496"/>
                </a:solidFill>
              </a:rPr>
              <a:t> </a:t>
            </a:r>
            <a:r>
              <a:rPr lang="en-US" altLang="zh-CN" sz="3200" dirty="0" smtClean="0">
                <a:solidFill>
                  <a:srgbClr val="1D1496"/>
                </a:solidFill>
              </a:rPr>
              <a:t>  4.</a:t>
            </a:r>
            <a:r>
              <a:rPr lang="zh-CN" altLang="en-US" sz="3200" dirty="0" smtClean="0">
                <a:solidFill>
                  <a:srgbClr val="1D1496"/>
                </a:solidFill>
              </a:rPr>
              <a:t>呼吸困难引起的身心反应</a:t>
            </a:r>
            <a:endParaRPr lang="en-US" altLang="zh-CN" sz="3200" dirty="0" smtClean="0">
              <a:solidFill>
                <a:srgbClr val="1D1496"/>
              </a:solidFill>
            </a:endParaRPr>
          </a:p>
          <a:p>
            <a:pPr eaLnBrk="1" hangingPunct="1">
              <a:spcBef>
                <a:spcPts val="0"/>
              </a:spcBef>
              <a:buNone/>
            </a:pPr>
            <a:r>
              <a:rPr lang="en-US" altLang="zh-CN" sz="3200" dirty="0">
                <a:solidFill>
                  <a:srgbClr val="1D1496"/>
                </a:solidFill>
              </a:rPr>
              <a:t> </a:t>
            </a:r>
            <a:r>
              <a:rPr lang="en-US" altLang="zh-CN" sz="3200" dirty="0" smtClean="0">
                <a:solidFill>
                  <a:srgbClr val="1D1496"/>
                </a:solidFill>
              </a:rPr>
              <a:t>  5.</a:t>
            </a:r>
            <a:r>
              <a:rPr lang="zh-CN" altLang="en-US" sz="3200" dirty="0" smtClean="0">
                <a:solidFill>
                  <a:srgbClr val="1D1496"/>
                </a:solidFill>
              </a:rPr>
              <a:t>诊疗、护理情况</a:t>
            </a:r>
            <a:endParaRPr lang="zh-CN" altLang="en-US" sz="3200" dirty="0">
              <a:solidFill>
                <a:srgbClr val="1D1496"/>
              </a:solidFill>
            </a:endParaRPr>
          </a:p>
        </p:txBody>
      </p:sp>
    </p:spTree>
    <p:extLst>
      <p:ext uri="{BB962C8B-B14F-4D97-AF65-F5344CB8AC3E}">
        <p14:creationId xmlns="" xmlns:p14="http://schemas.microsoft.com/office/powerpoint/2010/main" val="1075274187"/>
      </p:ext>
    </p:extLst>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zh-CN" altLang="en-US" dirty="0" smtClean="0"/>
              <a:t>五、护理评估要点</a:t>
            </a:r>
          </a:p>
        </p:txBody>
      </p:sp>
      <p:sp>
        <p:nvSpPr>
          <p:cNvPr id="28675" name="Rectangle 3"/>
          <p:cNvSpPr>
            <a:spLocks noGrp="1" noChangeArrowheads="1"/>
          </p:cNvSpPr>
          <p:nvPr>
            <p:ph type="body" idx="1"/>
          </p:nvPr>
        </p:nvSpPr>
        <p:spPr/>
        <p:txBody>
          <a:bodyPr/>
          <a:lstStyle/>
          <a:p>
            <a:pPr eaLnBrk="1" hangingPunct="1">
              <a:buNone/>
            </a:pPr>
            <a:r>
              <a:rPr lang="zh-CN" altLang="en-US" b="1" dirty="0" smtClean="0">
                <a:solidFill>
                  <a:srgbClr val="C00000"/>
                </a:solidFill>
              </a:rPr>
              <a:t>（二）客观资料</a:t>
            </a:r>
            <a:endParaRPr lang="en-US" altLang="zh-CN" b="1" dirty="0" smtClean="0">
              <a:solidFill>
                <a:srgbClr val="C00000"/>
              </a:solidFill>
            </a:endParaRPr>
          </a:p>
          <a:p>
            <a:pPr lvl="1" eaLnBrk="1" hangingPunct="1">
              <a:buFont typeface="Wingdings" pitchFamily="2" charset="2"/>
              <a:buNone/>
            </a:pPr>
            <a:r>
              <a:rPr lang="en-US" altLang="zh-CN" dirty="0" smtClean="0"/>
              <a:t>1.</a:t>
            </a:r>
            <a:r>
              <a:rPr lang="zh-CN" altLang="en-US" dirty="0" smtClean="0"/>
              <a:t>身体评估</a:t>
            </a:r>
          </a:p>
          <a:p>
            <a:pPr lvl="2" eaLnBrk="1" hangingPunct="1"/>
            <a:r>
              <a:rPr lang="zh-CN" altLang="en-US" dirty="0" smtClean="0"/>
              <a:t>呼吸频率、节律、幅度</a:t>
            </a:r>
          </a:p>
          <a:p>
            <a:pPr lvl="2" eaLnBrk="1" hangingPunct="1"/>
            <a:r>
              <a:rPr lang="zh-CN" altLang="en-US" dirty="0" smtClean="0"/>
              <a:t>呼吸费力的表现</a:t>
            </a:r>
          </a:p>
          <a:p>
            <a:pPr lvl="2" eaLnBrk="1" hangingPunct="1"/>
            <a:r>
              <a:rPr lang="zh-CN" altLang="en-US" dirty="0" smtClean="0"/>
              <a:t>心肺体征</a:t>
            </a:r>
          </a:p>
          <a:p>
            <a:pPr lvl="2" eaLnBrk="1" hangingPunct="1"/>
            <a:r>
              <a:rPr lang="zh-CN" altLang="en-US" dirty="0" smtClean="0"/>
              <a:t>神经肌肉检查</a:t>
            </a:r>
          </a:p>
          <a:p>
            <a:pPr lvl="1" eaLnBrk="1" hangingPunct="1">
              <a:buFont typeface="Wingdings" pitchFamily="2" charset="2"/>
              <a:buNone/>
            </a:pPr>
            <a:r>
              <a:rPr lang="en-US" altLang="zh-CN" dirty="0" smtClean="0"/>
              <a:t>2.</a:t>
            </a:r>
            <a:r>
              <a:rPr lang="zh-CN" altLang="en-US" dirty="0" smtClean="0"/>
              <a:t>实验室检查</a:t>
            </a:r>
            <a:endParaRPr lang="en-US" altLang="zh-CN" dirty="0" smtClean="0"/>
          </a:p>
          <a:p>
            <a:pPr marL="1074738" lvl="1" indent="-174625" eaLnBrk="1" hangingPunct="1">
              <a:buClr>
                <a:schemeClr val="tx1"/>
              </a:buClr>
              <a:buFont typeface="Arial" panose="020B0604020202020204" pitchFamily="34" charset="0"/>
              <a:buChar char="•"/>
            </a:pPr>
            <a:r>
              <a:rPr lang="zh-CN" altLang="en-US" sz="2600" dirty="0">
                <a:solidFill>
                  <a:srgbClr val="692AA2"/>
                </a:solidFill>
              </a:rPr>
              <a:t>血常规及血气分析检查</a:t>
            </a:r>
            <a:endParaRPr lang="en-US" altLang="zh-CN" sz="2600" dirty="0">
              <a:solidFill>
                <a:srgbClr val="692AA2"/>
              </a:solidFill>
            </a:endParaRPr>
          </a:p>
          <a:p>
            <a:pPr lvl="1" eaLnBrk="1" hangingPunct="1">
              <a:buFont typeface="Wingdings" pitchFamily="2" charset="2"/>
              <a:buNone/>
            </a:pPr>
            <a:r>
              <a:rPr lang="en-US" altLang="zh-CN" dirty="0" smtClean="0"/>
              <a:t>3.</a:t>
            </a:r>
            <a:r>
              <a:rPr lang="zh-CN" altLang="en-US" dirty="0" smtClean="0"/>
              <a:t>辅助检查</a:t>
            </a:r>
          </a:p>
          <a:p>
            <a:pPr lvl="2" eaLnBrk="1" hangingPunct="1"/>
            <a:r>
              <a:rPr lang="zh-CN" altLang="en-US" dirty="0" smtClean="0"/>
              <a:t>胸部</a:t>
            </a:r>
            <a:r>
              <a:rPr lang="en-US" altLang="zh-CN" dirty="0" smtClean="0"/>
              <a:t>X</a:t>
            </a:r>
            <a:r>
              <a:rPr lang="zh-CN" altLang="en-US" dirty="0"/>
              <a:t>线、肺功能</a:t>
            </a:r>
            <a:r>
              <a:rPr lang="zh-CN" altLang="en-US" dirty="0" smtClean="0"/>
              <a:t>、纤维支气管镜、心电图、超声心动图等。</a:t>
            </a:r>
          </a:p>
        </p:txBody>
      </p:sp>
    </p:spTree>
    <p:extLst>
      <p:ext uri="{BB962C8B-B14F-4D97-AF65-F5344CB8AC3E}">
        <p14:creationId xmlns="" xmlns:p14="http://schemas.microsoft.com/office/powerpoint/2010/main" val="1030935355"/>
      </p:ext>
    </p:extLst>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zh-CN" altLang="en-US" dirty="0" smtClean="0"/>
              <a:t>六、相关护理诊断</a:t>
            </a:r>
          </a:p>
        </p:txBody>
      </p:sp>
      <p:sp>
        <p:nvSpPr>
          <p:cNvPr id="31747" name="Rectangle 3"/>
          <p:cNvSpPr>
            <a:spLocks noGrp="1" noChangeArrowheads="1"/>
          </p:cNvSpPr>
          <p:nvPr>
            <p:ph type="body" idx="1"/>
          </p:nvPr>
        </p:nvSpPr>
        <p:spPr>
          <a:xfrm>
            <a:off x="395474" y="1562765"/>
            <a:ext cx="11480800" cy="4876800"/>
          </a:xfrm>
        </p:spPr>
        <p:txBody>
          <a:bodyPr/>
          <a:lstStyle/>
          <a:p>
            <a:pPr marL="0" indent="0" eaLnBrk="1" hangingPunct="1">
              <a:buNone/>
            </a:pPr>
            <a:r>
              <a:rPr lang="en-US" altLang="zh-CN" sz="2800" dirty="0" smtClean="0">
                <a:solidFill>
                  <a:srgbClr val="C00000"/>
                </a:solidFill>
                <a:latin typeface="隶书" panose="02010509060101010101" pitchFamily="49" charset="-122"/>
                <a:ea typeface="隶书" panose="02010509060101010101" pitchFamily="49" charset="-122"/>
              </a:rPr>
              <a:t>1.</a:t>
            </a:r>
            <a:r>
              <a:rPr lang="zh-CN" altLang="en-US" sz="2800" dirty="0" smtClean="0">
                <a:solidFill>
                  <a:srgbClr val="C00000"/>
                </a:solidFill>
                <a:latin typeface="隶书" panose="02010509060101010101" pitchFamily="49" charset="-122"/>
                <a:ea typeface="隶书" panose="02010509060101010101" pitchFamily="49" charset="-122"/>
              </a:rPr>
              <a:t>低效</a:t>
            </a:r>
            <a:r>
              <a:rPr lang="zh-CN" altLang="en-US" sz="2800" dirty="0">
                <a:solidFill>
                  <a:srgbClr val="C00000"/>
                </a:solidFill>
                <a:latin typeface="隶书" panose="02010509060101010101" pitchFamily="49" charset="-122"/>
                <a:ea typeface="隶书" panose="02010509060101010101" pitchFamily="49" charset="-122"/>
              </a:rPr>
              <a:t>性呼吸型态</a:t>
            </a:r>
            <a:r>
              <a:rPr lang="zh-CN" altLang="en-US" sz="2800" dirty="0" smtClean="0">
                <a:solidFill>
                  <a:srgbClr val="C00000"/>
                </a:solidFill>
                <a:latin typeface="隶书" panose="02010509060101010101" pitchFamily="49" charset="-122"/>
                <a:ea typeface="隶书" panose="02010509060101010101" pitchFamily="49" charset="-122"/>
              </a:rPr>
              <a:t>：</a:t>
            </a:r>
            <a:r>
              <a:rPr lang="zh-CN" altLang="en-US" sz="2800" dirty="0">
                <a:solidFill>
                  <a:srgbClr val="692AA2"/>
                </a:solidFill>
                <a:latin typeface="隶书" pitchFamily="49" charset="-122"/>
                <a:ea typeface="隶书" pitchFamily="49" charset="-122"/>
              </a:rPr>
              <a:t>与上呼吸道梗阻</a:t>
            </a:r>
            <a:r>
              <a:rPr lang="zh-CN" altLang="en-US" sz="2800" dirty="0" smtClean="0">
                <a:solidFill>
                  <a:srgbClr val="692AA2"/>
                </a:solidFill>
                <a:latin typeface="隶书" pitchFamily="49" charset="-122"/>
                <a:ea typeface="隶书" pitchFamily="49" charset="-122"/>
              </a:rPr>
              <a:t>有关</a:t>
            </a:r>
            <a:endParaRPr lang="zh-CN" altLang="en-US" sz="2800" dirty="0">
              <a:solidFill>
                <a:srgbClr val="692AA2"/>
              </a:solidFill>
              <a:latin typeface="隶书" pitchFamily="49" charset="-122"/>
              <a:ea typeface="隶书" pitchFamily="49" charset="-122"/>
            </a:endParaRPr>
          </a:p>
          <a:p>
            <a:pPr marL="0" indent="0" eaLnBrk="1" hangingPunct="1">
              <a:buNone/>
            </a:pPr>
            <a:r>
              <a:rPr lang="en-US" altLang="zh-CN" sz="2800" dirty="0" smtClean="0">
                <a:solidFill>
                  <a:srgbClr val="C00000"/>
                </a:solidFill>
                <a:latin typeface="隶书" panose="02010509060101010101" pitchFamily="49" charset="-122"/>
                <a:ea typeface="隶书" panose="02010509060101010101" pitchFamily="49" charset="-122"/>
              </a:rPr>
              <a:t>2.</a:t>
            </a:r>
            <a:r>
              <a:rPr lang="zh-CN" altLang="en-US" sz="2800" dirty="0" smtClean="0">
                <a:solidFill>
                  <a:srgbClr val="C00000"/>
                </a:solidFill>
                <a:latin typeface="隶书" panose="02010509060101010101" pitchFamily="49" charset="-122"/>
                <a:ea typeface="隶书" panose="02010509060101010101" pitchFamily="49" charset="-122"/>
              </a:rPr>
              <a:t>气体</a:t>
            </a:r>
            <a:r>
              <a:rPr lang="zh-CN" altLang="en-US" sz="2800" dirty="0">
                <a:solidFill>
                  <a:srgbClr val="C00000"/>
                </a:solidFill>
                <a:latin typeface="隶书" panose="02010509060101010101" pitchFamily="49" charset="-122"/>
                <a:ea typeface="隶书" panose="02010509060101010101" pitchFamily="49" charset="-122"/>
              </a:rPr>
              <a:t>交换受损：</a:t>
            </a:r>
            <a:r>
              <a:rPr lang="zh-CN" altLang="en-US" sz="2800" dirty="0" smtClean="0">
                <a:solidFill>
                  <a:srgbClr val="692AA2"/>
                </a:solidFill>
                <a:latin typeface="隶书" pitchFamily="49" charset="-122"/>
                <a:ea typeface="隶书" pitchFamily="49" charset="-122"/>
              </a:rPr>
              <a:t>与肺炎或心功能不全有关</a:t>
            </a:r>
            <a:endParaRPr lang="zh-CN" altLang="en-US" sz="2800" dirty="0">
              <a:solidFill>
                <a:srgbClr val="692AA2"/>
              </a:solidFill>
              <a:latin typeface="隶书" pitchFamily="49" charset="-122"/>
              <a:ea typeface="隶书" pitchFamily="49" charset="-122"/>
            </a:endParaRPr>
          </a:p>
          <a:p>
            <a:pPr marL="0" indent="0" eaLnBrk="1" hangingPunct="1">
              <a:buNone/>
            </a:pPr>
            <a:r>
              <a:rPr lang="en-US" altLang="zh-CN" sz="2800" dirty="0" smtClean="0">
                <a:solidFill>
                  <a:srgbClr val="C00000"/>
                </a:solidFill>
                <a:latin typeface="隶书" panose="02010509060101010101" pitchFamily="49" charset="-122"/>
                <a:ea typeface="隶书" panose="02010509060101010101" pitchFamily="49" charset="-122"/>
              </a:rPr>
              <a:t>3.</a:t>
            </a:r>
            <a:r>
              <a:rPr lang="zh-CN" altLang="en-US" sz="2800" dirty="0" smtClean="0">
                <a:solidFill>
                  <a:srgbClr val="C00000"/>
                </a:solidFill>
                <a:latin typeface="隶书" panose="02010509060101010101" pitchFamily="49" charset="-122"/>
                <a:ea typeface="隶书" panose="02010509060101010101" pitchFamily="49" charset="-122"/>
              </a:rPr>
              <a:t>活动</a:t>
            </a:r>
            <a:r>
              <a:rPr lang="zh-CN" altLang="en-US" sz="2800" dirty="0">
                <a:solidFill>
                  <a:srgbClr val="C00000"/>
                </a:solidFill>
                <a:latin typeface="隶书" panose="02010509060101010101" pitchFamily="49" charset="-122"/>
                <a:ea typeface="隶书" panose="02010509060101010101" pitchFamily="49" charset="-122"/>
              </a:rPr>
              <a:t>无耐力：</a:t>
            </a:r>
            <a:r>
              <a:rPr lang="zh-CN" altLang="en-US" sz="2800" dirty="0" smtClean="0">
                <a:solidFill>
                  <a:srgbClr val="692AA2"/>
                </a:solidFill>
                <a:latin typeface="隶书" pitchFamily="49" charset="-122"/>
                <a:ea typeface="隶书" pitchFamily="49" charset="-122"/>
              </a:rPr>
              <a:t>与呼吸困难有关</a:t>
            </a:r>
            <a:endParaRPr lang="zh-CN" altLang="en-US" sz="2800" dirty="0">
              <a:latin typeface="隶书" panose="02010509060101010101" pitchFamily="49" charset="-122"/>
              <a:ea typeface="隶书" panose="02010509060101010101" pitchFamily="49" charset="-122"/>
            </a:endParaRPr>
          </a:p>
          <a:p>
            <a:pPr marL="0" indent="0" eaLnBrk="1" hangingPunct="1">
              <a:buNone/>
            </a:pPr>
            <a:r>
              <a:rPr lang="en-US" altLang="zh-CN" sz="2800" dirty="0" smtClean="0">
                <a:solidFill>
                  <a:srgbClr val="C00000"/>
                </a:solidFill>
                <a:latin typeface="隶书" panose="02010509060101010101" pitchFamily="49" charset="-122"/>
                <a:ea typeface="隶书" panose="02010509060101010101" pitchFamily="49" charset="-122"/>
              </a:rPr>
              <a:t>4.</a:t>
            </a:r>
            <a:r>
              <a:rPr lang="zh-CN" altLang="en-US" sz="2800" dirty="0" smtClean="0">
                <a:solidFill>
                  <a:srgbClr val="C00000"/>
                </a:solidFill>
                <a:latin typeface="隶书" panose="02010509060101010101" pitchFamily="49" charset="-122"/>
                <a:ea typeface="隶书" panose="02010509060101010101" pitchFamily="49" charset="-122"/>
              </a:rPr>
              <a:t>自理</a:t>
            </a:r>
            <a:r>
              <a:rPr lang="zh-CN" altLang="en-US" sz="2800" dirty="0">
                <a:solidFill>
                  <a:srgbClr val="C00000"/>
                </a:solidFill>
                <a:latin typeface="隶书" panose="02010509060101010101" pitchFamily="49" charset="-122"/>
                <a:ea typeface="隶书" panose="02010509060101010101" pitchFamily="49" charset="-122"/>
              </a:rPr>
              <a:t>缺陷：</a:t>
            </a:r>
            <a:r>
              <a:rPr lang="zh-CN" altLang="en-US" sz="2800" dirty="0" smtClean="0">
                <a:solidFill>
                  <a:srgbClr val="692AA2"/>
                </a:solidFill>
                <a:latin typeface="隶书" pitchFamily="49" charset="-122"/>
                <a:ea typeface="隶书" pitchFamily="49" charset="-122"/>
              </a:rPr>
              <a:t>与</a:t>
            </a:r>
            <a:r>
              <a:rPr lang="zh-CN" altLang="en-US" sz="2800" dirty="0">
                <a:solidFill>
                  <a:srgbClr val="692AA2"/>
                </a:solidFill>
                <a:latin typeface="隶书" pitchFamily="49" charset="-122"/>
                <a:ea typeface="隶书" pitchFamily="49" charset="-122"/>
              </a:rPr>
              <a:t>呼吸困难</a:t>
            </a:r>
            <a:r>
              <a:rPr lang="zh-CN" altLang="en-US" sz="2800" dirty="0" smtClean="0">
                <a:solidFill>
                  <a:srgbClr val="692AA2"/>
                </a:solidFill>
                <a:latin typeface="隶书" pitchFamily="49" charset="-122"/>
                <a:ea typeface="隶书" pitchFamily="49" charset="-122"/>
              </a:rPr>
              <a:t>有关</a:t>
            </a:r>
            <a:endParaRPr lang="zh-CN" altLang="en-US" sz="2800" dirty="0">
              <a:solidFill>
                <a:srgbClr val="692AA2"/>
              </a:solidFill>
              <a:latin typeface="隶书" pitchFamily="49" charset="-122"/>
              <a:ea typeface="隶书" pitchFamily="49" charset="-122"/>
            </a:endParaRPr>
          </a:p>
        </p:txBody>
      </p:sp>
    </p:spTree>
    <p:extLst>
      <p:ext uri="{BB962C8B-B14F-4D97-AF65-F5344CB8AC3E}">
        <p14:creationId xmlns="" xmlns:p14="http://schemas.microsoft.com/office/powerpoint/2010/main" val="1347217583"/>
      </p:ext>
    </p:extLst>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1"/>
          <p:cNvSpPr>
            <a:spLocks noGrp="1"/>
          </p:cNvSpPr>
          <p:nvPr>
            <p:ph type="ctrTitle"/>
          </p:nvPr>
        </p:nvSpPr>
        <p:spPr/>
        <p:txBody>
          <a:bodyPr/>
          <a:lstStyle/>
          <a:p>
            <a:r>
              <a:rPr lang="zh-CN" altLang="en-US" sz="3600" dirty="0">
                <a:ea typeface="宋体" panose="02010600030101010101" pitchFamily="2" charset="-122"/>
              </a:rPr>
              <a:t>第七</a:t>
            </a:r>
            <a:r>
              <a:rPr lang="zh-CN" altLang="en-US" sz="3600" dirty="0" smtClean="0">
                <a:ea typeface="宋体" panose="02010600030101010101" pitchFamily="2" charset="-122"/>
              </a:rPr>
              <a:t>章 咯血</a:t>
            </a:r>
          </a:p>
        </p:txBody>
      </p:sp>
      <p:sp>
        <p:nvSpPr>
          <p:cNvPr id="3075" name="副标题 2"/>
          <p:cNvSpPr>
            <a:spLocks noGrp="1"/>
          </p:cNvSpPr>
          <p:nvPr>
            <p:ph type="subTitle" idx="1"/>
          </p:nvPr>
        </p:nvSpPr>
        <p:spPr/>
        <p:txBody>
          <a:bodyPr/>
          <a:lstStyle/>
          <a:p>
            <a:endParaRPr lang="zh-CN" altLang="en-US" smtClean="0">
              <a:ea typeface="宋体" panose="02010600030101010101" pitchFamily="2" charset="-122"/>
            </a:endParaRPr>
          </a:p>
        </p:txBody>
      </p:sp>
    </p:spTree>
    <p:extLst>
      <p:ext uri="{BB962C8B-B14F-4D97-AF65-F5344CB8AC3E}">
        <p14:creationId xmlns="" xmlns:p14="http://schemas.microsoft.com/office/powerpoint/2010/main" val="3059632441"/>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标题 1"/>
          <p:cNvSpPr>
            <a:spLocks noGrp="1"/>
          </p:cNvSpPr>
          <p:nvPr>
            <p:ph type="title"/>
          </p:nvPr>
        </p:nvSpPr>
        <p:spPr/>
        <p:txBody>
          <a:bodyPr/>
          <a:lstStyle/>
          <a:p>
            <a:r>
              <a:rPr lang="zh-CN" altLang="en-US" dirty="0" smtClean="0">
                <a:ea typeface="宋体" panose="02010600030101010101" pitchFamily="2" charset="-122"/>
              </a:rPr>
              <a:t> 一、</a:t>
            </a:r>
            <a:r>
              <a:rPr lang="zh-CN" altLang="en-US" sz="4000" b="1" dirty="0">
                <a:ea typeface="宋体" panose="02010600030101010101" pitchFamily="2" charset="-122"/>
              </a:rPr>
              <a:t>概念</a:t>
            </a:r>
            <a:endParaRPr lang="zh-CN" altLang="en-US" dirty="0" smtClean="0">
              <a:ea typeface="宋体" panose="02010600030101010101" pitchFamily="2" charset="-122"/>
            </a:endParaRPr>
          </a:p>
        </p:txBody>
      </p:sp>
      <p:sp>
        <p:nvSpPr>
          <p:cNvPr id="4099" name="内容占位符 2"/>
          <p:cNvSpPr>
            <a:spLocks noGrp="1"/>
          </p:cNvSpPr>
          <p:nvPr>
            <p:ph idx="1"/>
          </p:nvPr>
        </p:nvSpPr>
        <p:spPr>
          <a:xfrm>
            <a:off x="737416" y="1436507"/>
            <a:ext cx="9675767" cy="4876800"/>
          </a:xfrm>
        </p:spPr>
        <p:txBody>
          <a:bodyPr/>
          <a:lstStyle/>
          <a:p>
            <a:r>
              <a:rPr lang="zh-CN" altLang="en-US" sz="3200" b="1" dirty="0">
                <a:solidFill>
                  <a:srgbClr val="C00000"/>
                </a:solidFill>
                <a:latin typeface="华文楷体" panose="02010600040101010101" pitchFamily="2" charset="-122"/>
                <a:ea typeface="华文楷体" panose="02010600040101010101" pitchFamily="2" charset="-122"/>
              </a:rPr>
              <a:t>咯血</a:t>
            </a:r>
            <a:endParaRPr lang="en-US" altLang="zh-CN" sz="3200" b="1" dirty="0">
              <a:solidFill>
                <a:srgbClr val="C00000"/>
              </a:solidFill>
              <a:latin typeface="华文楷体" panose="02010600040101010101" pitchFamily="2" charset="-122"/>
              <a:ea typeface="华文楷体" panose="02010600040101010101" pitchFamily="2" charset="-122"/>
            </a:endParaRPr>
          </a:p>
          <a:p>
            <a:pPr lvl="1"/>
            <a:r>
              <a:rPr lang="zh-CN" altLang="en-US" sz="3200" dirty="0"/>
              <a:t>喉及喉部以下的呼吸道和肺组织出血</a:t>
            </a:r>
            <a:r>
              <a:rPr lang="en-US" altLang="zh-CN" sz="3200" dirty="0"/>
              <a:t>,</a:t>
            </a:r>
            <a:r>
              <a:rPr lang="zh-CN" altLang="en-US" sz="3200" dirty="0"/>
              <a:t>经咳嗽从口腔咯出，称为</a:t>
            </a:r>
            <a:r>
              <a:rPr lang="zh-CN" altLang="en-US" sz="3200" dirty="0">
                <a:solidFill>
                  <a:srgbClr val="C00000"/>
                </a:solidFill>
              </a:rPr>
              <a:t>咯血</a:t>
            </a:r>
            <a:r>
              <a:rPr lang="zh-CN" altLang="en-US" sz="3200" b="1" dirty="0"/>
              <a:t>。</a:t>
            </a:r>
            <a:endParaRPr lang="en-US" altLang="zh-CN" sz="3200" dirty="0"/>
          </a:p>
          <a:p>
            <a:pPr lvl="1"/>
            <a:r>
              <a:rPr lang="zh-CN" altLang="en-US" sz="3200" dirty="0"/>
              <a:t>少量咯血仅表现为痰中带血</a:t>
            </a:r>
            <a:endParaRPr lang="en-US" altLang="zh-CN" sz="3200" dirty="0"/>
          </a:p>
          <a:p>
            <a:pPr lvl="1"/>
            <a:r>
              <a:rPr lang="zh-CN" altLang="en-US" sz="3200" dirty="0"/>
              <a:t>大咯血</a:t>
            </a:r>
            <a:r>
              <a:rPr lang="zh-CN" altLang="en-US" sz="3200" dirty="0" smtClean="0"/>
              <a:t>时血液</a:t>
            </a:r>
            <a:r>
              <a:rPr lang="zh-CN" altLang="en-US" sz="3200" dirty="0"/>
              <a:t>由口鼻涌出</a:t>
            </a:r>
            <a:r>
              <a:rPr lang="en-US" altLang="zh-CN" sz="3200" dirty="0"/>
              <a:t>,</a:t>
            </a:r>
            <a:r>
              <a:rPr lang="zh-CN" altLang="en-US" sz="3200" dirty="0"/>
              <a:t>可阻塞呼吸道</a:t>
            </a:r>
            <a:r>
              <a:rPr lang="en-US" altLang="zh-CN" sz="3200" dirty="0"/>
              <a:t>,</a:t>
            </a:r>
            <a:r>
              <a:rPr lang="zh-CN" altLang="en-US" sz="3200" dirty="0"/>
              <a:t>造成窒息危及生命</a:t>
            </a:r>
            <a:endParaRPr lang="en-US" altLang="zh-CN" sz="3200" dirty="0"/>
          </a:p>
          <a:p>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732983404"/>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title"/>
          </p:nvPr>
        </p:nvSpPr>
        <p:spPr/>
        <p:txBody>
          <a:bodyPr/>
          <a:lstStyle/>
          <a:p>
            <a:r>
              <a:rPr lang="zh-CN" altLang="en-US" b="1" smtClean="0">
                <a:ea typeface="宋体" panose="02010600030101010101" pitchFamily="2" charset="-122"/>
              </a:rPr>
              <a:t>二、病因与发生机制</a:t>
            </a:r>
            <a:endParaRPr lang="zh-CN" altLang="en-US" smtClean="0">
              <a:ea typeface="宋体" panose="02010600030101010101" pitchFamily="2" charset="-122"/>
            </a:endParaRPr>
          </a:p>
        </p:txBody>
      </p:sp>
      <p:sp>
        <p:nvSpPr>
          <p:cNvPr id="5123" name="内容占位符 2"/>
          <p:cNvSpPr>
            <a:spLocks noGrp="1"/>
          </p:cNvSpPr>
          <p:nvPr>
            <p:ph idx="1"/>
          </p:nvPr>
        </p:nvSpPr>
        <p:spPr>
          <a:xfrm>
            <a:off x="460375" y="1488758"/>
            <a:ext cx="10229850" cy="4876800"/>
          </a:xfrm>
        </p:spPr>
        <p:txBody>
          <a:bodyPr/>
          <a:lstStyle/>
          <a:p>
            <a:pPr>
              <a:buFont typeface="Wingdings" panose="05000000000000000000" pitchFamily="2" charset="2"/>
              <a:buNone/>
            </a:pPr>
            <a:r>
              <a:rPr lang="zh-CN" altLang="en-US" sz="3200" dirty="0" smtClean="0">
                <a:solidFill>
                  <a:srgbClr val="C00000"/>
                </a:solidFill>
                <a:latin typeface="华文楷体" panose="02010600040101010101" pitchFamily="2" charset="-122"/>
                <a:ea typeface="华文楷体" panose="02010600040101010101" pitchFamily="2" charset="-122"/>
              </a:rPr>
              <a:t>（一）呼吸系统</a:t>
            </a:r>
            <a:r>
              <a:rPr lang="zh-CN" altLang="en-US" sz="3200" dirty="0">
                <a:solidFill>
                  <a:srgbClr val="C00000"/>
                </a:solidFill>
                <a:latin typeface="华文楷体" panose="02010600040101010101" pitchFamily="2" charset="-122"/>
                <a:ea typeface="华文楷体" panose="02010600040101010101" pitchFamily="2" charset="-122"/>
              </a:rPr>
              <a:t>疾病</a:t>
            </a:r>
          </a:p>
          <a:p>
            <a:pPr lvl="1">
              <a:buFont typeface="Wingdings" panose="05000000000000000000" pitchFamily="2" charset="2"/>
              <a:buNone/>
            </a:pPr>
            <a:r>
              <a:rPr lang="en-US" altLang="zh-CN" dirty="0" smtClean="0"/>
              <a:t>1.</a:t>
            </a:r>
            <a:r>
              <a:rPr lang="zh-CN" altLang="en-US" dirty="0" smtClean="0"/>
              <a:t>支气管疾病</a:t>
            </a:r>
            <a:endParaRPr lang="en-US" altLang="zh-CN" dirty="0" smtClean="0"/>
          </a:p>
          <a:p>
            <a:pPr lvl="1">
              <a:buFont typeface="Wingdings" panose="05000000000000000000" pitchFamily="2" charset="2"/>
              <a:buNone/>
            </a:pPr>
            <a:r>
              <a:rPr lang="en-US" altLang="zh-CN" dirty="0" smtClean="0"/>
              <a:t>2.</a:t>
            </a:r>
            <a:r>
              <a:rPr lang="zh-CN" altLang="en-US" dirty="0" smtClean="0"/>
              <a:t>肺部疾病  </a:t>
            </a:r>
          </a:p>
          <a:p>
            <a:pPr lvl="2"/>
            <a:r>
              <a:rPr lang="zh-CN" altLang="en-US" sz="2800" dirty="0"/>
              <a:t>发生机制</a:t>
            </a:r>
          </a:p>
          <a:p>
            <a:pPr lvl="3"/>
            <a:r>
              <a:rPr lang="zh-CN" altLang="en-US" sz="2800" dirty="0"/>
              <a:t>病变损害</a:t>
            </a:r>
            <a:r>
              <a:rPr lang="zh-CN" altLang="en-US" sz="2800" dirty="0" smtClean="0"/>
              <a:t>呼吸道黏膜或</a:t>
            </a:r>
            <a:r>
              <a:rPr lang="zh-CN" altLang="en-US" sz="2800" dirty="0"/>
              <a:t>肺毛细血管，使其通透性增高</a:t>
            </a:r>
            <a:endParaRPr lang="en-US" altLang="zh-CN" sz="2800" dirty="0"/>
          </a:p>
          <a:p>
            <a:pPr lvl="3"/>
            <a:r>
              <a:rPr lang="zh-CN" altLang="en-US" sz="2800" dirty="0"/>
              <a:t>小血管受到侵蚀而破裂出血 </a:t>
            </a:r>
          </a:p>
          <a:p>
            <a:pPr lvl="2"/>
            <a:endParaRPr lang="en-US" altLang="zh-CN" dirty="0" smtClean="0">
              <a:latin typeface="Arial" panose="020B0604020202020204" pitchFamily="34" charset="0"/>
              <a:ea typeface="宋体" panose="02010600030101010101" pitchFamily="2" charset="-122"/>
            </a:endParaRPr>
          </a:p>
          <a:p>
            <a:pPr lvl="3">
              <a:buFontTx/>
              <a:buNone/>
            </a:pPr>
            <a:endParaRPr lang="zh-CN" altLang="en-US" dirty="0" smtClean="0">
              <a:latin typeface="Arial" panose="020B0604020202020204" pitchFamily="34" charset="0"/>
              <a:ea typeface="宋体" panose="02010600030101010101" pitchFamily="2" charset="-122"/>
            </a:endParaRPr>
          </a:p>
          <a:p>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40021349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五、临床表现</a:t>
            </a:r>
            <a:endParaRPr lang="zh-CN" altLang="en-US" dirty="0"/>
          </a:p>
        </p:txBody>
      </p:sp>
      <p:sp>
        <p:nvSpPr>
          <p:cNvPr id="3" name="内容占位符 2"/>
          <p:cNvSpPr>
            <a:spLocks noGrp="1"/>
          </p:cNvSpPr>
          <p:nvPr>
            <p:ph idx="1"/>
          </p:nvPr>
        </p:nvSpPr>
        <p:spPr>
          <a:xfrm>
            <a:off x="380960" y="1214422"/>
            <a:ext cx="11208785" cy="4876800"/>
          </a:xfrm>
        </p:spPr>
        <p:txBody>
          <a:bodyPr/>
          <a:lstStyle/>
          <a:p>
            <a:pPr lvl="1">
              <a:buNone/>
            </a:pPr>
            <a:r>
              <a:rPr lang="en-US" altLang="zh-CN" sz="2600" b="1" dirty="0">
                <a:solidFill>
                  <a:srgbClr val="692AA2"/>
                </a:solidFill>
                <a:latin typeface="华文楷体" pitchFamily="2" charset="-122"/>
                <a:ea typeface="华文楷体" pitchFamily="2" charset="-122"/>
              </a:rPr>
              <a:t> </a:t>
            </a:r>
            <a:r>
              <a:rPr lang="zh-CN" altLang="en-US" dirty="0" smtClean="0"/>
              <a:t>（</a:t>
            </a:r>
            <a:r>
              <a:rPr lang="en-US" altLang="zh-CN" dirty="0" smtClean="0"/>
              <a:t>2</a:t>
            </a:r>
            <a:r>
              <a:rPr lang="zh-CN" altLang="en-US" dirty="0" smtClean="0"/>
              <a:t>）弛张热</a:t>
            </a:r>
            <a:endParaRPr lang="en-US" altLang="zh-CN" dirty="0" smtClean="0"/>
          </a:p>
          <a:p>
            <a:pPr lvl="2"/>
            <a:r>
              <a:rPr lang="zh-CN" altLang="en-US" dirty="0" smtClean="0"/>
              <a:t>为持续高热</a:t>
            </a:r>
            <a:r>
              <a:rPr lang="en-US" altLang="zh-CN" dirty="0" smtClean="0"/>
              <a:t>39</a:t>
            </a:r>
            <a:r>
              <a:rPr lang="zh-CN" altLang="en-US" dirty="0" smtClean="0"/>
              <a:t>℃以上，每日体温波动在</a:t>
            </a:r>
            <a:r>
              <a:rPr lang="en-US" altLang="zh-CN" dirty="0" smtClean="0"/>
              <a:t>2</a:t>
            </a:r>
            <a:r>
              <a:rPr lang="zh-CN" altLang="en-US" dirty="0" smtClean="0"/>
              <a:t>℃以上，但最低温度仍不降至正常</a:t>
            </a:r>
            <a:endParaRPr lang="en-US" altLang="zh-CN" dirty="0" smtClean="0"/>
          </a:p>
          <a:p>
            <a:pPr lvl="2"/>
            <a:endParaRPr lang="en-US" altLang="zh-CN" dirty="0" smtClean="0"/>
          </a:p>
        </p:txBody>
      </p:sp>
      <p:sp>
        <p:nvSpPr>
          <p:cNvPr id="4" name="日期占位符 3"/>
          <p:cNvSpPr>
            <a:spLocks noGrp="1"/>
          </p:cNvSpPr>
          <p:nvPr>
            <p:ph type="dt" sz="half" idx="11"/>
          </p:nvPr>
        </p:nvSpPr>
        <p:spPr/>
        <p:txBody>
          <a:bodyPr/>
          <a:lstStyle/>
          <a:p>
            <a:pPr>
              <a:defRPr/>
            </a:pPr>
            <a:r>
              <a:rPr lang="en-US" smtClean="0">
                <a:solidFill>
                  <a:srgbClr val="FFFFFF"/>
                </a:solidFill>
              </a:rPr>
              <a:t>www.pumpress.com.cn</a:t>
            </a:r>
            <a:endParaRPr lang="en-US">
              <a:solidFill>
                <a:srgbClr val="FFFFFF"/>
              </a:solidFill>
            </a:endParaRPr>
          </a:p>
        </p:txBody>
      </p:sp>
      <p:pic>
        <p:nvPicPr>
          <p:cNvPr id="5" name="图片 4" descr="D:\科研项目申请\医学部\2014\扫描0001.jpg"/>
          <p:cNvPicPr/>
          <p:nvPr/>
        </p:nvPicPr>
        <p:blipFill>
          <a:blip r:embed="rId2" cstate="print"/>
          <a:srcRect l="7975" t="36842" r="8998" b="40565"/>
          <a:stretch>
            <a:fillRect/>
          </a:stretch>
        </p:blipFill>
        <p:spPr bwMode="auto">
          <a:xfrm>
            <a:off x="3881422" y="2928934"/>
            <a:ext cx="3867150" cy="1676400"/>
          </a:xfrm>
          <a:prstGeom prst="rect">
            <a:avLst/>
          </a:prstGeom>
          <a:noFill/>
          <a:ln w="9525">
            <a:noFill/>
            <a:miter lim="800000"/>
            <a:headEnd/>
            <a:tailEnd/>
          </a:ln>
        </p:spPr>
      </p:pic>
      <p:sp>
        <p:nvSpPr>
          <p:cNvPr id="6" name="TextBox 5"/>
          <p:cNvSpPr txBox="1"/>
          <p:nvPr/>
        </p:nvSpPr>
        <p:spPr>
          <a:xfrm>
            <a:off x="5238745" y="4786322"/>
            <a:ext cx="954107" cy="400110"/>
          </a:xfrm>
          <a:prstGeom prst="rect">
            <a:avLst/>
          </a:prstGeom>
          <a:noFill/>
        </p:spPr>
        <p:txBody>
          <a:bodyPr wrap="none" rtlCol="0">
            <a:spAutoFit/>
          </a:bodyPr>
          <a:lstStyle/>
          <a:p>
            <a:pPr fontAlgn="base">
              <a:spcBef>
                <a:spcPct val="0"/>
              </a:spcBef>
              <a:spcAft>
                <a:spcPct val="0"/>
              </a:spcAft>
            </a:pPr>
            <a:r>
              <a:rPr lang="zh-CN" altLang="en-US" sz="2000" dirty="0">
                <a:solidFill>
                  <a:srgbClr val="1D1496"/>
                </a:solidFill>
                <a:latin typeface="隶书" pitchFamily="49" charset="-122"/>
                <a:ea typeface="隶书" pitchFamily="49" charset="-122"/>
              </a:rPr>
              <a:t>弛张热</a:t>
            </a:r>
          </a:p>
        </p:txBody>
      </p:sp>
    </p:spTree>
    <p:extLst>
      <p:ext uri="{BB962C8B-B14F-4D97-AF65-F5344CB8AC3E}">
        <p14:creationId xmlns="" xmlns:p14="http://schemas.microsoft.com/office/powerpoint/2010/main" val="414922392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1"/>
          <p:cNvSpPr>
            <a:spLocks noGrp="1"/>
          </p:cNvSpPr>
          <p:nvPr>
            <p:ph type="title"/>
          </p:nvPr>
        </p:nvSpPr>
        <p:spPr/>
        <p:txBody>
          <a:bodyPr/>
          <a:lstStyle/>
          <a:p>
            <a:r>
              <a:rPr lang="zh-CN" altLang="en-US" b="1" dirty="0" smtClean="0">
                <a:ea typeface="宋体" panose="02010600030101010101" pitchFamily="2" charset="-122"/>
              </a:rPr>
              <a:t>二、病因与发生机制</a:t>
            </a:r>
            <a:endParaRPr lang="zh-CN" altLang="en-US" dirty="0" smtClean="0">
              <a:ea typeface="宋体" panose="02010600030101010101" pitchFamily="2" charset="-122"/>
            </a:endParaRPr>
          </a:p>
        </p:txBody>
      </p:sp>
      <p:sp>
        <p:nvSpPr>
          <p:cNvPr id="6147" name="内容占位符 2"/>
          <p:cNvSpPr>
            <a:spLocks noGrp="1"/>
          </p:cNvSpPr>
          <p:nvPr>
            <p:ph idx="1"/>
          </p:nvPr>
        </p:nvSpPr>
        <p:spPr>
          <a:xfrm>
            <a:off x="555398" y="1645512"/>
            <a:ext cx="10039804" cy="4876800"/>
          </a:xfrm>
        </p:spPr>
        <p:txBody>
          <a:bodyPr/>
          <a:lstStyle/>
          <a:p>
            <a:pPr>
              <a:buFont typeface="Wingdings" panose="05000000000000000000" pitchFamily="2" charset="2"/>
              <a:buNone/>
            </a:pPr>
            <a:r>
              <a:rPr lang="zh-CN" altLang="en-US" sz="3200" dirty="0" smtClean="0">
                <a:solidFill>
                  <a:srgbClr val="C00000"/>
                </a:solidFill>
                <a:latin typeface="华文楷体" panose="02010600040101010101" pitchFamily="2" charset="-122"/>
                <a:ea typeface="华文楷体" panose="02010600040101010101" pitchFamily="2" charset="-122"/>
              </a:rPr>
              <a:t>（二）心血管疾病</a:t>
            </a:r>
            <a:endParaRPr lang="zh-CN" altLang="en-US" sz="3200" dirty="0">
              <a:solidFill>
                <a:srgbClr val="C00000"/>
              </a:solidFill>
              <a:latin typeface="华文楷体" panose="02010600040101010101" pitchFamily="2" charset="-122"/>
              <a:ea typeface="华文楷体" panose="02010600040101010101" pitchFamily="2" charset="-122"/>
            </a:endParaRPr>
          </a:p>
          <a:p>
            <a:pPr lvl="1"/>
            <a:r>
              <a:rPr lang="zh-CN" altLang="en-US" dirty="0" smtClean="0"/>
              <a:t>主要机制</a:t>
            </a:r>
            <a:endParaRPr lang="en-US" altLang="zh-CN" dirty="0" smtClean="0"/>
          </a:p>
          <a:p>
            <a:pPr lvl="2"/>
            <a:r>
              <a:rPr lang="zh-CN" altLang="en-US" sz="2800" dirty="0"/>
              <a:t>肺淤血致肺泡壁或支气管内膜毛细血管破裂所致</a:t>
            </a:r>
            <a:endParaRPr lang="en-US" altLang="zh-CN" sz="2800" dirty="0"/>
          </a:p>
          <a:p>
            <a:pPr lvl="2"/>
            <a:r>
              <a:rPr lang="zh-CN" altLang="en-US" sz="2800" dirty="0"/>
              <a:t>支气管黏膜下层支气管静脉曲张破裂，常致大咯血</a:t>
            </a:r>
          </a:p>
          <a:p>
            <a:pPr>
              <a:buFont typeface="Wingdings" panose="05000000000000000000" pitchFamily="2" charset="2"/>
              <a:buNone/>
            </a:pPr>
            <a:r>
              <a:rPr lang="zh-CN" altLang="en-US" sz="3200" dirty="0" smtClean="0">
                <a:solidFill>
                  <a:srgbClr val="C00000"/>
                </a:solidFill>
                <a:latin typeface="华文楷体" panose="02010600040101010101" pitchFamily="2" charset="-122"/>
                <a:ea typeface="华文楷体" panose="02010600040101010101" pitchFamily="2" charset="-122"/>
              </a:rPr>
              <a:t>（三）其他</a:t>
            </a:r>
            <a:endParaRPr lang="en-US" altLang="zh-CN" sz="3200" dirty="0">
              <a:solidFill>
                <a:srgbClr val="C00000"/>
              </a:solidFill>
              <a:latin typeface="华文楷体" panose="02010600040101010101" pitchFamily="2" charset="-122"/>
              <a:ea typeface="华文楷体" panose="02010600040101010101" pitchFamily="2" charset="-122"/>
            </a:endParaRPr>
          </a:p>
          <a:p>
            <a:pPr lvl="1"/>
            <a:r>
              <a:rPr lang="zh-CN" altLang="en-US" dirty="0" smtClean="0"/>
              <a:t>血液病或某些急性传染病</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4179082709"/>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标题 1"/>
          <p:cNvSpPr>
            <a:spLocks noGrp="1"/>
          </p:cNvSpPr>
          <p:nvPr>
            <p:ph type="title"/>
          </p:nvPr>
        </p:nvSpPr>
        <p:spPr/>
        <p:txBody>
          <a:bodyPr/>
          <a:lstStyle/>
          <a:p>
            <a:r>
              <a:rPr lang="en-US" altLang="zh-CN" b="1" smtClean="0">
                <a:ea typeface="宋体" panose="02010600030101010101" pitchFamily="2" charset="-122"/>
              </a:rPr>
              <a:t>三、</a:t>
            </a:r>
            <a:r>
              <a:rPr lang="zh-CN" altLang="en-US" b="1" smtClean="0">
                <a:ea typeface="宋体" panose="02010600030101010101" pitchFamily="2" charset="-122"/>
              </a:rPr>
              <a:t>临床表现</a:t>
            </a:r>
            <a:endParaRPr lang="zh-CN" altLang="en-US" smtClean="0">
              <a:ea typeface="宋体" panose="02010600030101010101" pitchFamily="2" charset="-122"/>
            </a:endParaRPr>
          </a:p>
        </p:txBody>
      </p:sp>
      <p:sp>
        <p:nvSpPr>
          <p:cNvPr id="7171" name="内容占位符 2"/>
          <p:cNvSpPr>
            <a:spLocks noGrp="1"/>
          </p:cNvSpPr>
          <p:nvPr>
            <p:ph idx="1"/>
          </p:nvPr>
        </p:nvSpPr>
        <p:spPr>
          <a:xfrm>
            <a:off x="477792" y="1606324"/>
            <a:ext cx="10195016" cy="4876800"/>
          </a:xfrm>
        </p:spPr>
        <p:txBody>
          <a:bodyPr/>
          <a:lstStyle/>
          <a:p>
            <a:pPr>
              <a:buFont typeface="Wingdings" panose="05000000000000000000" pitchFamily="2" charset="2"/>
              <a:buNone/>
            </a:pPr>
            <a:r>
              <a:rPr lang="zh-CN" altLang="en-US" dirty="0" smtClean="0">
                <a:solidFill>
                  <a:srgbClr val="C00000"/>
                </a:solidFill>
                <a:latin typeface="华文楷体" panose="02010600040101010101" pitchFamily="2" charset="-122"/>
                <a:ea typeface="华文楷体" panose="02010600040101010101" pitchFamily="2" charset="-122"/>
              </a:rPr>
              <a:t>（一）咯血量</a:t>
            </a:r>
            <a:endParaRPr lang="en-US" altLang="zh-CN" dirty="0" smtClean="0">
              <a:solidFill>
                <a:srgbClr val="C00000"/>
              </a:solidFill>
              <a:latin typeface="华文楷体" panose="02010600040101010101" pitchFamily="2" charset="-122"/>
              <a:ea typeface="华文楷体" panose="02010600040101010101" pitchFamily="2" charset="-122"/>
            </a:endParaRPr>
          </a:p>
          <a:p>
            <a:pPr lvl="1"/>
            <a:r>
              <a:rPr lang="zh-CN" altLang="en-US" dirty="0" smtClean="0"/>
              <a:t>出血量较少：可表现为血丝痰或痰中带血</a:t>
            </a:r>
          </a:p>
          <a:p>
            <a:pPr lvl="1"/>
            <a:r>
              <a:rPr lang="zh-CN" altLang="en-US" dirty="0" smtClean="0"/>
              <a:t>小量咯血：每日咯血量在</a:t>
            </a:r>
            <a:r>
              <a:rPr lang="en-US" altLang="zh-CN" dirty="0" smtClean="0"/>
              <a:t>100ml</a:t>
            </a:r>
            <a:r>
              <a:rPr lang="zh-CN" altLang="en-US" dirty="0" smtClean="0"/>
              <a:t>以内</a:t>
            </a:r>
            <a:endParaRPr lang="en-US" altLang="zh-CN" dirty="0" smtClean="0"/>
          </a:p>
          <a:p>
            <a:pPr lvl="1"/>
            <a:r>
              <a:rPr lang="zh-CN" altLang="en-US" dirty="0" smtClean="0"/>
              <a:t>中等量咯血：每日咯血量在</a:t>
            </a:r>
            <a:r>
              <a:rPr lang="en-US" altLang="zh-CN" dirty="0" smtClean="0"/>
              <a:t>100</a:t>
            </a:r>
            <a:r>
              <a:rPr lang="zh-CN" altLang="en-US" dirty="0" smtClean="0"/>
              <a:t>～</a:t>
            </a:r>
            <a:r>
              <a:rPr lang="en-US" altLang="zh-CN" dirty="0" smtClean="0"/>
              <a:t>500ml</a:t>
            </a:r>
            <a:endParaRPr lang="zh-CN" altLang="en-US" dirty="0" smtClean="0"/>
          </a:p>
          <a:p>
            <a:pPr lvl="1"/>
            <a:r>
              <a:rPr lang="zh-CN" altLang="en-US" dirty="0" smtClean="0"/>
              <a:t>大量咯血：</a:t>
            </a:r>
            <a:r>
              <a:rPr lang="en-US" altLang="zh-CN" dirty="0" smtClean="0"/>
              <a:t>500ml</a:t>
            </a:r>
            <a:r>
              <a:rPr lang="zh-CN" altLang="en-US" dirty="0" smtClean="0"/>
              <a:t>以上或一次咯血超过</a:t>
            </a:r>
            <a:r>
              <a:rPr lang="en-US" altLang="zh-CN" dirty="0" smtClean="0"/>
              <a:t>300ml</a:t>
            </a:r>
            <a:endParaRPr lang="zh-CN" altLang="en-US" dirty="0" smtClean="0"/>
          </a:p>
          <a:p>
            <a:pPr>
              <a:buFont typeface="Wingdings" panose="05000000000000000000" pitchFamily="2" charset="2"/>
              <a:buNone/>
            </a:pPr>
            <a:r>
              <a:rPr lang="zh-CN" altLang="en-US" dirty="0" smtClean="0">
                <a:solidFill>
                  <a:srgbClr val="C00000"/>
                </a:solidFill>
                <a:latin typeface="华文楷体" panose="02010600040101010101" pitchFamily="2" charset="-122"/>
                <a:ea typeface="华文楷体" panose="02010600040101010101" pitchFamily="2" charset="-122"/>
              </a:rPr>
              <a:t>（二）颜色和性状</a:t>
            </a:r>
          </a:p>
          <a:p>
            <a:pPr lvl="1"/>
            <a:r>
              <a:rPr lang="zh-CN" altLang="en-US" dirty="0" smtClean="0"/>
              <a:t>咯血颜色可为鲜红、铁锈色血痰、砖红色胶冻样血痰、暗红色、浆液性粉红色泡沫样血痰等</a:t>
            </a:r>
          </a:p>
          <a:p>
            <a:pPr>
              <a:buFont typeface="Wingdings" panose="05000000000000000000" pitchFamily="2" charset="2"/>
              <a:buNone/>
            </a:pPr>
            <a:r>
              <a:rPr lang="zh-CN" altLang="en-US" sz="2800" b="1" dirty="0">
                <a:solidFill>
                  <a:srgbClr val="0070C0"/>
                </a:solidFill>
                <a:latin typeface="华文楷体" panose="02010600040101010101" pitchFamily="2" charset="-122"/>
                <a:ea typeface="华文楷体" panose="02010600040101010101" pitchFamily="2" charset="-122"/>
              </a:rPr>
              <a:t>  </a:t>
            </a:r>
          </a:p>
          <a:p>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768338608"/>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p:txBody>
          <a:bodyPr/>
          <a:lstStyle/>
          <a:p>
            <a:r>
              <a:rPr lang="en-US" altLang="zh-CN" b="1" smtClean="0">
                <a:ea typeface="宋体" panose="02010600030101010101" pitchFamily="2" charset="-122"/>
              </a:rPr>
              <a:t/>
            </a:r>
            <a:br>
              <a:rPr lang="en-US" altLang="zh-CN" b="1" smtClean="0">
                <a:ea typeface="宋体" panose="02010600030101010101" pitchFamily="2" charset="-122"/>
              </a:rPr>
            </a:br>
            <a:r>
              <a:rPr lang="en-US" altLang="zh-CN" b="1" smtClean="0">
                <a:ea typeface="宋体" panose="02010600030101010101" pitchFamily="2" charset="-122"/>
              </a:rPr>
              <a:t> 四、</a:t>
            </a:r>
            <a:r>
              <a:rPr lang="zh-CN" altLang="en-US" b="1" smtClean="0">
                <a:ea typeface="宋体" panose="02010600030101010101" pitchFamily="2" charset="-122"/>
              </a:rPr>
              <a:t>伴随症状</a:t>
            </a:r>
            <a:r>
              <a:rPr lang="zh-CN" altLang="en-US" smtClean="0">
                <a:ea typeface="宋体" panose="02010600030101010101" pitchFamily="2" charset="-122"/>
              </a:rPr>
              <a:t/>
            </a:r>
            <a:br>
              <a:rPr lang="zh-CN" altLang="en-US" smtClean="0">
                <a:ea typeface="宋体" panose="02010600030101010101" pitchFamily="2" charset="-122"/>
              </a:rPr>
            </a:br>
            <a:endParaRPr lang="zh-CN" altLang="en-US" smtClean="0">
              <a:ea typeface="宋体" panose="02010600030101010101" pitchFamily="2" charset="-122"/>
            </a:endParaRPr>
          </a:p>
        </p:txBody>
      </p:sp>
      <p:sp>
        <p:nvSpPr>
          <p:cNvPr id="8195" name="内容占位符 2"/>
          <p:cNvSpPr>
            <a:spLocks noGrp="1"/>
          </p:cNvSpPr>
          <p:nvPr>
            <p:ph idx="1"/>
          </p:nvPr>
        </p:nvSpPr>
        <p:spPr>
          <a:xfrm>
            <a:off x="1039042" y="1959021"/>
            <a:ext cx="8610600" cy="2991802"/>
          </a:xfrm>
        </p:spPr>
        <p:txBody>
          <a:bodyPr/>
          <a:lstStyle/>
          <a:p>
            <a:pPr>
              <a:buFont typeface="Wingdings" panose="05000000000000000000" pitchFamily="2" charset="2"/>
              <a:buNone/>
            </a:pPr>
            <a:r>
              <a:rPr lang="en-US" altLang="zh-CN" b="1" dirty="0" smtClean="0">
                <a:latin typeface="华文楷体" panose="02010600040101010101" pitchFamily="2" charset="-122"/>
                <a:ea typeface="华文楷体" panose="02010600040101010101" pitchFamily="2" charset="-122"/>
              </a:rPr>
              <a:t> </a:t>
            </a:r>
            <a:r>
              <a:rPr lang="en-US" altLang="zh-CN" sz="3200" b="1" dirty="0">
                <a:solidFill>
                  <a:srgbClr val="1D1496"/>
                </a:solidFill>
                <a:latin typeface="华文楷体" panose="02010600040101010101" pitchFamily="2" charset="-122"/>
                <a:ea typeface="华文楷体" panose="02010600040101010101" pitchFamily="2" charset="-122"/>
              </a:rPr>
              <a:t>1.</a:t>
            </a:r>
            <a:r>
              <a:rPr lang="zh-CN" altLang="en-US" sz="3200" b="1" dirty="0">
                <a:solidFill>
                  <a:srgbClr val="1D1496"/>
                </a:solidFill>
                <a:latin typeface="华文楷体" panose="02010600040101010101" pitchFamily="2" charset="-122"/>
                <a:ea typeface="华文楷体" panose="02010600040101010101" pitchFamily="2" charset="-122"/>
              </a:rPr>
              <a:t>咯血伴</a:t>
            </a:r>
            <a:r>
              <a:rPr lang="zh-CN" altLang="en-US" sz="3200" b="1" dirty="0">
                <a:solidFill>
                  <a:srgbClr val="C00000"/>
                </a:solidFill>
                <a:latin typeface="华文楷体" panose="02010600040101010101" pitchFamily="2" charset="-122"/>
                <a:ea typeface="华文楷体" panose="02010600040101010101" pitchFamily="2" charset="-122"/>
              </a:rPr>
              <a:t>发热</a:t>
            </a:r>
            <a:endParaRPr lang="zh-CN" altLang="en-US" sz="3200" b="1" dirty="0">
              <a:solidFill>
                <a:srgbClr val="1D1496"/>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en-US" altLang="zh-CN" sz="3200" b="1" dirty="0">
                <a:solidFill>
                  <a:srgbClr val="1D1496"/>
                </a:solidFill>
                <a:latin typeface="华文楷体" panose="02010600040101010101" pitchFamily="2" charset="-122"/>
                <a:ea typeface="华文楷体" panose="02010600040101010101" pitchFamily="2" charset="-122"/>
              </a:rPr>
              <a:t> 2.</a:t>
            </a:r>
            <a:r>
              <a:rPr lang="zh-CN" altLang="en-US" sz="3200" b="1" dirty="0">
                <a:solidFill>
                  <a:srgbClr val="1D1496"/>
                </a:solidFill>
                <a:latin typeface="华文楷体" panose="02010600040101010101" pitchFamily="2" charset="-122"/>
                <a:ea typeface="华文楷体" panose="02010600040101010101" pitchFamily="2" charset="-122"/>
              </a:rPr>
              <a:t>咯血伴</a:t>
            </a:r>
            <a:r>
              <a:rPr lang="zh-CN" altLang="en-US" sz="3200" b="1" dirty="0">
                <a:solidFill>
                  <a:srgbClr val="C00000"/>
                </a:solidFill>
                <a:latin typeface="华文楷体" panose="02010600040101010101" pitchFamily="2" charset="-122"/>
                <a:ea typeface="华文楷体" panose="02010600040101010101" pitchFamily="2" charset="-122"/>
              </a:rPr>
              <a:t>胸痛</a:t>
            </a:r>
            <a:endParaRPr lang="zh-CN" altLang="en-US" sz="3200" b="1" dirty="0">
              <a:solidFill>
                <a:srgbClr val="1D1496"/>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en-US" altLang="zh-CN" sz="3200" b="1" dirty="0">
                <a:solidFill>
                  <a:srgbClr val="1D1496"/>
                </a:solidFill>
                <a:latin typeface="华文楷体" panose="02010600040101010101" pitchFamily="2" charset="-122"/>
                <a:ea typeface="华文楷体" panose="02010600040101010101" pitchFamily="2" charset="-122"/>
              </a:rPr>
              <a:t> 3.</a:t>
            </a:r>
            <a:r>
              <a:rPr lang="zh-CN" altLang="en-US" sz="3200" b="1" dirty="0">
                <a:solidFill>
                  <a:srgbClr val="1D1496"/>
                </a:solidFill>
                <a:latin typeface="华文楷体" panose="02010600040101010101" pitchFamily="2" charset="-122"/>
                <a:ea typeface="华文楷体" panose="02010600040101010101" pitchFamily="2" charset="-122"/>
              </a:rPr>
              <a:t>咯血伴</a:t>
            </a:r>
            <a:r>
              <a:rPr lang="zh-CN" altLang="en-US" sz="3200" b="1" dirty="0">
                <a:solidFill>
                  <a:srgbClr val="C00000"/>
                </a:solidFill>
                <a:latin typeface="华文楷体" panose="02010600040101010101" pitchFamily="2" charset="-122"/>
                <a:ea typeface="华文楷体" panose="02010600040101010101" pitchFamily="2" charset="-122"/>
              </a:rPr>
              <a:t>大量脓痰</a:t>
            </a:r>
            <a:endParaRPr lang="zh-CN" altLang="en-US" sz="3200" b="1" dirty="0">
              <a:solidFill>
                <a:srgbClr val="1D1496"/>
              </a:solidFill>
              <a:latin typeface="华文楷体" panose="02010600040101010101" pitchFamily="2" charset="-122"/>
              <a:ea typeface="华文楷体" panose="02010600040101010101" pitchFamily="2" charset="-122"/>
            </a:endParaRPr>
          </a:p>
          <a:p>
            <a:pPr>
              <a:buFont typeface="Wingdings" panose="05000000000000000000" pitchFamily="2" charset="2"/>
              <a:buNone/>
            </a:pPr>
            <a:r>
              <a:rPr lang="en-US" altLang="zh-CN" sz="3200" b="1" dirty="0">
                <a:solidFill>
                  <a:srgbClr val="1D1496"/>
                </a:solidFill>
                <a:latin typeface="华文楷体" panose="02010600040101010101" pitchFamily="2" charset="-122"/>
                <a:ea typeface="华文楷体" panose="02010600040101010101" pitchFamily="2" charset="-122"/>
              </a:rPr>
              <a:t> 4.</a:t>
            </a:r>
            <a:r>
              <a:rPr lang="zh-CN" altLang="en-US" sz="3200" b="1" dirty="0">
                <a:solidFill>
                  <a:srgbClr val="1D1496"/>
                </a:solidFill>
                <a:latin typeface="华文楷体" panose="02010600040101010101" pitchFamily="2" charset="-122"/>
                <a:ea typeface="华文楷体" panose="02010600040101010101" pitchFamily="2" charset="-122"/>
              </a:rPr>
              <a:t>咯血伴</a:t>
            </a:r>
            <a:r>
              <a:rPr lang="zh-CN" altLang="en-US" sz="3200" b="1" dirty="0">
                <a:solidFill>
                  <a:srgbClr val="C00000"/>
                </a:solidFill>
                <a:latin typeface="华文楷体" panose="02010600040101010101" pitchFamily="2" charset="-122"/>
                <a:ea typeface="华文楷体" panose="02010600040101010101" pitchFamily="2" charset="-122"/>
              </a:rPr>
              <a:t>皮肤、黏膜出血</a:t>
            </a:r>
            <a:endParaRPr lang="zh-CN" altLang="en-US" sz="3200" dirty="0">
              <a:solidFill>
                <a:srgbClr val="1D1496"/>
              </a:solidFill>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472242914"/>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b="1" smtClean="0">
                <a:ea typeface="宋体" panose="02010600030101010101" pitchFamily="2" charset="-122"/>
              </a:rPr>
              <a:t>五、身心反应</a:t>
            </a:r>
            <a:endParaRPr lang="zh-CN" altLang="en-US" smtClean="0">
              <a:ea typeface="宋体" panose="02010600030101010101" pitchFamily="2" charset="-122"/>
            </a:endParaRPr>
          </a:p>
        </p:txBody>
      </p:sp>
      <p:sp>
        <p:nvSpPr>
          <p:cNvPr id="9219" name="内容占位符 2"/>
          <p:cNvSpPr>
            <a:spLocks noGrp="1"/>
          </p:cNvSpPr>
          <p:nvPr>
            <p:ph idx="1"/>
          </p:nvPr>
        </p:nvSpPr>
        <p:spPr>
          <a:xfrm>
            <a:off x="1738313" y="1214438"/>
            <a:ext cx="8610600" cy="4876800"/>
          </a:xfrm>
        </p:spPr>
        <p:txBody>
          <a:bodyPr/>
          <a:lstStyle/>
          <a:p>
            <a:pPr>
              <a:buFont typeface="Wingdings" panose="05000000000000000000" pitchFamily="2" charset="2"/>
              <a:buNone/>
            </a:pPr>
            <a:r>
              <a:rPr lang="en-US" altLang="zh-CN" sz="3200">
                <a:solidFill>
                  <a:srgbClr val="C00000"/>
                </a:solidFill>
                <a:latin typeface="华文楷体" panose="02010600040101010101" pitchFamily="2" charset="-122"/>
                <a:ea typeface="华文楷体" panose="02010600040101010101" pitchFamily="2" charset="-122"/>
              </a:rPr>
              <a:t>1.</a:t>
            </a:r>
            <a:r>
              <a:rPr lang="zh-CN" altLang="en-US" sz="3200">
                <a:solidFill>
                  <a:srgbClr val="C00000"/>
                </a:solidFill>
                <a:latin typeface="华文楷体" panose="02010600040101010101" pitchFamily="2" charset="-122"/>
                <a:ea typeface="华文楷体" panose="02010600040101010101" pitchFamily="2" charset="-122"/>
              </a:rPr>
              <a:t>窒息</a:t>
            </a:r>
            <a:r>
              <a:rPr lang="zh-CN" altLang="en-US" sz="3200">
                <a:latin typeface="华文楷体" panose="02010600040101010101" pitchFamily="2" charset="-122"/>
                <a:ea typeface="华文楷体" panose="02010600040101010101" pitchFamily="2" charset="-122"/>
              </a:rPr>
              <a:t>　</a:t>
            </a:r>
            <a:endParaRPr lang="en-US" altLang="zh-CN" sz="3200">
              <a:latin typeface="华文楷体" panose="02010600040101010101" pitchFamily="2" charset="-122"/>
              <a:ea typeface="华文楷体" panose="02010600040101010101" pitchFamily="2" charset="-122"/>
            </a:endParaRPr>
          </a:p>
          <a:p>
            <a:pPr lvl="1"/>
            <a:r>
              <a:rPr lang="zh-CN" altLang="en-US" sz="3200"/>
              <a:t>窒息为咯血的重要致死原因</a:t>
            </a:r>
          </a:p>
          <a:p>
            <a:pPr>
              <a:buFont typeface="Wingdings" panose="05000000000000000000" pitchFamily="2" charset="2"/>
              <a:buNone/>
            </a:pPr>
            <a:r>
              <a:rPr lang="en-US" altLang="zh-CN" sz="3200">
                <a:solidFill>
                  <a:srgbClr val="C00000"/>
                </a:solidFill>
                <a:latin typeface="华文楷体" panose="02010600040101010101" pitchFamily="2" charset="-122"/>
                <a:ea typeface="华文楷体" panose="02010600040101010101" pitchFamily="2" charset="-122"/>
              </a:rPr>
              <a:t>2.</a:t>
            </a:r>
            <a:r>
              <a:rPr lang="zh-CN" altLang="en-US" sz="3200">
                <a:solidFill>
                  <a:srgbClr val="C00000"/>
                </a:solidFill>
                <a:latin typeface="华文楷体" panose="02010600040101010101" pitchFamily="2" charset="-122"/>
                <a:ea typeface="华文楷体" panose="02010600040101010101" pitchFamily="2" charset="-122"/>
              </a:rPr>
              <a:t>失血性休克</a:t>
            </a:r>
          </a:p>
          <a:p>
            <a:pPr>
              <a:buFont typeface="Wingdings" panose="05000000000000000000" pitchFamily="2" charset="2"/>
              <a:buNone/>
            </a:pPr>
            <a:r>
              <a:rPr lang="en-US" altLang="zh-CN" sz="3200">
                <a:solidFill>
                  <a:srgbClr val="C00000"/>
                </a:solidFill>
                <a:latin typeface="华文楷体" panose="02010600040101010101" pitchFamily="2" charset="-122"/>
                <a:ea typeface="华文楷体" panose="02010600040101010101" pitchFamily="2" charset="-122"/>
              </a:rPr>
              <a:t>3.</a:t>
            </a:r>
            <a:r>
              <a:rPr lang="zh-CN" altLang="en-US" sz="3200">
                <a:solidFill>
                  <a:srgbClr val="C00000"/>
                </a:solidFill>
                <a:latin typeface="华文楷体" panose="02010600040101010101" pitchFamily="2" charset="-122"/>
                <a:ea typeface="华文楷体" panose="02010600040101010101" pitchFamily="2" charset="-122"/>
              </a:rPr>
              <a:t>肺部感染</a:t>
            </a:r>
          </a:p>
          <a:p>
            <a:pPr>
              <a:buFont typeface="Wingdings" panose="05000000000000000000" pitchFamily="2" charset="2"/>
              <a:buNone/>
            </a:pPr>
            <a:r>
              <a:rPr lang="en-US" altLang="zh-CN" sz="3200">
                <a:solidFill>
                  <a:srgbClr val="C00000"/>
                </a:solidFill>
                <a:latin typeface="华文楷体" panose="02010600040101010101" pitchFamily="2" charset="-122"/>
                <a:ea typeface="华文楷体" panose="02010600040101010101" pitchFamily="2" charset="-122"/>
              </a:rPr>
              <a:t>4.</a:t>
            </a:r>
            <a:r>
              <a:rPr lang="zh-CN" altLang="en-US" sz="3200">
                <a:solidFill>
                  <a:srgbClr val="C00000"/>
                </a:solidFill>
                <a:latin typeface="华文楷体" panose="02010600040101010101" pitchFamily="2" charset="-122"/>
                <a:ea typeface="华文楷体" panose="02010600040101010101" pitchFamily="2" charset="-122"/>
              </a:rPr>
              <a:t>肺不张</a:t>
            </a:r>
          </a:p>
          <a:p>
            <a:pPr>
              <a:buFont typeface="Wingdings" panose="05000000000000000000" pitchFamily="2" charset="2"/>
              <a:buNone/>
            </a:pPr>
            <a:r>
              <a:rPr lang="en-US" altLang="zh-CN" sz="3200">
                <a:solidFill>
                  <a:srgbClr val="C00000"/>
                </a:solidFill>
                <a:latin typeface="华文楷体" panose="02010600040101010101" pitchFamily="2" charset="-122"/>
                <a:ea typeface="华文楷体" panose="02010600040101010101" pitchFamily="2" charset="-122"/>
              </a:rPr>
              <a:t>5.</a:t>
            </a:r>
            <a:r>
              <a:rPr lang="zh-CN" altLang="en-US" sz="3200">
                <a:solidFill>
                  <a:srgbClr val="C00000"/>
                </a:solidFill>
                <a:latin typeface="华文楷体" panose="02010600040101010101" pitchFamily="2" charset="-122"/>
                <a:ea typeface="华文楷体" panose="02010600040101010101" pitchFamily="2" charset="-122"/>
              </a:rPr>
              <a:t>心理反应  </a:t>
            </a:r>
          </a:p>
          <a:p>
            <a:pPr lvl="1"/>
            <a:r>
              <a:rPr lang="zh-CN" altLang="en-US" sz="3200"/>
              <a:t>焦虑和恐惧</a:t>
            </a:r>
            <a:endParaRPr lang="en-US" altLang="zh-CN" sz="3200"/>
          </a:p>
          <a:p>
            <a:endParaRPr lang="zh-CN" altLang="en-US"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895467092"/>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1"/>
          <p:cNvSpPr>
            <a:spLocks noGrp="1"/>
          </p:cNvSpPr>
          <p:nvPr>
            <p:ph type="title"/>
          </p:nvPr>
        </p:nvSpPr>
        <p:spPr/>
        <p:txBody>
          <a:bodyPr/>
          <a:lstStyle/>
          <a:p>
            <a:r>
              <a:rPr lang="zh-CN" altLang="en-US" b="1" smtClean="0">
                <a:ea typeface="宋体" panose="02010600030101010101" pitchFamily="2" charset="-122"/>
              </a:rPr>
              <a:t>六、护理评估要点</a:t>
            </a:r>
            <a:endParaRPr lang="zh-CN" altLang="en-US" smtClean="0">
              <a:ea typeface="宋体" panose="02010600030101010101" pitchFamily="2" charset="-122"/>
            </a:endParaRPr>
          </a:p>
        </p:txBody>
      </p:sp>
      <p:sp>
        <p:nvSpPr>
          <p:cNvPr id="10243" name="内容占位符 2"/>
          <p:cNvSpPr>
            <a:spLocks noGrp="1"/>
          </p:cNvSpPr>
          <p:nvPr>
            <p:ph idx="1"/>
          </p:nvPr>
        </p:nvSpPr>
        <p:spPr>
          <a:xfrm>
            <a:off x="882650" y="1358129"/>
            <a:ext cx="10077450" cy="4876800"/>
          </a:xfrm>
        </p:spPr>
        <p:txBody>
          <a:bodyPr/>
          <a:lstStyle/>
          <a:p>
            <a:pPr>
              <a:spcBef>
                <a:spcPct val="0"/>
              </a:spcBef>
              <a:buFont typeface="Wingdings" panose="05000000000000000000" pitchFamily="2" charset="2"/>
              <a:buNone/>
            </a:pPr>
            <a:r>
              <a:rPr lang="zh-CN" altLang="en-US" sz="2800" dirty="0" smtClean="0">
                <a:solidFill>
                  <a:srgbClr val="C00000"/>
                </a:solidFill>
                <a:ea typeface="宋体" panose="02010600030101010101" pitchFamily="2" charset="-122"/>
              </a:rPr>
              <a:t>（一）主观</a:t>
            </a:r>
            <a:r>
              <a:rPr lang="zh-CN" altLang="en-US" sz="2800" dirty="0">
                <a:solidFill>
                  <a:srgbClr val="C00000"/>
                </a:solidFill>
                <a:ea typeface="宋体" panose="02010600030101010101" pitchFamily="2" charset="-122"/>
              </a:rPr>
              <a:t>资料</a:t>
            </a:r>
          </a:p>
          <a:p>
            <a:pPr lvl="1">
              <a:spcBef>
                <a:spcPct val="0"/>
              </a:spcBef>
              <a:buFont typeface="Wingdings" panose="05000000000000000000" pitchFamily="2" charset="2"/>
              <a:buNone/>
            </a:pPr>
            <a:r>
              <a:rPr lang="en-US" altLang="zh-CN" sz="2400" dirty="0"/>
              <a:t>1. </a:t>
            </a:r>
            <a:r>
              <a:rPr lang="zh-CN" altLang="en-US" sz="2400" dirty="0" smtClean="0"/>
              <a:t>询问病史 </a:t>
            </a:r>
            <a:endParaRPr lang="en-US" altLang="zh-CN" sz="2400" dirty="0"/>
          </a:p>
          <a:p>
            <a:pPr lvl="2">
              <a:spcBef>
                <a:spcPct val="0"/>
              </a:spcBef>
            </a:pPr>
            <a:r>
              <a:rPr lang="zh-CN" altLang="en-US" sz="2400" dirty="0"/>
              <a:t>注意咯血与呕血的鉴别</a:t>
            </a:r>
          </a:p>
          <a:p>
            <a:pPr lvl="1">
              <a:spcBef>
                <a:spcPct val="0"/>
              </a:spcBef>
              <a:buFont typeface="Wingdings" panose="05000000000000000000" pitchFamily="2" charset="2"/>
              <a:buNone/>
            </a:pPr>
            <a:r>
              <a:rPr lang="en-US" altLang="zh-CN" sz="2400" dirty="0"/>
              <a:t>2. </a:t>
            </a:r>
            <a:r>
              <a:rPr lang="zh-CN" altLang="en-US" sz="2400" dirty="0"/>
              <a:t>咯血表现　</a:t>
            </a:r>
          </a:p>
          <a:p>
            <a:pPr lvl="2">
              <a:spcBef>
                <a:spcPct val="0"/>
              </a:spcBef>
            </a:pPr>
            <a:r>
              <a:rPr lang="zh-CN" altLang="en-US" sz="2400" dirty="0"/>
              <a:t>先兆症状</a:t>
            </a:r>
            <a:endParaRPr lang="en-US" altLang="zh-CN" sz="2400" dirty="0"/>
          </a:p>
          <a:p>
            <a:pPr lvl="2">
              <a:spcBef>
                <a:spcPct val="0"/>
              </a:spcBef>
            </a:pPr>
            <a:r>
              <a:rPr lang="zh-CN" altLang="en-US" sz="2400" dirty="0"/>
              <a:t>咯血发生时间、次数、咯血量、血液的颜色、性状</a:t>
            </a:r>
            <a:endParaRPr lang="en-US" altLang="zh-CN" sz="2400" dirty="0"/>
          </a:p>
          <a:p>
            <a:pPr lvl="2">
              <a:spcBef>
                <a:spcPct val="0"/>
              </a:spcBef>
            </a:pPr>
            <a:r>
              <a:rPr lang="zh-CN" altLang="en-US" sz="2400" dirty="0"/>
              <a:t>伴随症状</a:t>
            </a:r>
          </a:p>
          <a:p>
            <a:pPr lvl="1">
              <a:spcBef>
                <a:spcPct val="0"/>
              </a:spcBef>
              <a:buFont typeface="Wingdings" panose="05000000000000000000" pitchFamily="2" charset="2"/>
              <a:buNone/>
            </a:pPr>
            <a:r>
              <a:rPr lang="en-US" altLang="zh-CN" sz="2400" dirty="0"/>
              <a:t>3. </a:t>
            </a:r>
            <a:r>
              <a:rPr lang="zh-CN" altLang="en-US" sz="2400" dirty="0"/>
              <a:t>病因</a:t>
            </a:r>
            <a:endParaRPr lang="en-US" altLang="zh-CN" sz="2400" dirty="0"/>
          </a:p>
          <a:p>
            <a:pPr lvl="1">
              <a:spcBef>
                <a:spcPct val="0"/>
              </a:spcBef>
              <a:buFont typeface="Wingdings" panose="05000000000000000000" pitchFamily="2" charset="2"/>
              <a:buNone/>
            </a:pPr>
            <a:r>
              <a:rPr lang="en-US" altLang="zh-CN" sz="2400" dirty="0"/>
              <a:t>4. </a:t>
            </a:r>
            <a:r>
              <a:rPr lang="zh-CN" altLang="en-US" sz="2400" dirty="0"/>
              <a:t>诱因　</a:t>
            </a:r>
          </a:p>
          <a:p>
            <a:pPr lvl="2">
              <a:spcBef>
                <a:spcPct val="0"/>
              </a:spcBef>
            </a:pPr>
            <a:r>
              <a:rPr lang="zh-CN" altLang="en-US" sz="2400" dirty="0"/>
              <a:t>有无感染、劳累等咯血的诱因</a:t>
            </a:r>
          </a:p>
          <a:p>
            <a:pPr lvl="1">
              <a:spcBef>
                <a:spcPct val="0"/>
              </a:spcBef>
              <a:buFont typeface="Wingdings" panose="05000000000000000000" pitchFamily="2" charset="2"/>
              <a:buNone/>
            </a:pPr>
            <a:r>
              <a:rPr lang="en-US" altLang="zh-CN" sz="2400" dirty="0"/>
              <a:t>5. </a:t>
            </a:r>
            <a:r>
              <a:rPr lang="zh-CN" altLang="en-US" sz="2400" dirty="0"/>
              <a:t>咯血对患者心理的影响　</a:t>
            </a:r>
          </a:p>
          <a:p>
            <a:pPr lvl="2">
              <a:spcBef>
                <a:spcPct val="0"/>
              </a:spcBef>
            </a:pPr>
            <a:r>
              <a:rPr lang="zh-CN" altLang="en-US" sz="2400" dirty="0"/>
              <a:t>有无焦虑、恐惧等心理障碍</a:t>
            </a:r>
            <a:endParaRPr lang="en-US" altLang="zh-CN" sz="2400" dirty="0"/>
          </a:p>
          <a:p>
            <a:pPr lvl="1">
              <a:spcBef>
                <a:spcPct val="0"/>
              </a:spcBef>
              <a:buFont typeface="Wingdings" panose="05000000000000000000" pitchFamily="2" charset="2"/>
              <a:buNone/>
            </a:pPr>
            <a:r>
              <a:rPr lang="en-US" altLang="zh-CN" sz="2400" dirty="0"/>
              <a:t>6. </a:t>
            </a:r>
            <a:r>
              <a:rPr lang="zh-CN" altLang="en-US" sz="2400" dirty="0"/>
              <a:t>诊疗、护理情况　</a:t>
            </a:r>
            <a:endParaRPr lang="en-US" altLang="zh-CN" sz="2400" dirty="0"/>
          </a:p>
          <a:p>
            <a:pPr>
              <a:spcBef>
                <a:spcPct val="0"/>
              </a:spcBef>
              <a:buFont typeface="Wingdings" panose="05000000000000000000" pitchFamily="2" charset="2"/>
              <a:buNone/>
            </a:pPr>
            <a:endParaRPr lang="zh-CN" altLang="en-US" sz="2800" dirty="0">
              <a:ea typeface="宋体" panose="02010600030101010101" pitchFamily="2" charset="-122"/>
            </a:endParaRPr>
          </a:p>
          <a:p>
            <a:pPr>
              <a:spcBef>
                <a:spcPct val="0"/>
              </a:spcBef>
            </a:pPr>
            <a:endParaRPr lang="zh-CN" altLang="en-US" sz="2800" dirty="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328053139"/>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
          <p:cNvSpPr>
            <a:spLocks noGrp="1"/>
          </p:cNvSpPr>
          <p:nvPr>
            <p:ph type="title"/>
          </p:nvPr>
        </p:nvSpPr>
        <p:spPr/>
        <p:txBody>
          <a:bodyPr/>
          <a:lstStyle/>
          <a:p>
            <a:r>
              <a:rPr lang="zh-CN" altLang="en-US" b="1" smtClean="0">
                <a:ea typeface="宋体" panose="02010600030101010101" pitchFamily="2" charset="-122"/>
              </a:rPr>
              <a:t>六、护理评估要点</a:t>
            </a:r>
            <a:endParaRPr lang="zh-CN" altLang="en-US" smtClean="0">
              <a:ea typeface="宋体" panose="02010600030101010101" pitchFamily="2" charset="-122"/>
            </a:endParaRPr>
          </a:p>
        </p:txBody>
      </p:sp>
      <p:sp>
        <p:nvSpPr>
          <p:cNvPr id="11267" name="内容占位符 2"/>
          <p:cNvSpPr>
            <a:spLocks noGrp="1"/>
          </p:cNvSpPr>
          <p:nvPr>
            <p:ph idx="1"/>
          </p:nvPr>
        </p:nvSpPr>
        <p:spPr>
          <a:xfrm>
            <a:off x="930366" y="1332004"/>
            <a:ext cx="8610600" cy="4876800"/>
          </a:xfrm>
        </p:spPr>
        <p:txBody>
          <a:bodyPr/>
          <a:lstStyle/>
          <a:p>
            <a:pPr>
              <a:spcBef>
                <a:spcPts val="300"/>
              </a:spcBef>
              <a:buNone/>
            </a:pPr>
            <a:r>
              <a:rPr lang="zh-CN" altLang="en-US" dirty="0" smtClean="0">
                <a:solidFill>
                  <a:srgbClr val="C00000"/>
                </a:solidFill>
                <a:ea typeface="宋体" panose="02010600030101010101" pitchFamily="2" charset="-122"/>
              </a:rPr>
              <a:t>（二）客观资料</a:t>
            </a:r>
          </a:p>
          <a:p>
            <a:pPr lvl="1">
              <a:spcBef>
                <a:spcPts val="300"/>
              </a:spcBef>
              <a:buNone/>
            </a:pPr>
            <a:r>
              <a:rPr lang="en-US" altLang="zh-CN" dirty="0" smtClean="0"/>
              <a:t>1. </a:t>
            </a:r>
            <a:r>
              <a:rPr lang="zh-CN" altLang="en-US" dirty="0" smtClean="0"/>
              <a:t>身体评估　</a:t>
            </a:r>
            <a:endParaRPr lang="en-US" altLang="zh-CN" dirty="0" smtClean="0"/>
          </a:p>
          <a:p>
            <a:pPr lvl="2">
              <a:spcBef>
                <a:spcPts val="300"/>
              </a:spcBef>
            </a:pPr>
            <a:r>
              <a:rPr lang="zh-CN" altLang="en-US" dirty="0" smtClean="0"/>
              <a:t>生命体征、意识状态</a:t>
            </a:r>
            <a:endParaRPr lang="en-US" altLang="zh-CN" dirty="0" smtClean="0"/>
          </a:p>
          <a:p>
            <a:pPr lvl="2">
              <a:spcBef>
                <a:spcPts val="300"/>
              </a:spcBef>
            </a:pPr>
            <a:r>
              <a:rPr lang="zh-CN" altLang="en-US" dirty="0" smtClean="0"/>
              <a:t>肺部体征</a:t>
            </a:r>
          </a:p>
          <a:p>
            <a:pPr lvl="1">
              <a:spcBef>
                <a:spcPts val="300"/>
              </a:spcBef>
              <a:buNone/>
            </a:pPr>
            <a:r>
              <a:rPr lang="en-US" altLang="zh-CN" dirty="0" smtClean="0"/>
              <a:t>2. </a:t>
            </a:r>
            <a:r>
              <a:rPr lang="zh-CN" altLang="en-US" dirty="0" smtClean="0"/>
              <a:t>实验室检查　</a:t>
            </a:r>
          </a:p>
          <a:p>
            <a:pPr lvl="2">
              <a:spcBef>
                <a:spcPts val="300"/>
              </a:spcBef>
            </a:pPr>
            <a:r>
              <a:rPr lang="zh-CN" altLang="en-US" dirty="0" smtClean="0"/>
              <a:t>血常规</a:t>
            </a:r>
            <a:endParaRPr lang="en-US" altLang="zh-CN" dirty="0" smtClean="0"/>
          </a:p>
          <a:p>
            <a:pPr lvl="2">
              <a:spcBef>
                <a:spcPts val="300"/>
              </a:spcBef>
            </a:pPr>
            <a:r>
              <a:rPr lang="zh-CN" altLang="en-US" dirty="0" smtClean="0"/>
              <a:t>痰结核菌、癌细胞检查、痰培养等</a:t>
            </a:r>
            <a:endParaRPr lang="en-US" altLang="zh-CN" dirty="0" smtClean="0"/>
          </a:p>
          <a:p>
            <a:pPr lvl="1">
              <a:spcBef>
                <a:spcPts val="300"/>
              </a:spcBef>
              <a:buNone/>
            </a:pPr>
            <a:r>
              <a:rPr lang="en-US" altLang="zh-CN" dirty="0" smtClean="0"/>
              <a:t>3. </a:t>
            </a:r>
            <a:r>
              <a:rPr lang="zh-CN" altLang="en-US" dirty="0" smtClean="0"/>
              <a:t>其他检查</a:t>
            </a:r>
            <a:endParaRPr lang="en-US" altLang="zh-CN" dirty="0" smtClean="0"/>
          </a:p>
          <a:p>
            <a:pPr lvl="2">
              <a:spcBef>
                <a:spcPts val="300"/>
              </a:spcBef>
            </a:pPr>
            <a:r>
              <a:rPr lang="zh-CN" altLang="en-US" dirty="0" smtClean="0"/>
              <a:t>胸部影像学检查</a:t>
            </a:r>
            <a:endParaRPr lang="en-US" altLang="zh-CN" dirty="0" smtClean="0"/>
          </a:p>
          <a:p>
            <a:pPr lvl="2">
              <a:spcBef>
                <a:spcPts val="300"/>
              </a:spcBef>
            </a:pPr>
            <a:r>
              <a:rPr lang="zh-CN" altLang="en-US" dirty="0" smtClean="0"/>
              <a:t>纤维支气管镜检查、支气管造影</a:t>
            </a:r>
            <a:endParaRPr lang="en-US" altLang="zh-CN" dirty="0" smtClean="0"/>
          </a:p>
          <a:p>
            <a:pPr lvl="2">
              <a:spcBef>
                <a:spcPts val="300"/>
              </a:spcBef>
            </a:pPr>
            <a:r>
              <a:rPr lang="zh-CN" altLang="en-US" dirty="0" smtClean="0"/>
              <a:t>肺活检等 　</a:t>
            </a:r>
          </a:p>
          <a:p>
            <a:pPr>
              <a:spcBef>
                <a:spcPts val="300"/>
              </a:spcBef>
            </a:pPr>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317506230"/>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1"/>
          <p:cNvSpPr>
            <a:spLocks noGrp="1"/>
          </p:cNvSpPr>
          <p:nvPr>
            <p:ph type="title"/>
          </p:nvPr>
        </p:nvSpPr>
        <p:spPr/>
        <p:txBody>
          <a:bodyPr/>
          <a:lstStyle/>
          <a:p>
            <a:r>
              <a:rPr lang="en-US" altLang="zh-CN" b="1" smtClean="0">
                <a:ea typeface="宋体" panose="02010600030101010101" pitchFamily="2" charset="-122"/>
              </a:rPr>
              <a:t/>
            </a:r>
            <a:br>
              <a:rPr lang="en-US" altLang="zh-CN" b="1" smtClean="0">
                <a:ea typeface="宋体" panose="02010600030101010101" pitchFamily="2" charset="-122"/>
              </a:rPr>
            </a:br>
            <a:r>
              <a:rPr lang="en-US" altLang="zh-CN" b="1" smtClean="0">
                <a:ea typeface="宋体" panose="02010600030101010101" pitchFamily="2" charset="-122"/>
              </a:rPr>
              <a:t>七、</a:t>
            </a:r>
            <a:r>
              <a:rPr lang="zh-CN" altLang="en-US" b="1" smtClean="0">
                <a:ea typeface="宋体" panose="02010600030101010101" pitchFamily="2" charset="-122"/>
              </a:rPr>
              <a:t>相关护理诊断</a:t>
            </a:r>
            <a:r>
              <a:rPr lang="zh-CN" altLang="en-US" smtClean="0">
                <a:ea typeface="宋体" panose="02010600030101010101" pitchFamily="2" charset="-122"/>
              </a:rPr>
              <a:t/>
            </a:r>
            <a:br>
              <a:rPr lang="zh-CN" altLang="en-US" smtClean="0">
                <a:ea typeface="宋体" panose="02010600030101010101" pitchFamily="2" charset="-122"/>
              </a:rPr>
            </a:br>
            <a:endParaRPr lang="zh-CN" altLang="en-US" smtClean="0">
              <a:ea typeface="宋体" panose="02010600030101010101" pitchFamily="2" charset="-122"/>
            </a:endParaRPr>
          </a:p>
        </p:txBody>
      </p:sp>
      <p:sp>
        <p:nvSpPr>
          <p:cNvPr id="12291" name="内容占位符 2"/>
          <p:cNvSpPr>
            <a:spLocks noGrp="1"/>
          </p:cNvSpPr>
          <p:nvPr>
            <p:ph idx="1"/>
          </p:nvPr>
        </p:nvSpPr>
        <p:spPr>
          <a:xfrm>
            <a:off x="595358" y="1488758"/>
            <a:ext cx="9959884" cy="4876800"/>
          </a:xfrm>
        </p:spPr>
        <p:txBody>
          <a:bodyPr/>
          <a:lstStyle/>
          <a:p>
            <a:pPr>
              <a:buFont typeface="Wingdings" panose="05000000000000000000" pitchFamily="2" charset="2"/>
              <a:buNone/>
            </a:pPr>
            <a:r>
              <a:rPr lang="en-US" altLang="zh-CN" sz="3200" dirty="0">
                <a:solidFill>
                  <a:srgbClr val="C00000"/>
                </a:solidFill>
                <a:latin typeface="华文楷体" panose="02010600040101010101" pitchFamily="2" charset="-122"/>
                <a:ea typeface="华文楷体" panose="02010600040101010101" pitchFamily="2" charset="-122"/>
              </a:rPr>
              <a:t>1. </a:t>
            </a:r>
            <a:r>
              <a:rPr lang="zh-CN" altLang="en-US" sz="3200" dirty="0">
                <a:solidFill>
                  <a:srgbClr val="C00000"/>
                </a:solidFill>
                <a:latin typeface="华文楷体" panose="02010600040101010101" pitchFamily="2" charset="-122"/>
                <a:ea typeface="华文楷体" panose="02010600040101010101" pitchFamily="2" charset="-122"/>
              </a:rPr>
              <a:t>有窒息的危险：</a:t>
            </a:r>
            <a:r>
              <a:rPr lang="zh-CN" altLang="en-US" sz="3200" dirty="0">
                <a:solidFill>
                  <a:srgbClr val="692AA2"/>
                </a:solidFill>
                <a:latin typeface="华文楷体" panose="02010600040101010101" pitchFamily="2" charset="-122"/>
                <a:ea typeface="华文楷体" panose="02010600040101010101" pitchFamily="2" charset="-122"/>
              </a:rPr>
              <a:t>与大量咯血有关；与咯血伴意识障碍有关；与无力咳嗽致血液滞留于大气道有关</a:t>
            </a:r>
          </a:p>
          <a:p>
            <a:pPr>
              <a:buFont typeface="Wingdings" panose="05000000000000000000" pitchFamily="2" charset="2"/>
              <a:buNone/>
            </a:pPr>
            <a:r>
              <a:rPr lang="en-US" altLang="zh-CN" sz="3200" dirty="0">
                <a:solidFill>
                  <a:srgbClr val="C00000"/>
                </a:solidFill>
                <a:latin typeface="华文楷体" panose="02010600040101010101" pitchFamily="2" charset="-122"/>
                <a:ea typeface="华文楷体" panose="02010600040101010101" pitchFamily="2" charset="-122"/>
              </a:rPr>
              <a:t>2. </a:t>
            </a:r>
            <a:r>
              <a:rPr lang="zh-CN" altLang="en-US" sz="3200" dirty="0">
                <a:solidFill>
                  <a:srgbClr val="C00000"/>
                </a:solidFill>
                <a:latin typeface="华文楷体" panose="02010600040101010101" pitchFamily="2" charset="-122"/>
                <a:ea typeface="华文楷体" panose="02010600040101010101" pitchFamily="2" charset="-122"/>
              </a:rPr>
              <a:t>有感染的危险：</a:t>
            </a:r>
            <a:r>
              <a:rPr lang="zh-CN" altLang="en-US" sz="3200" dirty="0">
                <a:solidFill>
                  <a:srgbClr val="692AA2"/>
                </a:solidFill>
                <a:latin typeface="华文楷体" panose="02010600040101010101" pitchFamily="2" charset="-122"/>
                <a:ea typeface="华文楷体" panose="02010600040101010101" pitchFamily="2" charset="-122"/>
              </a:rPr>
              <a:t>与血液滞留于支气管有关</a:t>
            </a:r>
          </a:p>
          <a:p>
            <a:pPr>
              <a:buFont typeface="Wingdings" panose="05000000000000000000" pitchFamily="2" charset="2"/>
              <a:buNone/>
            </a:pPr>
            <a:r>
              <a:rPr lang="en-US" altLang="zh-CN" sz="3200" dirty="0">
                <a:solidFill>
                  <a:srgbClr val="C00000"/>
                </a:solidFill>
                <a:latin typeface="华文楷体" panose="02010600040101010101" pitchFamily="2" charset="-122"/>
                <a:ea typeface="华文楷体" panose="02010600040101010101" pitchFamily="2" charset="-122"/>
              </a:rPr>
              <a:t>3. </a:t>
            </a:r>
            <a:r>
              <a:rPr lang="zh-CN" altLang="en-US" sz="3200" dirty="0">
                <a:solidFill>
                  <a:srgbClr val="C00000"/>
                </a:solidFill>
                <a:latin typeface="华文楷体" panose="02010600040101010101" pitchFamily="2" charset="-122"/>
                <a:ea typeface="华文楷体" panose="02010600040101010101" pitchFamily="2" charset="-122"/>
              </a:rPr>
              <a:t>恐惧：</a:t>
            </a:r>
            <a:r>
              <a:rPr lang="zh-CN" altLang="en-US" sz="3200" dirty="0">
                <a:solidFill>
                  <a:srgbClr val="692AA2"/>
                </a:solidFill>
                <a:latin typeface="华文楷体" panose="02010600040101010101" pitchFamily="2" charset="-122"/>
                <a:ea typeface="华文楷体" panose="02010600040101010101" pitchFamily="2" charset="-122"/>
              </a:rPr>
              <a:t>与大量咯血有关</a:t>
            </a:r>
          </a:p>
          <a:p>
            <a:pPr>
              <a:buFont typeface="Wingdings" panose="05000000000000000000" pitchFamily="2" charset="2"/>
              <a:buNone/>
            </a:pPr>
            <a:r>
              <a:rPr lang="en-US" altLang="zh-CN" sz="3200" dirty="0">
                <a:solidFill>
                  <a:srgbClr val="C00000"/>
                </a:solidFill>
                <a:latin typeface="华文楷体" panose="02010600040101010101" pitchFamily="2" charset="-122"/>
                <a:ea typeface="华文楷体" panose="02010600040101010101" pitchFamily="2" charset="-122"/>
              </a:rPr>
              <a:t>4. </a:t>
            </a:r>
            <a:r>
              <a:rPr lang="zh-CN" altLang="en-US" sz="3200" dirty="0">
                <a:solidFill>
                  <a:srgbClr val="C00000"/>
                </a:solidFill>
                <a:latin typeface="华文楷体" panose="02010600040101010101" pitchFamily="2" charset="-122"/>
                <a:ea typeface="华文楷体" panose="02010600040101010101" pitchFamily="2" charset="-122"/>
              </a:rPr>
              <a:t>焦虑：</a:t>
            </a:r>
            <a:r>
              <a:rPr lang="zh-CN" altLang="en-US" sz="3200" dirty="0">
                <a:solidFill>
                  <a:srgbClr val="692AA2"/>
                </a:solidFill>
                <a:latin typeface="华文楷体" panose="02010600040101010101" pitchFamily="2" charset="-122"/>
                <a:ea typeface="华文楷体" panose="02010600040101010101" pitchFamily="2" charset="-122"/>
              </a:rPr>
              <a:t>与咯血不止有关；与对进一步检查及结果感到不安有关</a:t>
            </a:r>
          </a:p>
          <a:p>
            <a:pPr>
              <a:buFont typeface="Wingdings" panose="05000000000000000000" pitchFamily="2" charset="2"/>
              <a:buNone/>
            </a:pPr>
            <a:r>
              <a:rPr lang="en-US" altLang="zh-CN" sz="3200" dirty="0">
                <a:solidFill>
                  <a:srgbClr val="C00000"/>
                </a:solidFill>
                <a:latin typeface="华文楷体" panose="02010600040101010101" pitchFamily="2" charset="-122"/>
                <a:ea typeface="华文楷体" panose="02010600040101010101" pitchFamily="2" charset="-122"/>
              </a:rPr>
              <a:t>5. </a:t>
            </a:r>
            <a:r>
              <a:rPr lang="zh-CN" altLang="en-US" sz="3200" dirty="0">
                <a:solidFill>
                  <a:srgbClr val="C00000"/>
                </a:solidFill>
                <a:latin typeface="华文楷体" panose="02010600040101010101" pitchFamily="2" charset="-122"/>
                <a:ea typeface="华文楷体" panose="02010600040101010101" pitchFamily="2" charset="-122"/>
              </a:rPr>
              <a:t>潜在并发症：</a:t>
            </a:r>
            <a:r>
              <a:rPr lang="zh-CN" altLang="en-US" sz="3200" dirty="0">
                <a:solidFill>
                  <a:srgbClr val="692AA2"/>
                </a:solidFill>
                <a:latin typeface="华文楷体" panose="02010600040101010101" pitchFamily="2" charset="-122"/>
                <a:ea typeface="华文楷体" panose="02010600040101010101" pitchFamily="2" charset="-122"/>
              </a:rPr>
              <a:t>休克</a:t>
            </a:r>
          </a:p>
          <a:p>
            <a:endParaRPr lang="zh-CN" altLang="en-US" dirty="0" smtClean="0">
              <a:latin typeface="华文楷体" panose="02010600040101010101" pitchFamily="2" charset="-122"/>
              <a:ea typeface="华文楷体" panose="0201060004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887523152"/>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1"/>
          <p:cNvSpPr>
            <a:spLocks noGrp="1"/>
          </p:cNvSpPr>
          <p:nvPr>
            <p:ph type="ctrTitle"/>
          </p:nvPr>
        </p:nvSpPr>
        <p:spPr/>
        <p:txBody>
          <a:bodyPr/>
          <a:lstStyle/>
          <a:p>
            <a:r>
              <a:rPr lang="zh-CN" altLang="en-US" sz="3600" dirty="0" smtClean="0">
                <a:latin typeface="+mj-ea"/>
              </a:rPr>
              <a:t>第八章  发  绀</a:t>
            </a:r>
          </a:p>
        </p:txBody>
      </p:sp>
      <p:sp>
        <p:nvSpPr>
          <p:cNvPr id="3075" name="副标题 2"/>
          <p:cNvSpPr>
            <a:spLocks noGrp="1"/>
          </p:cNvSpPr>
          <p:nvPr>
            <p:ph type="subTitle" idx="1"/>
          </p:nvPr>
        </p:nvSpPr>
        <p:spPr/>
        <p:txBody>
          <a:bodyPr/>
          <a:lstStyle/>
          <a:p>
            <a:endParaRPr lang="zh-CN" altLang="en-US" smtClean="0">
              <a:ea typeface="宋体" panose="02010600030101010101" pitchFamily="2" charset="-122"/>
            </a:endParaRPr>
          </a:p>
        </p:txBody>
      </p:sp>
    </p:spTree>
    <p:extLst>
      <p:ext uri="{BB962C8B-B14F-4D97-AF65-F5344CB8AC3E}">
        <p14:creationId xmlns="" xmlns:p14="http://schemas.microsoft.com/office/powerpoint/2010/main" val="3575803767"/>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标题 1"/>
          <p:cNvSpPr>
            <a:spLocks noGrp="1"/>
          </p:cNvSpPr>
          <p:nvPr>
            <p:ph type="title"/>
          </p:nvPr>
        </p:nvSpPr>
        <p:spPr/>
        <p:txBody>
          <a:bodyPr/>
          <a:lstStyle/>
          <a:p>
            <a:r>
              <a:rPr lang="zh-CN" altLang="en-US" b="1" smtClean="0">
                <a:ea typeface="宋体" panose="02010600030101010101" pitchFamily="2" charset="-122"/>
              </a:rPr>
              <a:t>一、概述</a:t>
            </a:r>
            <a:endParaRPr lang="zh-CN" altLang="en-US" smtClean="0">
              <a:ea typeface="宋体" panose="02010600030101010101" pitchFamily="2" charset="-122"/>
            </a:endParaRPr>
          </a:p>
        </p:txBody>
      </p:sp>
      <p:sp>
        <p:nvSpPr>
          <p:cNvPr id="4099" name="内容占位符 2"/>
          <p:cNvSpPr>
            <a:spLocks noGrp="1"/>
          </p:cNvSpPr>
          <p:nvPr>
            <p:ph idx="1"/>
          </p:nvPr>
        </p:nvSpPr>
        <p:spPr>
          <a:xfrm>
            <a:off x="650671" y="1802267"/>
            <a:ext cx="9849258" cy="4876800"/>
          </a:xfrm>
        </p:spPr>
        <p:txBody>
          <a:bodyPr/>
          <a:lstStyle/>
          <a:p>
            <a:r>
              <a:rPr lang="zh-CN" altLang="en-US" b="1" dirty="0" smtClean="0">
                <a:solidFill>
                  <a:srgbClr val="C00000"/>
                </a:solidFill>
                <a:ea typeface="宋体" panose="02010600030101010101" pitchFamily="2" charset="-122"/>
              </a:rPr>
              <a:t>发绀</a:t>
            </a:r>
            <a:endParaRPr lang="en-US" altLang="zh-CN" b="1" dirty="0" smtClean="0">
              <a:solidFill>
                <a:srgbClr val="C00000"/>
              </a:solidFill>
              <a:ea typeface="宋体" panose="02010600030101010101" pitchFamily="2" charset="-122"/>
            </a:endParaRPr>
          </a:p>
          <a:p>
            <a:pPr lvl="1"/>
            <a:r>
              <a:rPr lang="zh-CN" altLang="en-US" sz="3200" dirty="0">
                <a:latin typeface="Arial" panose="020B0604020202020204" pitchFamily="34" charset="0"/>
              </a:rPr>
              <a:t>血液中还原血红蛋白增多</a:t>
            </a:r>
            <a:r>
              <a:rPr lang="en-US" altLang="zh-CN" sz="3200" dirty="0">
                <a:latin typeface="Arial" panose="020B0604020202020204" pitchFamily="34" charset="0"/>
              </a:rPr>
              <a:t>,</a:t>
            </a:r>
            <a:r>
              <a:rPr lang="zh-CN" altLang="en-US" sz="3200" dirty="0">
                <a:latin typeface="Arial" panose="020B0604020202020204" pitchFamily="34" charset="0"/>
              </a:rPr>
              <a:t>使皮肤、黏膜呈青紫色</a:t>
            </a:r>
            <a:endParaRPr lang="en-US" altLang="zh-CN" sz="3200" dirty="0">
              <a:latin typeface="Arial" panose="020B0604020202020204" pitchFamily="34" charset="0"/>
            </a:endParaRPr>
          </a:p>
          <a:p>
            <a:pPr lvl="1"/>
            <a:r>
              <a:rPr lang="zh-CN" altLang="en-US" sz="3200" dirty="0">
                <a:latin typeface="Arial" panose="020B0604020202020204" pitchFamily="34" charset="0"/>
              </a:rPr>
              <a:t>在</a:t>
            </a:r>
            <a:r>
              <a:rPr lang="zh-CN" altLang="en-US" sz="3200" dirty="0">
                <a:solidFill>
                  <a:srgbClr val="C00000"/>
                </a:solidFill>
                <a:latin typeface="Arial" panose="020B0604020202020204" pitchFamily="34" charset="0"/>
              </a:rPr>
              <a:t>皮肤较薄、色素较少和毛细血管丰富的部位</a:t>
            </a:r>
            <a:r>
              <a:rPr lang="en-US" altLang="zh-CN" sz="3200" dirty="0">
                <a:latin typeface="Arial" panose="020B0604020202020204" pitchFamily="34" charset="0"/>
              </a:rPr>
              <a:t>,</a:t>
            </a:r>
            <a:r>
              <a:rPr lang="zh-CN" altLang="en-US" sz="3200" dirty="0">
                <a:latin typeface="Arial" panose="020B0604020202020204" pitchFamily="34" charset="0"/>
              </a:rPr>
              <a:t>如口唇、鼻尖、颊部和甲床等处较明显。</a:t>
            </a:r>
          </a:p>
          <a:p>
            <a:pPr lvl="1"/>
            <a:endParaRPr lang="en-US" altLang="zh-CN" dirty="0" smtClean="0">
              <a:latin typeface="Arial" panose="020B0604020202020204" pitchFamily="34" charset="0"/>
            </a:endParaRPr>
          </a:p>
          <a:p>
            <a:endParaRPr lang="zh-CN" altLang="en-US" dirty="0" smtClean="0">
              <a:ea typeface="宋体" panose="02010600030101010101" pitchFamily="2"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2980733558"/>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title"/>
          </p:nvPr>
        </p:nvSpPr>
        <p:spPr/>
        <p:txBody>
          <a:bodyPr/>
          <a:lstStyle/>
          <a:p>
            <a:r>
              <a:rPr lang="zh-CN" altLang="en-US" b="1" smtClean="0">
                <a:ea typeface="宋体" panose="02010600030101010101" pitchFamily="2" charset="-122"/>
              </a:rPr>
              <a:t>二、发生机制</a:t>
            </a:r>
            <a:endParaRPr lang="zh-CN" altLang="en-US" smtClean="0">
              <a:ea typeface="宋体" panose="02010600030101010101" pitchFamily="2" charset="-122"/>
            </a:endParaRPr>
          </a:p>
        </p:txBody>
      </p:sp>
      <p:sp>
        <p:nvSpPr>
          <p:cNvPr id="5123" name="内容占位符 2"/>
          <p:cNvSpPr>
            <a:spLocks noGrp="1"/>
          </p:cNvSpPr>
          <p:nvPr>
            <p:ph idx="1"/>
          </p:nvPr>
        </p:nvSpPr>
        <p:spPr>
          <a:xfrm>
            <a:off x="908866" y="1828393"/>
            <a:ext cx="9332867" cy="4876800"/>
          </a:xfrm>
        </p:spPr>
        <p:txBody>
          <a:bodyPr/>
          <a:lstStyle/>
          <a:p>
            <a:pPr lvl="1"/>
            <a:r>
              <a:rPr lang="zh-CN" altLang="en-US" sz="3200" dirty="0"/>
              <a:t>引起发绀的基本原因是由于血液中</a:t>
            </a:r>
            <a:r>
              <a:rPr lang="zh-CN" altLang="en-US" sz="3200" dirty="0">
                <a:solidFill>
                  <a:srgbClr val="C00000"/>
                </a:solidFill>
              </a:rPr>
              <a:t>还原血红蛋白绝对含量增多</a:t>
            </a:r>
            <a:endParaRPr lang="en-US" altLang="zh-CN" sz="3200" dirty="0">
              <a:solidFill>
                <a:srgbClr val="C00000"/>
              </a:solidFill>
            </a:endParaRPr>
          </a:p>
          <a:p>
            <a:pPr lvl="1"/>
            <a:r>
              <a:rPr lang="zh-CN" altLang="en-US" sz="3200" dirty="0"/>
              <a:t>当毛细血管血液的</a:t>
            </a:r>
            <a:r>
              <a:rPr lang="zh-CN" altLang="en-US" sz="3200" dirty="0">
                <a:solidFill>
                  <a:srgbClr val="C00000"/>
                </a:solidFill>
              </a:rPr>
              <a:t>还原血红蛋白量</a:t>
            </a:r>
            <a:r>
              <a:rPr lang="zh-CN" altLang="en-US" sz="3200" dirty="0"/>
              <a:t>超过</a:t>
            </a:r>
            <a:r>
              <a:rPr lang="en-US" altLang="zh-CN" sz="3200" dirty="0">
                <a:solidFill>
                  <a:srgbClr val="C00000"/>
                </a:solidFill>
              </a:rPr>
              <a:t>50g</a:t>
            </a:r>
            <a:r>
              <a:rPr lang="zh-CN" altLang="en-US" sz="3200" dirty="0">
                <a:solidFill>
                  <a:srgbClr val="C00000"/>
                </a:solidFill>
              </a:rPr>
              <a:t>／</a:t>
            </a:r>
            <a:r>
              <a:rPr lang="en-US" altLang="zh-CN" sz="3200" dirty="0" smtClean="0">
                <a:solidFill>
                  <a:srgbClr val="C00000"/>
                </a:solidFill>
              </a:rPr>
              <a:t>L</a:t>
            </a:r>
            <a:r>
              <a:rPr lang="zh-CN" altLang="en-US" sz="3200" dirty="0" smtClean="0">
                <a:solidFill>
                  <a:srgbClr val="C00000"/>
                </a:solidFill>
              </a:rPr>
              <a:t>（</a:t>
            </a:r>
            <a:r>
              <a:rPr lang="en-US" altLang="zh-CN" sz="3200" dirty="0" smtClean="0">
                <a:solidFill>
                  <a:srgbClr val="C00000"/>
                </a:solidFill>
              </a:rPr>
              <a:t>5g</a:t>
            </a:r>
            <a:r>
              <a:rPr lang="zh-CN" altLang="en-US" sz="3200" dirty="0">
                <a:solidFill>
                  <a:srgbClr val="C00000"/>
                </a:solidFill>
              </a:rPr>
              <a:t>／</a:t>
            </a:r>
            <a:r>
              <a:rPr lang="en-US" altLang="zh-CN" sz="3200" dirty="0" smtClean="0">
                <a:solidFill>
                  <a:srgbClr val="C00000"/>
                </a:solidFill>
              </a:rPr>
              <a:t>dl</a:t>
            </a:r>
            <a:r>
              <a:rPr lang="zh-CN" altLang="en-US" sz="3200" dirty="0" smtClean="0">
                <a:solidFill>
                  <a:srgbClr val="C00000"/>
                </a:solidFill>
              </a:rPr>
              <a:t>）</a:t>
            </a:r>
            <a:r>
              <a:rPr lang="zh-CN" altLang="en-US" sz="3200" dirty="0" smtClean="0"/>
              <a:t>时</a:t>
            </a:r>
            <a:r>
              <a:rPr lang="en-US" altLang="zh-CN" sz="3200" dirty="0"/>
              <a:t>,</a:t>
            </a:r>
            <a:r>
              <a:rPr lang="zh-CN" altLang="en-US" sz="3200" dirty="0"/>
              <a:t>血氧未饱和度超过</a:t>
            </a:r>
            <a:r>
              <a:rPr lang="en-US" altLang="zh-CN" sz="3200" dirty="0"/>
              <a:t>6.5 </a:t>
            </a:r>
            <a:r>
              <a:rPr lang="en-US" altLang="zh-CN" sz="3200" dirty="0" err="1"/>
              <a:t>vol</a:t>
            </a:r>
            <a:r>
              <a:rPr lang="en-US" altLang="zh-CN" sz="3200" dirty="0"/>
              <a:t>/dl</a:t>
            </a:r>
            <a:r>
              <a:rPr lang="zh-CN" altLang="en-US" sz="3200" dirty="0"/>
              <a:t>，皮肤、黏膜呈青紫色，出现</a:t>
            </a:r>
            <a:r>
              <a:rPr lang="zh-CN" altLang="en-US" sz="3200" dirty="0">
                <a:solidFill>
                  <a:srgbClr val="C00000"/>
                </a:solidFill>
              </a:rPr>
              <a:t>发绀</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extLst>
      <p:ext uri="{BB962C8B-B14F-4D97-AF65-F5344CB8AC3E}">
        <p14:creationId xmlns="" xmlns:p14="http://schemas.microsoft.com/office/powerpoint/2010/main" val="42737475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课件模板">
  <a:themeElements>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fontScheme name="课件模板">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clrMap bg1="lt1" tx1="dk1" bg2="lt2" tx2="dk2" accent1="accent1" accent2="accent2" accent3="accent3" accent4="accent4" accent5="accent5" accent6="accent6" hlink="hlink" folHlink="folHlink"/>
    </a:extraClrScheme>
    <a:extraClrScheme>
      <a:clrScheme name="课件模板 2">
        <a:dk1>
          <a:srgbClr val="336699"/>
        </a:dk1>
        <a:lt1>
          <a:srgbClr val="FFFFFF"/>
        </a:lt1>
        <a:dk2>
          <a:srgbClr val="000000"/>
        </a:dk2>
        <a:lt2>
          <a:srgbClr val="DDDDDD"/>
        </a:lt2>
        <a:accent1>
          <a:srgbClr val="BEC779"/>
        </a:accent1>
        <a:accent2>
          <a:srgbClr val="C78DD7"/>
        </a:accent2>
        <a:accent3>
          <a:srgbClr val="FFFFFF"/>
        </a:accent3>
        <a:accent4>
          <a:srgbClr val="2A5682"/>
        </a:accent4>
        <a:accent5>
          <a:srgbClr val="DBE0BE"/>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3">
        <a:dk1>
          <a:srgbClr val="336699"/>
        </a:dk1>
        <a:lt1>
          <a:srgbClr val="FFFFFF"/>
        </a:lt1>
        <a:dk2>
          <a:srgbClr val="000000"/>
        </a:dk2>
        <a:lt2>
          <a:srgbClr val="DDDDDD"/>
        </a:lt2>
        <a:accent1>
          <a:srgbClr val="E8B558"/>
        </a:accent1>
        <a:accent2>
          <a:srgbClr val="C78DD7"/>
        </a:accent2>
        <a:accent3>
          <a:srgbClr val="FFFFFF"/>
        </a:accent3>
        <a:accent4>
          <a:srgbClr val="2A5682"/>
        </a:accent4>
        <a:accent5>
          <a:srgbClr val="F2D7B4"/>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4">
        <a:dk1>
          <a:srgbClr val="336699"/>
        </a:dk1>
        <a:lt1>
          <a:srgbClr val="FFFFFF"/>
        </a:lt1>
        <a:dk2>
          <a:srgbClr val="000000"/>
        </a:dk2>
        <a:lt2>
          <a:srgbClr val="F7F4D5"/>
        </a:lt2>
        <a:accent1>
          <a:srgbClr val="79B4C7"/>
        </a:accent1>
        <a:accent2>
          <a:srgbClr val="C78DD7"/>
        </a:accent2>
        <a:accent3>
          <a:srgbClr val="FFFFFF"/>
        </a:accent3>
        <a:accent4>
          <a:srgbClr val="2A5682"/>
        </a:accent4>
        <a:accent5>
          <a:srgbClr val="BED6E0"/>
        </a:accent5>
        <a:accent6>
          <a:srgbClr val="B47FC3"/>
        </a:accent6>
        <a:hlink>
          <a:srgbClr val="E79633"/>
        </a:hlink>
        <a:folHlink>
          <a:srgbClr val="878FA5"/>
        </a:folHlink>
      </a:clrScheme>
      <a:clrMap bg1="lt1" tx1="dk1" bg2="lt2" tx2="dk2" accent1="accent1" accent2="accent2" accent3="accent3" accent4="accent4" accent5="accent5" accent6="accent6" hlink="hlink" folHlink="folHlink"/>
    </a:extraClrScheme>
    <a:extraClrScheme>
      <a:clrScheme name="课件模板 5">
        <a:dk1>
          <a:srgbClr val="666699"/>
        </a:dk1>
        <a:lt1>
          <a:srgbClr val="FFFFFF"/>
        </a:lt1>
        <a:dk2>
          <a:srgbClr val="000000"/>
        </a:dk2>
        <a:lt2>
          <a:srgbClr val="F7F4D5"/>
        </a:lt2>
        <a:accent1>
          <a:srgbClr val="A2B5CA"/>
        </a:accent1>
        <a:accent2>
          <a:srgbClr val="CF934B"/>
        </a:accent2>
        <a:accent3>
          <a:srgbClr val="FFFFFF"/>
        </a:accent3>
        <a:accent4>
          <a:srgbClr val="565682"/>
        </a:accent4>
        <a:accent5>
          <a:srgbClr val="CED7E1"/>
        </a:accent5>
        <a:accent6>
          <a:srgbClr val="BB8543"/>
        </a:accent6>
        <a:hlink>
          <a:srgbClr val="3B8FB1"/>
        </a:hlink>
        <a:folHlink>
          <a:srgbClr val="878FA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1261</TotalTime>
  <Words>9131</Words>
  <Application>Microsoft Office PowerPoint</Application>
  <PresentationFormat>自定义</PresentationFormat>
  <Paragraphs>1922</Paragraphs>
  <Slides>215</Slides>
  <Notes>10</Notes>
  <HiddenSlides>0</HiddenSlides>
  <MMClips>0</MMClips>
  <ScaleCrop>false</ScaleCrop>
  <HeadingPairs>
    <vt:vector size="4" baseType="variant">
      <vt:variant>
        <vt:lpstr>主题</vt:lpstr>
      </vt:variant>
      <vt:variant>
        <vt:i4>2</vt:i4>
      </vt:variant>
      <vt:variant>
        <vt:lpstr>幻灯片标题</vt:lpstr>
      </vt:variant>
      <vt:variant>
        <vt:i4>215</vt:i4>
      </vt:variant>
    </vt:vector>
  </HeadingPairs>
  <TitlesOfParts>
    <vt:vector size="217" baseType="lpstr">
      <vt:lpstr>Office 主题</vt:lpstr>
      <vt:lpstr>课件模板</vt:lpstr>
      <vt:lpstr>第二篇  常见症状</vt:lpstr>
      <vt:lpstr>第一章  发  热</vt:lpstr>
      <vt:lpstr>一、概述</vt:lpstr>
      <vt:lpstr>二、体温的调节及正常范围</vt:lpstr>
      <vt:lpstr>三、病因</vt:lpstr>
      <vt:lpstr>四、发生机制</vt:lpstr>
      <vt:lpstr>五、临床表现</vt:lpstr>
      <vt:lpstr>五、临床表现</vt:lpstr>
      <vt:lpstr>五、临床表现</vt:lpstr>
      <vt:lpstr>五、临床表现</vt:lpstr>
      <vt:lpstr>五、临床表现</vt:lpstr>
      <vt:lpstr>六、伴随症状</vt:lpstr>
      <vt:lpstr>七、身心反应</vt:lpstr>
      <vt:lpstr>八、护理评估要点</vt:lpstr>
      <vt:lpstr>八、护理评估要点</vt:lpstr>
      <vt:lpstr>九、相关护理诊断</vt:lpstr>
      <vt:lpstr>第二章  胸  痛</vt:lpstr>
      <vt:lpstr>一、常见病因</vt:lpstr>
      <vt:lpstr>二、发生机制</vt:lpstr>
      <vt:lpstr>二、发生机制</vt:lpstr>
      <vt:lpstr>三、临床表现</vt:lpstr>
      <vt:lpstr>三、临床表现</vt:lpstr>
      <vt:lpstr>四、伴随症状</vt:lpstr>
      <vt:lpstr>五、身心反应</vt:lpstr>
      <vt:lpstr>六、护理评估要点</vt:lpstr>
      <vt:lpstr>六、护理评估要点</vt:lpstr>
      <vt:lpstr>七、相关护理诊断</vt:lpstr>
      <vt:lpstr>第三章  腹  痛</vt:lpstr>
      <vt:lpstr>一、病因</vt:lpstr>
      <vt:lpstr>一、病因</vt:lpstr>
      <vt:lpstr>二、发生机制</vt:lpstr>
      <vt:lpstr>二、发生机制</vt:lpstr>
      <vt:lpstr>二、发生机制</vt:lpstr>
      <vt:lpstr>三、临床表现</vt:lpstr>
      <vt:lpstr>三、临床表现</vt:lpstr>
      <vt:lpstr>四、身心反应</vt:lpstr>
      <vt:lpstr>五、护理评估要点</vt:lpstr>
      <vt:lpstr>五、护理评估要点</vt:lpstr>
      <vt:lpstr>五、护理评估要点</vt:lpstr>
      <vt:lpstr>五、护理评估要点</vt:lpstr>
      <vt:lpstr>六、相关护理诊断</vt:lpstr>
      <vt:lpstr>第四章  水  肿</vt:lpstr>
      <vt:lpstr>一、概述</vt:lpstr>
      <vt:lpstr>一、概述</vt:lpstr>
      <vt:lpstr>二、发生机制 </vt:lpstr>
      <vt:lpstr>二、发生机制 </vt:lpstr>
      <vt:lpstr>二、发生机制 </vt:lpstr>
      <vt:lpstr>三、病因及临床表现</vt:lpstr>
      <vt:lpstr>三、病因及临床表现</vt:lpstr>
      <vt:lpstr>三、病因及临床表现</vt:lpstr>
      <vt:lpstr>三、病因及临床表现</vt:lpstr>
      <vt:lpstr>三、病因及临床表现</vt:lpstr>
      <vt:lpstr>三、病因及临床表现</vt:lpstr>
      <vt:lpstr>四、身心反应</vt:lpstr>
      <vt:lpstr>五、护理评估要点</vt:lpstr>
      <vt:lpstr>五、护理评估要点</vt:lpstr>
      <vt:lpstr>五、护理评估要点</vt:lpstr>
      <vt:lpstr>六、相关护理诊断</vt:lpstr>
      <vt:lpstr>第五章  咳嗽与咳痰</vt:lpstr>
      <vt:lpstr>一、概念</vt:lpstr>
      <vt:lpstr>二、病因</vt:lpstr>
      <vt:lpstr>三、发生机制</vt:lpstr>
      <vt:lpstr>四、临床表现</vt:lpstr>
      <vt:lpstr>四、临床表现</vt:lpstr>
      <vt:lpstr>四、临床表现</vt:lpstr>
      <vt:lpstr>五、伴随症状</vt:lpstr>
      <vt:lpstr>六、身心反应</vt:lpstr>
      <vt:lpstr>七、护理评估要点</vt:lpstr>
      <vt:lpstr>七、护理评估要点</vt:lpstr>
      <vt:lpstr>八、相关护理诊断</vt:lpstr>
      <vt:lpstr>第六章  呼吸困难 </vt:lpstr>
      <vt:lpstr>一、概述</vt:lpstr>
      <vt:lpstr>一、概述</vt:lpstr>
      <vt:lpstr>二、病因</vt:lpstr>
      <vt:lpstr>二、病因</vt:lpstr>
      <vt:lpstr>三、临床表现</vt:lpstr>
      <vt:lpstr>三、临床表现</vt:lpstr>
      <vt:lpstr>二、病因及临床表现</vt:lpstr>
      <vt:lpstr>三、临床表现</vt:lpstr>
      <vt:lpstr>四、伴随症状</vt:lpstr>
      <vt:lpstr>五、身心反应</vt:lpstr>
      <vt:lpstr>六、护理评估要点</vt:lpstr>
      <vt:lpstr>六、护理评估要点</vt:lpstr>
      <vt:lpstr>六、护理评估要点</vt:lpstr>
      <vt:lpstr>五、护理评估要点</vt:lpstr>
      <vt:lpstr>六、相关护理诊断</vt:lpstr>
      <vt:lpstr>第七章 咯血</vt:lpstr>
      <vt:lpstr> 一、概念</vt:lpstr>
      <vt:lpstr>二、病因与发生机制</vt:lpstr>
      <vt:lpstr>二、病因与发生机制</vt:lpstr>
      <vt:lpstr>三、临床表现</vt:lpstr>
      <vt:lpstr>  四、伴随症状 </vt:lpstr>
      <vt:lpstr>五、身心反应</vt:lpstr>
      <vt:lpstr>六、护理评估要点</vt:lpstr>
      <vt:lpstr>六、护理评估要点</vt:lpstr>
      <vt:lpstr> 七、相关护理诊断 </vt:lpstr>
      <vt:lpstr>第八章  发  绀</vt:lpstr>
      <vt:lpstr>一、概述</vt:lpstr>
      <vt:lpstr>二、发生机制</vt:lpstr>
      <vt:lpstr>三、病因和临床表现</vt:lpstr>
      <vt:lpstr>三、病因和临床表现</vt:lpstr>
      <vt:lpstr>三、病因和临床表现</vt:lpstr>
      <vt:lpstr> 四、伴随症状 </vt:lpstr>
      <vt:lpstr>五、护理评估要点</vt:lpstr>
      <vt:lpstr>五、护理评估要点</vt:lpstr>
      <vt:lpstr>六、相关护理诊断</vt:lpstr>
      <vt:lpstr>第九章  恶心与呕吐</vt:lpstr>
      <vt:lpstr>一、概述</vt:lpstr>
      <vt:lpstr>二、发生机制</vt:lpstr>
      <vt:lpstr>三、常见病因及临床表现</vt:lpstr>
      <vt:lpstr>三、常见病因及临床表现</vt:lpstr>
      <vt:lpstr>三、常见病因及临床表现</vt:lpstr>
      <vt:lpstr>三、常见病因及临床表现</vt:lpstr>
      <vt:lpstr>四、伴随症状</vt:lpstr>
      <vt:lpstr>五、身心反应</vt:lpstr>
      <vt:lpstr>六、护理评估要点</vt:lpstr>
      <vt:lpstr>六、护理评估要点</vt:lpstr>
      <vt:lpstr>六、护理评估要点</vt:lpstr>
      <vt:lpstr>七、相关护理诊断</vt:lpstr>
      <vt:lpstr>第十章  呕血与黑便</vt:lpstr>
      <vt:lpstr>一、概述</vt:lpstr>
      <vt:lpstr>二、常见病因</vt:lpstr>
      <vt:lpstr>三、临床表现</vt:lpstr>
      <vt:lpstr>三、临床表现</vt:lpstr>
      <vt:lpstr>三、临床表现</vt:lpstr>
      <vt:lpstr> 四、伴随症状 </vt:lpstr>
      <vt:lpstr>五、身心反应</vt:lpstr>
      <vt:lpstr>六、护理评估要点</vt:lpstr>
      <vt:lpstr>六、护理评估要点</vt:lpstr>
      <vt:lpstr>七、相关护理诊断</vt:lpstr>
      <vt:lpstr>第十一章  腹  泻</vt:lpstr>
      <vt:lpstr>一、概述</vt:lpstr>
      <vt:lpstr>二、病因</vt:lpstr>
      <vt:lpstr>二、病因</vt:lpstr>
      <vt:lpstr>三、发生机制</vt:lpstr>
      <vt:lpstr>三、发生机制</vt:lpstr>
      <vt:lpstr>三、发生机制</vt:lpstr>
      <vt:lpstr>三、发生机制</vt:lpstr>
      <vt:lpstr>四、临床表现</vt:lpstr>
      <vt:lpstr>四、临床表现</vt:lpstr>
      <vt:lpstr>   五、伴随症状</vt:lpstr>
      <vt:lpstr>六、身心反应</vt:lpstr>
      <vt:lpstr>七、护理评估要点</vt:lpstr>
      <vt:lpstr>七、护理评估要点</vt:lpstr>
      <vt:lpstr>八、相关护理诊断</vt:lpstr>
      <vt:lpstr>第十二章  便  秘</vt:lpstr>
      <vt:lpstr>一、概述</vt:lpstr>
      <vt:lpstr>二、发生机制</vt:lpstr>
      <vt:lpstr>二、发生机制</vt:lpstr>
      <vt:lpstr>三、常见病因</vt:lpstr>
      <vt:lpstr>四、临床表现</vt:lpstr>
      <vt:lpstr>五、身心反应</vt:lpstr>
      <vt:lpstr>六、护理评估要点</vt:lpstr>
      <vt:lpstr>六、护理评估要点</vt:lpstr>
      <vt:lpstr>七、相关护理诊断</vt:lpstr>
      <vt:lpstr>第十三章  黄  疸</vt:lpstr>
      <vt:lpstr>一、概述</vt:lpstr>
      <vt:lpstr>二、病因和发生机制</vt:lpstr>
      <vt:lpstr>二、病因和发生机制</vt:lpstr>
      <vt:lpstr>二、病因和发生机制</vt:lpstr>
      <vt:lpstr>二、病因和发生机制</vt:lpstr>
      <vt:lpstr>二、病因和发生机制</vt:lpstr>
      <vt:lpstr>四、临床表现</vt:lpstr>
      <vt:lpstr>四、临床表现</vt:lpstr>
      <vt:lpstr>五、伴随症状</vt:lpstr>
      <vt:lpstr>六、身心反应</vt:lpstr>
      <vt:lpstr>七、护理评估要点</vt:lpstr>
      <vt:lpstr>七、护理评估要点</vt:lpstr>
      <vt:lpstr> 八、相关护理诊断 </vt:lpstr>
      <vt:lpstr>第十四章  意识障碍</vt:lpstr>
      <vt:lpstr>一、概述</vt:lpstr>
      <vt:lpstr>二、发生机制</vt:lpstr>
      <vt:lpstr>三、常见病因</vt:lpstr>
      <vt:lpstr>四、临床表现</vt:lpstr>
      <vt:lpstr>四、临床表现</vt:lpstr>
      <vt:lpstr>四、临床表现</vt:lpstr>
      <vt:lpstr>四、临床表现</vt:lpstr>
      <vt:lpstr>四、临床表现</vt:lpstr>
      <vt:lpstr> 五、伴随症状 </vt:lpstr>
      <vt:lpstr>六、身心反应</vt:lpstr>
      <vt:lpstr>七、护理评估要点</vt:lpstr>
      <vt:lpstr>七、护理评估要点</vt:lpstr>
      <vt:lpstr>八、相关护理诊断</vt:lpstr>
      <vt:lpstr>第十四章 抽搐与惊厥</vt:lpstr>
      <vt:lpstr>一、概述</vt:lpstr>
      <vt:lpstr>二、发生机制</vt:lpstr>
      <vt:lpstr>三、病因</vt:lpstr>
      <vt:lpstr>四、临床表现</vt:lpstr>
      <vt:lpstr> 五、伴随症状 </vt:lpstr>
      <vt:lpstr>六、身心反应</vt:lpstr>
      <vt:lpstr>七、护理评估要点</vt:lpstr>
      <vt:lpstr>七、护理评估要点</vt:lpstr>
      <vt:lpstr>八、相关护理诊断</vt:lpstr>
      <vt:lpstr>第十六章  焦  虑</vt:lpstr>
      <vt:lpstr>一、概述</vt:lpstr>
      <vt:lpstr>二、发生机制</vt:lpstr>
      <vt:lpstr>三、常见原因</vt:lpstr>
      <vt:lpstr>四、临床表现</vt:lpstr>
      <vt:lpstr>四、临床表现</vt:lpstr>
      <vt:lpstr>五、对个体的影响</vt:lpstr>
      <vt:lpstr>六、护理评估</vt:lpstr>
      <vt:lpstr>六、护理评估</vt:lpstr>
      <vt:lpstr>七、常见护理诊断</vt:lpstr>
      <vt:lpstr>第十七章  抑  郁</vt:lpstr>
      <vt:lpstr>一、概述</vt:lpstr>
      <vt:lpstr>二、常见原因</vt:lpstr>
      <vt:lpstr>三、发生机制</vt:lpstr>
      <vt:lpstr>三、发生机制</vt:lpstr>
      <vt:lpstr>三、发生机制</vt:lpstr>
      <vt:lpstr>四、临床表现</vt:lpstr>
      <vt:lpstr>四、临床表现</vt:lpstr>
      <vt:lpstr>四、临床表现</vt:lpstr>
      <vt:lpstr>五、对个体的影响</vt:lpstr>
      <vt:lpstr>六、护理评估</vt:lpstr>
      <vt:lpstr>七、常见护理诊断</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第二篇 常见症状</dc:title>
  <dc:creator>王孟通</dc:creator>
  <cp:lastModifiedBy>微软用户</cp:lastModifiedBy>
  <cp:revision>75</cp:revision>
  <dcterms:created xsi:type="dcterms:W3CDTF">2015-11-27T00:55:23Z</dcterms:created>
  <dcterms:modified xsi:type="dcterms:W3CDTF">2015-12-09T01:04:44Z</dcterms:modified>
</cp:coreProperties>
</file>